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</p:sldIdLst>
  <p:sldSz cx="18288000" cy="10287000"/>
  <p:notesSz cx="6858000" cy="9144000"/>
  <p:embeddedFontLst>
    <p:embeddedFont>
      <p:font typeface="Bebas Neue Cyrillic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Hitch Hike" panose="020B0604020202020204" charset="-52"/>
      <p:regular r:id="rId17"/>
    </p:embeddedFont>
    <p:embeddedFont>
      <p:font typeface="HK Grotesk Medium" panose="020B0604020202020204" charset="-52"/>
      <p:regular r:id="rId18"/>
    </p:embeddedFont>
    <p:embeddedFont>
      <p:font typeface="Microsoft YaHei Light" panose="020B0502040204020203" pitchFamily="34" charset="-122"/>
      <p:regular r:id="rId19"/>
    </p:embeddedFont>
    <p:embeddedFont>
      <p:font typeface="Rubik Black" panose="020B0604020202020204" charset="-79"/>
      <p:regular r:id="rId20"/>
    </p:embeddedFont>
    <p:embeddedFont>
      <p:font typeface="Source Sans Pro" panose="020B0503030403020204" pitchFamily="34" charset="0"/>
      <p:regular r:id="rId21"/>
      <p:bold r:id="rId22"/>
    </p:embeddedFont>
    <p:embeddedFont>
      <p:font typeface="Source Sans Pro Bold" panose="020B0703030403020204" charset="0"/>
      <p:regular r:id="rId23"/>
    </p:embeddedFont>
    <p:embeddedFont>
      <p:font typeface="Web Serveroff" panose="020B0604020202020204" charset="-52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74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18375-F64F-435C-A17F-68118DDB8E3D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005AC-6CA9-413C-948A-F9EB9E0087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313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005AC-6CA9-413C-948A-F9EB9E00872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722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005AC-6CA9-413C-948A-F9EB9E00872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6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005AC-6CA9-413C-948A-F9EB9E00872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66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005AC-6CA9-413C-948A-F9EB9E00872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0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005AC-6CA9-413C-948A-F9EB9E00872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003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005AC-6CA9-413C-948A-F9EB9E00872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617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005AC-6CA9-413C-948A-F9EB9E00872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994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005AC-6CA9-413C-948A-F9EB9E00872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737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005AC-6CA9-413C-948A-F9EB9E00872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133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fif"/><Relationship Id="rId5" Type="http://schemas.openxmlformats.org/officeDocument/2006/relationships/image" Target="../media/image5.jfi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fif"/><Relationship Id="rId4" Type="http://schemas.openxmlformats.org/officeDocument/2006/relationships/image" Target="../media/image16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fif"/><Relationship Id="rId5" Type="http://schemas.openxmlformats.org/officeDocument/2006/relationships/image" Target="../media/image20.jfif"/><Relationship Id="rId4" Type="http://schemas.openxmlformats.org/officeDocument/2006/relationships/image" Target="../media/image19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1896" y="4967562"/>
            <a:ext cx="6354759" cy="4609672"/>
            <a:chOff x="0" y="0"/>
            <a:chExt cx="8473012" cy="614623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8473012" cy="6146230"/>
            </a:xfrm>
            <a:prstGeom prst="rect">
              <a:avLst/>
            </a:prstGeom>
            <a:solidFill>
              <a:srgbClr val="E3E8F0">
                <a:alpha val="8549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94496" y="637635"/>
              <a:ext cx="7084019" cy="1886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41"/>
                </a:lnSpc>
              </a:pPr>
              <a:r>
                <a:rPr lang="en-US" sz="4617" spc="323">
                  <a:solidFill>
                    <a:srgbClr val="414754">
                      <a:alpha val="94902"/>
                    </a:srgbClr>
                  </a:solidFill>
                  <a:latin typeface="Rubik Black"/>
                </a:rPr>
                <a:t>ШЕЛКОВЫЙ ПУТЬ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94496" y="2794057"/>
              <a:ext cx="6589946" cy="1118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24"/>
                </a:lnSpc>
              </a:pPr>
              <a:r>
                <a:rPr lang="en-US" sz="2770" spc="277">
                  <a:solidFill>
                    <a:srgbClr val="414754">
                      <a:alpha val="94902"/>
                    </a:srgbClr>
                  </a:solidFill>
                  <a:latin typeface="Source Sans Pro Bold"/>
                </a:rPr>
                <a:t>ТУРОПЕРАТОР ПО ВНУТРЕННЕМУ ТУРИЗМУ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94496" y="4620752"/>
              <a:ext cx="6589946" cy="909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4"/>
                </a:lnSpc>
              </a:pPr>
              <a:r>
                <a:rPr lang="en-US" sz="1989" spc="19">
                  <a:solidFill>
                    <a:srgbClr val="414754">
                      <a:alpha val="94902"/>
                    </a:srgbClr>
                  </a:solidFill>
                  <a:latin typeface="Source Sans Pro"/>
                </a:rPr>
                <a:t>РТО 020467</a:t>
              </a:r>
            </a:p>
            <a:p>
              <a:pPr>
                <a:lnSpc>
                  <a:spcPts val="2784"/>
                </a:lnSpc>
              </a:pPr>
              <a:r>
                <a:rPr lang="en-US" sz="1989" spc="19">
                  <a:solidFill>
                    <a:srgbClr val="414754">
                      <a:alpha val="94902"/>
                    </a:srgbClr>
                  </a:solidFill>
                  <a:latin typeface="Source Sans Pro"/>
                </a:rPr>
                <a:t>Прием туристов в Марий Эл и Поволжье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694496" y="4231862"/>
              <a:ext cx="1622479" cy="109773"/>
            </a:xfrm>
            <a:prstGeom prst="rect">
              <a:avLst/>
            </a:prstGeom>
            <a:solidFill>
              <a:srgbClr val="8F6858">
                <a:alpha val="94902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5255716" y="933857"/>
            <a:ext cx="7593569" cy="1771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5"/>
              </a:lnSpc>
            </a:pPr>
            <a:r>
              <a:rPr lang="en-US" sz="6031" b="1" dirty="0" err="1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Добро</a:t>
            </a:r>
            <a:r>
              <a:rPr lang="en-US" sz="6031" b="1" dirty="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sz="6031" b="1" dirty="0" err="1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пожаловать</a:t>
            </a:r>
            <a:r>
              <a:rPr lang="en-US" sz="6031" b="1" dirty="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в </a:t>
            </a:r>
            <a:r>
              <a:rPr lang="en-US" sz="6031" b="1" dirty="0" err="1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Марий</a:t>
            </a:r>
            <a:r>
              <a:rPr lang="en-US" sz="6031" b="1" dirty="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sz="6031" b="1" dirty="0" err="1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Эл</a:t>
            </a:r>
            <a:r>
              <a:rPr lang="en-US" sz="6031" b="1" dirty="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1086" b="10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7747" y="2033270"/>
            <a:ext cx="11124050" cy="311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75"/>
              </a:lnSpc>
            </a:pPr>
            <a:r>
              <a:rPr lang="en-US" sz="8075" spc="80">
                <a:solidFill>
                  <a:srgbClr val="FFFFFF"/>
                </a:solidFill>
                <a:latin typeface="Rubik Black Bold"/>
              </a:rPr>
              <a:t>ТОП 5 ПРИЧИН , ЧТОБЫ ПОСЕТИТЬ ЙОШКАР-ОЛУ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395862" y="442143"/>
            <a:ext cx="5989793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6750" spc="1350">
                <a:solidFill>
                  <a:srgbClr val="FFFFFF"/>
                </a:solidFill>
                <a:latin typeface="Web Serveroff"/>
              </a:rPr>
              <a:t>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87291" y="499079"/>
            <a:ext cx="5252443" cy="3754134"/>
            <a:chOff x="-204186" y="37814"/>
            <a:chExt cx="7003257" cy="5005512"/>
          </a:xfrm>
        </p:grpSpPr>
        <p:sp>
          <p:nvSpPr>
            <p:cNvPr id="4" name="AutoShape 4"/>
            <p:cNvSpPr/>
            <p:nvPr/>
          </p:nvSpPr>
          <p:spPr>
            <a:xfrm>
              <a:off x="-204186" y="37814"/>
              <a:ext cx="7003257" cy="5005512"/>
            </a:xfrm>
            <a:prstGeom prst="rect">
              <a:avLst/>
            </a:prstGeom>
            <a:solidFill>
              <a:srgbClr val="E3E8F0">
                <a:alpha val="76471"/>
              </a:srgbClr>
            </a:solid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74027" y="525376"/>
              <a:ext cx="5855202" cy="2328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80"/>
                </a:lnSpc>
              </a:pPr>
              <a:r>
                <a:rPr lang="ru-RU" sz="3600" spc="267" dirty="0">
                  <a:solidFill>
                    <a:srgbClr val="414754">
                      <a:alpha val="84706"/>
                    </a:srgbClr>
                  </a:solidFill>
                  <a:latin typeface="Rubik Black"/>
                </a:rPr>
                <a:t>Динамические скульптурные композиции</a:t>
              </a:r>
              <a:endParaRPr lang="en-US" sz="3600" spc="267" dirty="0">
                <a:solidFill>
                  <a:srgbClr val="414754">
                    <a:alpha val="84706"/>
                  </a:srgbClr>
                </a:solidFill>
                <a:latin typeface="Rubik Black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74027" y="2309391"/>
              <a:ext cx="5446833" cy="462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48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74027" y="3359781"/>
              <a:ext cx="5446833" cy="1548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01"/>
                </a:lnSpc>
              </a:pPr>
              <a:r>
                <a:rPr lang="ru-RU" sz="1644" spc="16" dirty="0">
                  <a:solidFill>
                    <a:srgbClr val="414754">
                      <a:alpha val="84706"/>
                    </a:srgbClr>
                  </a:solidFill>
                  <a:latin typeface="Source Sans Pro"/>
                </a:rPr>
                <a:t>Вход Господень в Иерусалим </a:t>
              </a:r>
            </a:p>
            <a:p>
              <a:pPr algn="ctr">
                <a:lnSpc>
                  <a:spcPts val="2301"/>
                </a:lnSpc>
              </a:pPr>
              <a:r>
                <a:rPr lang="ru-RU" sz="1644" spc="16" dirty="0">
                  <a:solidFill>
                    <a:srgbClr val="414754">
                      <a:alpha val="84706"/>
                    </a:srgbClr>
                  </a:solidFill>
                  <a:latin typeface="Source Sans Pro"/>
                </a:rPr>
                <a:t>Явление Божий Матери </a:t>
              </a:r>
              <a:r>
                <a:rPr lang="ru-RU" sz="1644" spc="16" dirty="0" err="1">
                  <a:solidFill>
                    <a:srgbClr val="414754">
                      <a:alpha val="84706"/>
                    </a:srgbClr>
                  </a:solidFill>
                  <a:latin typeface="Source Sans Pro"/>
                </a:rPr>
                <a:t>Троеручицы</a:t>
              </a:r>
              <a:endParaRPr lang="ru-RU" sz="1644" spc="16" dirty="0">
                <a:solidFill>
                  <a:srgbClr val="414754">
                    <a:alpha val="84706"/>
                  </a:srgbClr>
                </a:solidFill>
                <a:latin typeface="Source Sans Pro"/>
              </a:endParaRPr>
            </a:p>
            <a:p>
              <a:pPr algn="ctr">
                <a:lnSpc>
                  <a:spcPts val="2301"/>
                </a:lnSpc>
              </a:pPr>
              <a:r>
                <a:rPr lang="ru-RU" sz="1644" spc="16" dirty="0">
                  <a:solidFill>
                    <a:srgbClr val="414754">
                      <a:alpha val="84706"/>
                    </a:srgbClr>
                  </a:solidFill>
                  <a:latin typeface="Source Sans Pro"/>
                </a:rPr>
                <a:t>Аналогов не существует </a:t>
              </a:r>
            </a:p>
            <a:p>
              <a:pPr algn="ctr">
                <a:lnSpc>
                  <a:spcPts val="2301"/>
                </a:lnSpc>
              </a:pPr>
              <a:endParaRPr lang="en-US" sz="1644" spc="16" dirty="0">
                <a:solidFill>
                  <a:srgbClr val="414754">
                    <a:alpha val="84706"/>
                  </a:srgbClr>
                </a:solidFill>
                <a:latin typeface="Source Sans Pro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>
              <a:off x="574027" y="3035432"/>
              <a:ext cx="1341039" cy="90732"/>
            </a:xfrm>
            <a:prstGeom prst="rect">
              <a:avLst/>
            </a:prstGeom>
            <a:solidFill>
              <a:srgbClr val="8F6858">
                <a:alpha val="84706"/>
              </a:srgbClr>
            </a:solidFill>
          </p:spPr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43B06B-F823-4367-A2EC-3B69673F7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266" y="5905500"/>
            <a:ext cx="7191189" cy="40450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E9049F-92AB-4F7F-B777-141B378C9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267" y="-81305"/>
            <a:ext cx="7177334" cy="53830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7759CCE-0E09-43FD-B676-322F47D60B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109"/>
            <a:ext cx="6958512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15031" b="150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325" y="905583"/>
            <a:ext cx="6440722" cy="3533538"/>
            <a:chOff x="0" y="0"/>
            <a:chExt cx="8587629" cy="471138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8587629" cy="4711384"/>
            </a:xfrm>
            <a:prstGeom prst="rect">
              <a:avLst/>
            </a:prstGeom>
            <a:solidFill>
              <a:srgbClr val="E3E8F0">
                <a:alpha val="76471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03891" y="636864"/>
              <a:ext cx="7179846" cy="1814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16"/>
                </a:lnSpc>
              </a:pPr>
              <a:r>
                <a:rPr lang="en-US" sz="3200" spc="327" dirty="0" err="1">
                  <a:solidFill>
                    <a:srgbClr val="414754">
                      <a:alpha val="84706"/>
                    </a:srgbClr>
                  </a:solidFill>
                  <a:latin typeface="Rubik Black"/>
                </a:rPr>
                <a:t>Йошкин</a:t>
              </a:r>
              <a:r>
                <a:rPr lang="en-US" sz="3200" spc="327" dirty="0">
                  <a:solidFill>
                    <a:srgbClr val="414754">
                      <a:alpha val="84706"/>
                    </a:srgbClr>
                  </a:solidFill>
                  <a:latin typeface="Rubik Black"/>
                </a:rPr>
                <a:t> </a:t>
              </a:r>
              <a:r>
                <a:rPr lang="en-US" sz="3200" spc="327" dirty="0" err="1">
                  <a:solidFill>
                    <a:srgbClr val="414754">
                      <a:alpha val="84706"/>
                    </a:srgbClr>
                  </a:solidFill>
                  <a:latin typeface="Rubik Black"/>
                </a:rPr>
                <a:t>Кот</a:t>
              </a:r>
              <a:endParaRPr lang="en-US" sz="3200" spc="327" dirty="0">
                <a:solidFill>
                  <a:srgbClr val="414754">
                    <a:alpha val="84706"/>
                  </a:srgbClr>
                </a:solidFill>
                <a:latin typeface="Rubik Black"/>
              </a:endParaRPr>
            </a:p>
            <a:p>
              <a:pPr>
                <a:lnSpc>
                  <a:spcPts val="5616"/>
                </a:lnSpc>
              </a:pPr>
              <a:r>
                <a:rPr lang="ru-RU" sz="3200" spc="327" dirty="0">
                  <a:solidFill>
                    <a:srgbClr val="414754">
                      <a:alpha val="84706"/>
                    </a:srgbClr>
                  </a:solidFill>
                  <a:latin typeface="Rubik Black"/>
                </a:rPr>
                <a:t>и памятник букве Й</a:t>
              </a:r>
              <a:endParaRPr lang="en-US" sz="3200" spc="327" dirty="0">
                <a:solidFill>
                  <a:srgbClr val="414754">
                    <a:alpha val="84706"/>
                  </a:srgbClr>
                </a:solidFill>
                <a:latin typeface="Rubik Black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03891" y="1880824"/>
              <a:ext cx="6679090" cy="5669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03891" y="3156262"/>
              <a:ext cx="6679090" cy="930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22"/>
                </a:lnSpc>
              </a:pPr>
              <a:r>
                <a:rPr lang="en-US" sz="2016" spc="20">
                  <a:solidFill>
                    <a:srgbClr val="414754">
                      <a:alpha val="84706"/>
                    </a:srgbClr>
                  </a:solidFill>
                  <a:latin typeface="Source Sans Pro"/>
                </a:rPr>
                <a:t>Любимец горожан и гостей города, негласный символ и бренд Йошкар-Олы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703891" y="2771120"/>
              <a:ext cx="1644427" cy="111258"/>
            </a:xfrm>
            <a:prstGeom prst="rect">
              <a:avLst/>
            </a:prstGeom>
            <a:solidFill>
              <a:srgbClr val="8F6858">
                <a:alpha val="84706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9155" r="6640"/>
          <a:stretch>
            <a:fillRect/>
          </a:stretch>
        </p:blipFill>
        <p:spPr>
          <a:xfrm>
            <a:off x="1052024" y="4710735"/>
            <a:ext cx="5486561" cy="49292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31904" t="3596" r="30953" b="4027"/>
          <a:stretch>
            <a:fillRect/>
          </a:stretch>
        </p:blipFill>
        <p:spPr>
          <a:xfrm>
            <a:off x="6705600" y="4916769"/>
            <a:ext cx="2935642" cy="483426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-2441564" y="737413"/>
            <a:ext cx="5989793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6750" spc="1350">
                <a:solidFill>
                  <a:srgbClr val="FFFFFF"/>
                </a:solidFill>
                <a:latin typeface="Web Serveroff Bold"/>
              </a:rPr>
              <a:t>2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E551CDD-AD20-4EF1-9202-9073123173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2" t="4176" r="312"/>
          <a:stretch>
            <a:fillRect/>
          </a:stretch>
        </p:blipFill>
        <p:spPr>
          <a:xfrm>
            <a:off x="14782800" y="5105400"/>
            <a:ext cx="3342282" cy="48342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9797" y="5035816"/>
            <a:ext cx="5520777" cy="3400246"/>
            <a:chOff x="0" y="0"/>
            <a:chExt cx="7361036" cy="453366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7361036" cy="4533662"/>
            </a:xfrm>
            <a:prstGeom prst="rect">
              <a:avLst/>
            </a:prstGeom>
            <a:solidFill>
              <a:srgbClr val="E3E8F0">
                <a:alpha val="85490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3154013" y="2984778"/>
              <a:ext cx="1053009" cy="75968"/>
            </a:xfrm>
            <a:prstGeom prst="rect">
              <a:avLst/>
            </a:prstGeom>
            <a:solidFill>
              <a:srgbClr val="8F6858">
                <a:alpha val="9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46126" y="1082530"/>
              <a:ext cx="6468785" cy="16479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1"/>
                </a:lnSpc>
              </a:pPr>
              <a:r>
                <a:rPr lang="en-US" sz="2834" spc="56">
                  <a:solidFill>
                    <a:srgbClr val="414754">
                      <a:alpha val="94902"/>
                    </a:srgbClr>
                  </a:solidFill>
                  <a:latin typeface="Source Sans Pro Bold"/>
                </a:rPr>
                <a:t>ЕВРОПЕЙСКИЕ НАБЕРЕЖНЫЕ: БРЮГГЕ И АМСТЕРДАМ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28672" y="3318744"/>
              <a:ext cx="6103692" cy="665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8"/>
                </a:lnSpc>
              </a:pPr>
              <a:r>
                <a:rPr lang="en-US" sz="1484" spc="148">
                  <a:solidFill>
                    <a:srgbClr val="414754">
                      <a:alpha val="94902"/>
                    </a:srgbClr>
                  </a:solidFill>
                  <a:latin typeface="Source Sans Pro"/>
                </a:rPr>
                <a:t>ОДНИ ИЗ САМЫХ ФОТОГРАФИРУЕМЫХ НАБЕРЕЖНЫХ В РОССИИ И ХИТЫ СОЦ.СЕТЕЙ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808" r="1808"/>
          <a:stretch>
            <a:fillRect/>
          </a:stretch>
        </p:blipFill>
        <p:spPr>
          <a:xfrm>
            <a:off x="11061187" y="4048061"/>
            <a:ext cx="6485386" cy="504653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-1815100" y="617286"/>
            <a:ext cx="5989793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6750" spc="1350">
                <a:solidFill>
                  <a:srgbClr val="FFFFFF"/>
                </a:solidFill>
                <a:latin typeface="Web Serveroff Bold"/>
              </a:rPr>
              <a:t>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1111" r="11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2668" y="850382"/>
            <a:ext cx="6440722" cy="4072252"/>
            <a:chOff x="0" y="0"/>
            <a:chExt cx="8587629" cy="542967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8587629" cy="5429670"/>
            </a:xfrm>
            <a:prstGeom prst="rect">
              <a:avLst/>
            </a:prstGeom>
            <a:solidFill>
              <a:srgbClr val="E3E8F0">
                <a:alpha val="7098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03891" y="646389"/>
              <a:ext cx="7179847" cy="1203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6"/>
                </a:lnSpc>
              </a:pPr>
              <a:r>
                <a:rPr lang="en-US" sz="2980" spc="208">
                  <a:solidFill>
                    <a:srgbClr val="414754">
                      <a:alpha val="78824"/>
                    </a:srgbClr>
                  </a:solidFill>
                  <a:latin typeface="Rubik Black"/>
                </a:rPr>
                <a:t>Национальная марийская кухня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03891" y="2123596"/>
              <a:ext cx="6679090" cy="5669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03891" y="3399033"/>
              <a:ext cx="6679090" cy="14058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22"/>
                </a:lnSpc>
              </a:pPr>
              <a:r>
                <a:rPr lang="en-US" sz="2016" spc="20">
                  <a:solidFill>
                    <a:srgbClr val="414754">
                      <a:alpha val="78824"/>
                    </a:srgbClr>
                  </a:solidFill>
                  <a:latin typeface="Source Sans Pro"/>
                </a:rPr>
                <a:t>Подкоголи, коман мелна, полашкомуно - все это можно попрбовать в Йошкар-Оле и Марий Эл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703891" y="3013892"/>
              <a:ext cx="1644427" cy="111258"/>
            </a:xfrm>
            <a:prstGeom prst="rect">
              <a:avLst/>
            </a:prstGeom>
            <a:solidFill>
              <a:srgbClr val="8F6858">
                <a:alpha val="78824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212431" y="485775"/>
            <a:ext cx="5989793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6750" spc="1350">
                <a:solidFill>
                  <a:srgbClr val="FFFFFF"/>
                </a:solidFill>
                <a:latin typeface="Web Serveroff Bold"/>
              </a:rPr>
              <a:t>4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021528-FFCE-49EA-A615-E42BC96B7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0" y="6057900"/>
            <a:ext cx="5989792" cy="39903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3265" y="632016"/>
            <a:ext cx="7364577" cy="3430208"/>
          </a:xfrm>
          <a:prstGeom prst="rect">
            <a:avLst/>
          </a:prstGeom>
          <a:solidFill>
            <a:srgbClr val="E3E8F0">
              <a:alpha val="73725"/>
            </a:srgbClr>
          </a:solidFill>
        </p:spPr>
      </p:sp>
      <p:grpSp>
        <p:nvGrpSpPr>
          <p:cNvPr id="6" name="Group 6"/>
          <p:cNvGrpSpPr/>
          <p:nvPr/>
        </p:nvGrpSpPr>
        <p:grpSpPr>
          <a:xfrm>
            <a:off x="1909937" y="1184561"/>
            <a:ext cx="5993572" cy="2325119"/>
            <a:chOff x="0" y="0"/>
            <a:chExt cx="7991429" cy="3100158"/>
          </a:xfrm>
        </p:grpSpPr>
        <p:sp>
          <p:nvSpPr>
            <p:cNvPr id="7" name="TextBox 7"/>
            <p:cNvSpPr txBox="1"/>
            <p:nvPr/>
          </p:nvSpPr>
          <p:spPr>
            <a:xfrm>
              <a:off x="2832" y="-14723"/>
              <a:ext cx="7985766" cy="2171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84"/>
                </a:lnSpc>
              </a:pPr>
              <a:r>
                <a:rPr lang="en-US" sz="5320" spc="372">
                  <a:solidFill>
                    <a:srgbClr val="414754"/>
                  </a:solidFill>
                  <a:latin typeface="Rubik Black"/>
                </a:rPr>
                <a:t>Знакомство с народом мари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502624"/>
              <a:ext cx="7991429" cy="5819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95"/>
                </a:lnSpc>
              </a:pPr>
              <a:r>
                <a:rPr lang="en-US" sz="2639" spc="263">
                  <a:solidFill>
                    <a:srgbClr val="414754"/>
                  </a:solidFill>
                  <a:latin typeface="Source Sans Pro"/>
                </a:rPr>
                <a:t>КУЛЬТУРА, ОБРЯДЫ, ТРАДИЦИИ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-2252669" y="485775"/>
            <a:ext cx="5989793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6750" spc="1350">
                <a:solidFill>
                  <a:srgbClr val="FFFFFF"/>
                </a:solidFill>
                <a:latin typeface="Web Serveroff Bold"/>
              </a:rPr>
              <a:t>5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37044C-27EA-47E1-8CA1-33CA91D22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50" y="190500"/>
            <a:ext cx="6804481" cy="45345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54B132-5FED-4B28-A75A-063C42FF5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88884"/>
            <a:ext cx="3793468" cy="56981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257800" y="466167"/>
            <a:ext cx="13388564" cy="67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68"/>
              </a:lnSpc>
            </a:pPr>
            <a:r>
              <a:rPr lang="en-US" sz="3200" spc="58" dirty="0">
                <a:solidFill>
                  <a:srgbClr val="414754"/>
                </a:solidFill>
                <a:latin typeface="Rubik Black Bold"/>
              </a:rPr>
              <a:t>ЯРКИЕ ВЫХОДНЫЕ В ПРИВОЛЖЬЕ. ВКУСНОЙОШКА!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10547" y="2324100"/>
            <a:ext cx="6618534" cy="9292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3"/>
              </a:lnSpc>
            </a:pPr>
            <a:r>
              <a:rPr lang="ru-RU" sz="2800" b="1" dirty="0">
                <a:solidFill>
                  <a:srgbClr val="000000"/>
                </a:solidFill>
              </a:rPr>
              <a:t>Программа тура</a:t>
            </a:r>
          </a:p>
          <a:p>
            <a:pPr algn="ctr">
              <a:lnSpc>
                <a:spcPts val="4043"/>
              </a:lnSpc>
            </a:pPr>
            <a:endParaRPr lang="ru-RU" sz="2800" b="1" dirty="0">
              <a:solidFill>
                <a:srgbClr val="000000"/>
              </a:solidFill>
            </a:endParaRPr>
          </a:p>
          <a:p>
            <a:pPr marL="457200" indent="-457200">
              <a:lnSpc>
                <a:spcPts val="4043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</a:rPr>
              <a:t>Торжественная встреча группы на вокзале</a:t>
            </a:r>
          </a:p>
          <a:p>
            <a:pPr marL="457200" indent="-457200">
              <a:lnSpc>
                <a:spcPts val="4043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</a:rPr>
              <a:t>Завтрак</a:t>
            </a:r>
          </a:p>
          <a:p>
            <a:pPr marL="457200" indent="-457200">
              <a:lnSpc>
                <a:spcPts val="4043"/>
              </a:lnSpc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srgbClr val="000000"/>
                </a:solidFill>
              </a:rPr>
              <a:t>Автобусно</a:t>
            </a:r>
            <a:r>
              <a:rPr lang="ru-RU" sz="2800" dirty="0">
                <a:solidFill>
                  <a:srgbClr val="000000"/>
                </a:solidFill>
              </a:rPr>
              <a:t>-пешеходная экскурсия по Йошкар-Оле (2,5 часа), свободное время</a:t>
            </a:r>
          </a:p>
          <a:p>
            <a:pPr marL="457200" indent="-457200">
              <a:lnSpc>
                <a:spcPts val="4043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</a:rPr>
              <a:t>Обед с элементами национальной кухни</a:t>
            </a:r>
          </a:p>
          <a:p>
            <a:pPr marL="457200" indent="-457200">
              <a:lnSpc>
                <a:spcPts val="4043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</a:rPr>
              <a:t>Посещение Национальной Художественной Галереи</a:t>
            </a:r>
          </a:p>
          <a:p>
            <a:pPr marL="457200" indent="-457200">
              <a:lnSpc>
                <a:spcPts val="4043"/>
              </a:lnSpc>
              <a:buFont typeface="Arial" panose="020B0604020202020204" pitchFamily="34" charset="0"/>
              <a:buChar char="•"/>
            </a:pPr>
            <a:r>
              <a:rPr lang="ru-RU" sz="2800">
                <a:solidFill>
                  <a:srgbClr val="000000"/>
                </a:solidFill>
              </a:rPr>
              <a:t>Интерактивная музыкальная </a:t>
            </a:r>
            <a:r>
              <a:rPr lang="ru-RU" sz="2800" dirty="0">
                <a:solidFill>
                  <a:srgbClr val="000000"/>
                </a:solidFill>
              </a:rPr>
              <a:t>программа в национальном театре им. </a:t>
            </a:r>
            <a:r>
              <a:rPr lang="ru-RU" sz="2800" dirty="0" err="1">
                <a:solidFill>
                  <a:srgbClr val="000000"/>
                </a:solidFill>
              </a:rPr>
              <a:t>М.Шкетана</a:t>
            </a:r>
            <a:endParaRPr lang="ru-RU" sz="2800" dirty="0">
              <a:solidFill>
                <a:srgbClr val="000000"/>
              </a:solidFill>
            </a:endParaRPr>
          </a:p>
          <a:p>
            <a:pPr marL="457200" indent="-457200">
              <a:lnSpc>
                <a:spcPts val="4043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</a:rPr>
              <a:t>Ужин</a:t>
            </a:r>
          </a:p>
          <a:p>
            <a:pPr algn="ctr">
              <a:lnSpc>
                <a:spcPts val="4043"/>
              </a:lnSpc>
            </a:pPr>
            <a:endParaRPr lang="ru-RU" sz="4871" dirty="0">
              <a:solidFill>
                <a:srgbClr val="000000"/>
              </a:solidFill>
              <a:latin typeface="Hitch Hike"/>
            </a:endParaRPr>
          </a:p>
          <a:p>
            <a:pPr algn="ctr">
              <a:lnSpc>
                <a:spcPts val="4043"/>
              </a:lnSpc>
            </a:pPr>
            <a:endParaRPr lang="ru-RU" sz="4871" dirty="0">
              <a:solidFill>
                <a:srgbClr val="000000"/>
              </a:solidFill>
              <a:latin typeface="Hitch Hike"/>
            </a:endParaRPr>
          </a:p>
          <a:p>
            <a:pPr algn="ctr">
              <a:lnSpc>
                <a:spcPts val="4043"/>
              </a:lnSpc>
            </a:pPr>
            <a:endParaRPr lang="en-US" sz="4871" dirty="0">
              <a:solidFill>
                <a:srgbClr val="000000"/>
              </a:solidFill>
              <a:latin typeface="Hitch Hike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486654-210B-4D59-94AD-793B6A65D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080" y="4914900"/>
            <a:ext cx="3917041" cy="52227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D86E5C-0864-4D35-9CD7-09B5F1214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4" y="190500"/>
            <a:ext cx="3801536" cy="506871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D63CCD-244E-4F34-91D9-6BB6875B8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34" y="1485900"/>
            <a:ext cx="3624358" cy="483247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71A97E0-A423-47BC-83AF-ABE798CD97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4" y="5982626"/>
            <a:ext cx="6295256" cy="419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71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7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3814" b="37687"/>
          <a:stretch>
            <a:fillRect/>
          </a:stretch>
        </p:blipFill>
        <p:spPr>
          <a:xfrm>
            <a:off x="-1149151" y="-171911"/>
            <a:ext cx="21799009" cy="414160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93654" y="3213173"/>
            <a:ext cx="8564792" cy="6661158"/>
            <a:chOff x="0" y="0"/>
            <a:chExt cx="11419723" cy="8881544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1419723" cy="8881544"/>
            </a:xfrm>
            <a:prstGeom prst="rect">
              <a:avLst/>
            </a:prstGeom>
            <a:solidFill>
              <a:srgbClr val="5691A4">
                <a:alpha val="8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557025" y="836401"/>
              <a:ext cx="7918779" cy="5078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918"/>
                </a:lnSpc>
              </a:pPr>
              <a:r>
                <a:rPr lang="ru-RU" sz="8625" spc="862" dirty="0">
                  <a:solidFill>
                    <a:srgbClr val="E5F2F0"/>
                  </a:solidFill>
                  <a:latin typeface="Bebas Neue Cyrillic Bold"/>
                </a:rPr>
                <a:t>Туроператор Шелковый путь</a:t>
              </a:r>
              <a:endParaRPr lang="en-US" sz="8625" spc="862" dirty="0">
                <a:solidFill>
                  <a:srgbClr val="E5F2F0"/>
                </a:solidFill>
                <a:latin typeface="Bebas Neue Cyrillic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557025" y="7020220"/>
              <a:ext cx="6985140" cy="927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90"/>
                </a:lnSpc>
              </a:pPr>
              <a:r>
                <a:rPr lang="en-US" sz="4575" spc="457">
                  <a:solidFill>
                    <a:srgbClr val="E5F2F0"/>
                  </a:solidFill>
                  <a:latin typeface="Bebas Neue Cyrillic"/>
                </a:rPr>
                <a:t>НАШИ КОНТАКТЫ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381286" y="4136208"/>
            <a:ext cx="5572250" cy="5326964"/>
            <a:chOff x="0" y="-7531"/>
            <a:chExt cx="7429667" cy="7102619"/>
          </a:xfrm>
        </p:grpSpPr>
        <p:sp>
          <p:nvSpPr>
            <p:cNvPr id="8" name="TextBox 8"/>
            <p:cNvSpPr txBox="1"/>
            <p:nvPr/>
          </p:nvSpPr>
          <p:spPr>
            <a:xfrm>
              <a:off x="0" y="894307"/>
              <a:ext cx="7429667" cy="526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91"/>
                </a:lnSpc>
              </a:pPr>
              <a:r>
                <a:rPr lang="en-US" sz="2260" spc="56">
                  <a:solidFill>
                    <a:srgbClr val="E5F2F0"/>
                  </a:solidFill>
                  <a:latin typeface="HK Grotesk Medium"/>
                </a:rPr>
                <a:t>WWW.SILKWAY12.RU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12760" y="-7531"/>
              <a:ext cx="6216907" cy="414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90"/>
                </a:lnSpc>
              </a:pPr>
              <a:r>
                <a:rPr lang="en-US" sz="2075" spc="103">
                  <a:solidFill>
                    <a:srgbClr val="E3E8F0"/>
                  </a:solidFill>
                  <a:latin typeface="HK Grotesk Medium"/>
                </a:rPr>
                <a:t>АДРЕС: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781573"/>
              <a:ext cx="7429667" cy="1176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5"/>
                </a:lnSpc>
              </a:pPr>
              <a:r>
                <a:rPr lang="en-US" sz="2430" spc="60">
                  <a:solidFill>
                    <a:srgbClr val="E5F2F0"/>
                  </a:solidFill>
                  <a:latin typeface="HK Grotesk Medium"/>
                </a:rPr>
                <a:t>ТЕЛЕФОН:</a:t>
              </a:r>
            </a:p>
            <a:p>
              <a:pPr algn="r">
                <a:lnSpc>
                  <a:spcPts val="3645"/>
                </a:lnSpc>
              </a:pPr>
              <a:r>
                <a:rPr lang="en-US" sz="2430" spc="60">
                  <a:solidFill>
                    <a:srgbClr val="E5F2F0"/>
                  </a:solidFill>
                  <a:latin typeface="HK Grotesk Medium"/>
                </a:rPr>
                <a:t>(8362) 42-64-99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328792"/>
              <a:ext cx="7429667" cy="17662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526"/>
                </a:lnSpc>
              </a:pPr>
              <a:r>
                <a:rPr lang="en-US" sz="2351" spc="58" dirty="0">
                  <a:solidFill>
                    <a:srgbClr val="E5F2F0"/>
                  </a:solidFill>
                  <a:latin typeface="HK Grotesk Medium"/>
                </a:rPr>
                <a:t>@silkway12.ru</a:t>
              </a:r>
            </a:p>
            <a:p>
              <a:pPr algn="r">
                <a:lnSpc>
                  <a:spcPts val="3526"/>
                </a:lnSpc>
              </a:pPr>
              <a:endParaRPr lang="en-US" sz="2351" spc="58" dirty="0">
                <a:solidFill>
                  <a:srgbClr val="E5F2F0"/>
                </a:solidFill>
                <a:latin typeface="HK Grotesk Medium"/>
              </a:endParaRPr>
            </a:p>
            <a:p>
              <a:pPr algn="r">
                <a:lnSpc>
                  <a:spcPts val="3526"/>
                </a:lnSpc>
              </a:pPr>
              <a:r>
                <a:rPr lang="en-US" sz="2351" spc="58" dirty="0">
                  <a:solidFill>
                    <a:srgbClr val="E5F2F0"/>
                  </a:solidFill>
                  <a:latin typeface="HK Grotesk Medium"/>
                </a:rPr>
                <a:t>E-MAIL: ansar11@mail.ru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12760" y="4618998"/>
              <a:ext cx="6216907" cy="414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90"/>
                </a:lnSpc>
              </a:pPr>
              <a:r>
                <a:rPr lang="en-US" sz="2075" spc="103">
                  <a:solidFill>
                    <a:srgbClr val="FFFFFF"/>
                  </a:solidFill>
                  <a:latin typeface="HK Grotesk Medium"/>
                </a:rPr>
                <a:t>СОЦ.СЕТИ: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32775" y="8138450"/>
            <a:ext cx="562926" cy="56292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198</Words>
  <Application>Microsoft Office PowerPoint</Application>
  <PresentationFormat>Произвольный</PresentationFormat>
  <Paragraphs>54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23" baseType="lpstr">
      <vt:lpstr>Calibri</vt:lpstr>
      <vt:lpstr>Arial</vt:lpstr>
      <vt:lpstr>Microsoft YaHei Light</vt:lpstr>
      <vt:lpstr>Web Serveroff Bold</vt:lpstr>
      <vt:lpstr>Bebas Neue Cyrillic</vt:lpstr>
      <vt:lpstr>Source Sans Pro</vt:lpstr>
      <vt:lpstr>Source Sans Pro Bold</vt:lpstr>
      <vt:lpstr>Rubik Black</vt:lpstr>
      <vt:lpstr>Bebas Neue Cyrillic Bold</vt:lpstr>
      <vt:lpstr>Hitch Hike</vt:lpstr>
      <vt:lpstr>Rubik Black Bold</vt:lpstr>
      <vt:lpstr>Web Serveroff</vt:lpstr>
      <vt:lpstr>HK Grotesk Medium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о кемпинге в дикой природе</dc:title>
  <dc:creator>Павел Мухин</dc:creator>
  <cp:lastModifiedBy>User</cp:lastModifiedBy>
  <cp:revision>12</cp:revision>
  <dcterms:created xsi:type="dcterms:W3CDTF">2006-08-16T00:00:00Z</dcterms:created>
  <dcterms:modified xsi:type="dcterms:W3CDTF">2021-11-22T10:58:46Z</dcterms:modified>
  <dc:identifier>DAEWkYUXIeg</dc:identifier>
</cp:coreProperties>
</file>