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6" r:id="rId2"/>
    <p:sldId id="261" r:id="rId3"/>
    <p:sldId id="256" r:id="rId4"/>
    <p:sldId id="327" r:id="rId5"/>
    <p:sldId id="328" r:id="rId6"/>
    <p:sldId id="296" r:id="rId7"/>
    <p:sldId id="28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8327" autoAdjust="0"/>
  </p:normalViewPr>
  <p:slideViewPr>
    <p:cSldViewPr snapToGrid="0">
      <p:cViewPr varScale="1">
        <p:scale>
          <a:sx n="32" d="100"/>
          <a:sy n="32" d="100"/>
        </p:scale>
        <p:origin x="19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E612-0469-4F95-970E-EE424BE4DA3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77374-ADE3-4FA2-8091-53FA6820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0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zi.travel/ru/817a-kvest-po-ose/ru" TargetMode="External"/><Relationship Id="rId3" Type="http://schemas.openxmlformats.org/officeDocument/2006/relationships/hyperlink" Target="https://izi.travel/ru/00ba-osa-kamchatskie-ekspedicii/ru" TargetMode="External"/><Relationship Id="rId7" Type="http://schemas.openxmlformats.org/officeDocument/2006/relationships/hyperlink" Target="https://izi.travel/ru/35ca-legendy-velikoy-ekspedicii/r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zi.travel/ru/35ca-legendy-velikoy-ekspedicii/ru#browse/68ae4ef5-2230-412c-9383-82ea6012f36a/ru" TargetMode="External"/><Relationship Id="rId5" Type="http://schemas.openxmlformats.org/officeDocument/2006/relationships/hyperlink" Target="https://izi.travel/ru/9cd5-skver-vitusa-beringa/ru" TargetMode="External"/><Relationship Id="rId4" Type="http://schemas.openxmlformats.org/officeDocument/2006/relationships/hyperlink" Target="https://izi.travel/ru/9cd5-skver-vitusa-beringa/ru?fbclid=IwAR1spUYNgdbliajdtxTCwfami6265LN2kKYZkUMghifTebRONFVHciAxoJ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Экспедиции Беринга. Оса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место рождения и часть самого протяженного туристического маршрута,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состоящего из серии маршрутов на пути следования Первой, Второй Камчатских экспедиций и Академического отряда. Маршрут можно пройти сразу или частями, используя авторскую методику «Конструктор туров». Общая протяженность маршрутов, объединяющих 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111 городов,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55 000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километров.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 ОБЪЕДИНЯЕТ 14 СТРАН и 45 СУБЪЕКТОВ РОССИЙСКОЙ ФЕДЕРАЦИИ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создания маршрутов лежит история Камчатских экспедиций. Вторая Камчатская или Великая Северная экспедиция охватила своими исследованиями северное побережье Евразии, всю Сибирь, Камчатку, моря и земли северной части Тихого океана, берега Японии, открыла неведомые учёным и мореплавателям северо-западные берега Америки. Были проведены исследования и сделаны научные открытия в географической, геологической, физической, ботанической, зоологической, этнографической областях. Впервые был собран материал для полной и подробной карты Российской империи.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XXI веке рождается самый протяжённый туристский маршрут, состоящий из серии маршрутов на пути следования Великой Северной экспедиции – Первой и Второй Камчатских экспедиций под руководством Витуса Беринга.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4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9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Организованный маршрут для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 от 11 до 16 лет.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Круглогодичный всесезонный пеший без категории сложности в сопровождении гидов – экскурсоводов.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питания (меню «Кухня Беринга»)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сан.-</a:t>
            </a:r>
            <a:r>
              <a:rPr lang="ru-RU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эпидем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условий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Протяженность – 2 км.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экскурсионной программы – 4 часа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2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Экскурсионная программа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Комплексное предложение из 4 модулей, продолжительность каждого модуля - 1 час и стоимость услуг для группы из 10 - 15 человек (внутренний прайс-лист)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 Экспозиция краеведческого музея, тематическая экскурсия «Экспедиции Беринга – Оса: на пути к великим открытиям» - 150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 Музей природы, экскурсия -150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 Мастер-класс - 120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 Музейный холм, тематический квест «По следам Беринга» (авторская разработка проекта, ведущий, реквизит) – 200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Отдельный прайс - лист в зависимости от количества посетителей: а) 1 человек б) группа 10 человек в) школьники 20 чел. г) 40 учеников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Тематический обед «Кухня Беринга» - 280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(декабрь 2021 г.)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взрослые - 800 руб., школьники – 400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6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(1591 г.)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Исторический город Оса основан в 1591 году. Участники Второй Камчатской экспедиции на 6 речных судах из Твери через Казань, по Волге и Каме, прибыли в Осу 19 сентября 1733 года. Основные отряды находились здесь 44 дня до установления санного пути. Местные жители изготовили 300 саней-розвальней для продолжения движения экспедиции по зимней дороге через Кунгур, Екатеринбург на Тобольск.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Позже, 20–21 декабря, через Осу проследовал Академический отряд Великой Северной экспедиции, организованный Петербургской академией наук. В Осе останавливались профессор истории Герхард Миллер, профессор естественной истории и этнографии Иоганн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Гмелин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студент Славяно-греко-латинской академии Степан Крашенинников. В путевом дневнике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Гмелин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записал: «При слободе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есть город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место, которого должно быть, совсем маленькое». Любопытно, что автор называл город весьма своеобразно –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То ли так он воспринимал это слово на слух, то ли воспроизводил его на немецкий манер.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Достопримечательности и объекты показа в Осе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Музейный холм. Скульптура «Книга». Верстовой столб XVIII века. Фрагмент крепостной стены. Краеведческий музей. Музей Природы. Братья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Калуженины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(горельеф). Ротонда. Памятный знак на берегу Камы в честь пребывания в городе Второй Камчатской экспедиции. Музей часов. Выставочный зал «Осиное гнездо». Памятный знак участникам Второй Камчатской экспедиции. Сквер Витуса Беринга: воссозданный макет речного судна Второй Камчатской экспедиции, копия пушки, изготовленной для экспедиции, деревья из соликамского ботанического сада Демидова. Сибирский тракт.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E6E31-1488-4044-8538-EAF811D764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8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Городские маршруты, аудиогиды и квесты в историческом центре города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Аудиогиды: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«Оса. Камчатские экспедиции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https://izi.travel/ru/00ba-osa-kamchatskie-ekspedicii/ru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ктивная ссылка: 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Оса. Камчатские экспедиции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kern="50" dirty="0">
                <a:solidFill>
                  <a:srgbClr val="1C1E21"/>
                </a:solidFill>
                <a:effectLst/>
                <a:latin typeface="Times New Roman" panose="02020603050405020304" pitchFamily="18" charset="0"/>
                <a:ea typeface="Andale Sans UI"/>
              </a:rPr>
              <a:t>Аудиогид "Оса. Сквер Витуса </a:t>
            </a:r>
            <a:r>
              <a:rPr lang="ru-RU" sz="1800" kern="50" dirty="0" err="1">
                <a:solidFill>
                  <a:srgbClr val="1C1E21"/>
                </a:solidFill>
                <a:effectLst/>
                <a:latin typeface="Times New Roman" panose="02020603050405020304" pitchFamily="18" charset="0"/>
                <a:ea typeface="Andale Sans UI"/>
              </a:rPr>
              <a:t>Беринга"</a:t>
            </a:r>
            <a:r>
              <a:rPr lang="ru-RU" sz="1800" u="sng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hlinkClick r:id="rId4"/>
              </a:rPr>
              <a:t>https</a:t>
            </a:r>
            <a:r>
              <a:rPr lang="ru-RU" sz="1800" u="sng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hlinkClick r:id="rId4"/>
              </a:rPr>
              <a:t>://izi.travel/</a:t>
            </a:r>
            <a:r>
              <a:rPr lang="ru-RU" sz="1800" u="sng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hlinkClick r:id="rId4"/>
              </a:rPr>
              <a:t>ru</a:t>
            </a:r>
            <a:r>
              <a:rPr lang="ru-RU" sz="1800" u="sng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hlinkClick r:id="rId4"/>
              </a:rPr>
              <a:t>/9cd5-skver-vitusa-beringa/</a:t>
            </a:r>
            <a:r>
              <a:rPr lang="ru-RU" sz="1800" u="sng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hlinkClick r:id="rId4"/>
              </a:rPr>
              <a:t>ru</a:t>
            </a:r>
            <a:r>
              <a:rPr lang="ru-RU" sz="1800" u="sng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</a:rPr>
              <a:t> (</a:t>
            </a:r>
            <a:r>
              <a:rPr lang="ru-RU" sz="1800" b="1" u="sng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</a:rPr>
              <a:t>а</a:t>
            </a:r>
            <a:r>
              <a:rPr lang="ru-RU" sz="1800" b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ndale Sans UI"/>
              </a:rPr>
              <a:t>ктивная ссылка: </a:t>
            </a:r>
            <a:r>
              <a:rPr lang="ru-RU" sz="1800" u="sng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ndale Sans UI"/>
                <a:hlinkClick r:id="rId5"/>
              </a:rPr>
              <a:t>Сквер. Сквер Витуса Беринга</a:t>
            </a:r>
            <a:endParaRPr lang="ru-RU" sz="1800" u="sng" kern="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ndale Sans U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 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Мой Беринг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(серия «Это моя земля»)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И.Маматов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О.Черняк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Все </a:t>
            </a:r>
            <a:r>
              <a:rPr lang="ru-RU" sz="1800" u="sng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аудиорассказы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ссылке: </a:t>
            </a:r>
            <a:r>
              <a:rPr lang="ru-RU" sz="180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https://izi.travel/ru/35ca-legendy-velikoy-ekspedicii/ru</a:t>
            </a:r>
            <a:endParaRPr lang="ru-RU" sz="1800" u="sng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Квесты по Осе: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Оса – квест «По следам Беринга»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https://izi.travel/ru/817a-kvest-po-ose/ru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Активная ссылка: 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Квест по Осе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Оса - один из малых городов российской провинции, неброский, но по-своему выразительный. Особое место здесь занимают усадьбы купцов, расположившиеся в исторической части города. Гостям города представляется возможность узнать много нового интересного об именитых купцах Пермской губернии, об историческом наследии и пребывании в Осе экспедиции под руководством Витуса Беринга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E6E31-1488-4044-8538-EAF811D764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9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ED8A6-88E2-4A3A-995B-7CD673D7C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6C5B76-7E5C-4394-AA47-66EF63C2F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6351AC-262A-4279-BB9F-A8F416E2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8955E-17BA-4AED-9641-2DDB312C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80E26A-8E45-4B8D-BA2F-C4AB0E34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9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43823-49E0-494D-BB5D-AB12F34C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9A8F51-4F66-434D-83D4-AA1E37F9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961EC-33A3-4013-9E43-230B4196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02FA9-18B2-4BEF-B885-8F8D7462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E3D50-1F7F-447B-A14B-10369E91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F363AE-7FE4-4604-8317-65AC13E2E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3287E-4A23-4137-BA66-F7E720F58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02AAB-0914-428F-AA59-D526F698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B587A-4F31-4C13-B633-B537ED45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3C08C8-1A92-4200-9CE8-2DAA1898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9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EB7A-05E9-46E9-A9D9-432BFACB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73786-4108-4046-927E-DBBCB7EEB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483E8C-BFF9-4C55-9E10-62DE92AB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3A0FBD-AEF1-471D-8D13-152DDFFF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2345B-B115-43AF-941B-6BB758F4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2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6FD8C-C282-4BCA-993A-6208D28D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A604D-E036-49E6-92FD-94DDB45E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7CC93-E0F9-4207-A241-1BCD804F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403B4-2AA9-4C04-B31A-0A59D772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879E1-B806-4509-884A-CA74B4A6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6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F210-6CAF-4CAF-B98C-17D16B71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6AA6D-EECE-4E6D-B589-13A5B9A0D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23669C-AE03-408F-AECF-B42EF9C24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5CE9E-31C1-4A68-8F04-EB32C875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0F341C-58EE-4EAD-A26E-7787F18C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DE17C3-C622-4844-9DEB-CEDE6C11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5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81ED2-E63A-4831-8515-46EA3B37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15BEB-C046-4F58-9248-6DBEAA6D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3E5779-3283-43A0-9E35-D9A6D970F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2C7A43-A23D-4ABE-84D1-2C33DBB2E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1CA841-D410-4365-B863-68BA2799D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9C3CF7-42E0-4024-BA94-14A5638E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8CE7F8-D164-47D7-8DF3-47AFD7E3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8F3DDD-C44E-4068-B3DD-6A03ED64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7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A6771-5B10-4CCD-B32C-4B614FB1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877886-83A0-407F-AA1D-F7B19C28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2CDD02-613B-44AF-A588-1F9B8442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D1D8B2-C057-4305-BC4B-F1ADF88B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4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302230-7861-478B-962D-C8F0AE5E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BEEDDA-C4DB-4760-8A03-6E07037A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29A401-E926-4D90-B015-46FB0C60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F8E7C-C380-459A-9CFF-FA1C64E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73A94-62EA-4BA9-A256-76ED2D58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0A531-32AF-482E-BB1C-F18622C8D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E6EDCB-EBD5-43AD-AFE0-3F4C7F0A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2F69E-1F63-4523-986A-72FEBBFE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39260-3E33-47F2-9422-706B2BE7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7A5F0-BCA0-499A-BADA-35CD3A24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25E3DE-65C2-4B14-B10D-B2EABC93D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19E866-C9EB-47EB-A1DA-CAE349268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D98EC-EFC5-4F66-BB97-EFCCC215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E01F7C-070E-4161-B5A0-9F8EB8E2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2C8BEF-E7DE-4AA0-AD58-09610374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AC637-C038-441B-85FC-F30F45F2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1C6A7-DFCE-4667-AFBD-070120A7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D237F3-6748-4AEB-B924-4F157343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6AD24-E2AE-40B9-BB3A-F836E4A53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A693C-EEF5-46E9-BB23-9E16C3A33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NUL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15540B-638E-48BE-A370-7FFB45D8A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912" y="1122363"/>
            <a:ext cx="10771322" cy="238760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+mn-lt"/>
              </a:rPr>
              <a:t>Экспедиции Беринга. Оса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2518FBF-F189-44F7-AD5D-4105861EC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2034"/>
            <a:ext cx="9144000" cy="147360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Городской туристический маршрут</a:t>
            </a:r>
          </a:p>
        </p:txBody>
      </p:sp>
    </p:spTree>
    <p:extLst>
      <p:ext uri="{BB962C8B-B14F-4D97-AF65-F5344CB8AC3E}">
        <p14:creationId xmlns:p14="http://schemas.microsoft.com/office/powerpoint/2010/main" val="137151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500C5B-9FA7-4EBA-9215-8FB19F8A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B0F3788-EAA2-4CD8-9C4D-BC6913F63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531000"/>
            <a:ext cx="11036300" cy="5882500"/>
          </a:xfrm>
        </p:spPr>
      </p:pic>
    </p:spTree>
    <p:extLst>
      <p:ext uri="{BB962C8B-B14F-4D97-AF65-F5344CB8AC3E}">
        <p14:creationId xmlns:p14="http://schemas.microsoft.com/office/powerpoint/2010/main" val="366712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3809D2-FD2F-4E0D-9351-26714BFC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83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6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География маршрута</a:t>
            </a:r>
            <a:br>
              <a:rPr lang="ru-RU" sz="6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6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Россия, Приволжский ФО, Пермский край, г. Оса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800" dirty="0"/>
            </a:br>
            <a:br>
              <a:rPr lang="ru-RU" sz="4400" dirty="0"/>
            </a:br>
            <a:endParaRPr lang="ru-RU" dirty="0"/>
          </a:p>
        </p:txBody>
      </p:sp>
      <p:pic>
        <p:nvPicPr>
          <p:cNvPr id="6" name="Google Shape;117;p16">
            <a:extLst>
              <a:ext uri="{FF2B5EF4-FFF2-40B4-BE49-F238E27FC236}">
                <a16:creationId xmlns:a16="http://schemas.microsoft.com/office/drawing/2014/main" id="{9258C119-63AF-4BC3-AAE5-343D23C5D0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3360" y="5143500"/>
            <a:ext cx="1605280" cy="1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48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3809D2-FD2F-4E0D-9351-26714BFC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837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ru-RU" sz="3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организованный маршрут для школьников от 11 до 16 лет </a:t>
            </a:r>
            <a:br>
              <a:rPr lang="ru-RU" sz="3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круглогодичный, всесезонный </a:t>
            </a:r>
            <a:b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пеший </a:t>
            </a:r>
            <a:b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без категории сложности в сопровождении гидов – экскурсоводов</a:t>
            </a:r>
            <a:b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услуги питания (меню «Кухня Беринга»)</a:t>
            </a:r>
            <a:b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наличие сан.-</a:t>
            </a:r>
            <a:r>
              <a:rPr lang="ru-RU" sz="36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эпидем</a:t>
            </a:r>
            <a: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условий</a:t>
            </a:r>
            <a:b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ротяженность – 2 км</a:t>
            </a:r>
            <a:br>
              <a:rPr lang="ru-RU" sz="36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* продолжительность экскурсионной программы – 4 часа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800" dirty="0"/>
            </a:br>
            <a:br>
              <a:rPr lang="ru-RU" sz="4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91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3809D2-FD2F-4E0D-9351-26714BF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i="0" u="none" strike="noStrike" dirty="0">
                <a:solidFill>
                  <a:schemeClr val="bg1"/>
                </a:solidFill>
                <a:effectLst/>
                <a:latin typeface="+mn-lt"/>
              </a:rPr>
              <a:t>Экскурсионная программа</a:t>
            </a:r>
            <a:br>
              <a:rPr lang="ru-RU" sz="4900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4900" b="1" i="0" u="none" strike="noStrike" dirty="0">
                <a:solidFill>
                  <a:schemeClr val="bg1"/>
                </a:solidFill>
                <a:effectLst/>
                <a:latin typeface="+mn-lt"/>
              </a:rPr>
              <a:t>к</a:t>
            </a:r>
            <a:r>
              <a:rPr lang="ru-RU" sz="4900" b="0" i="0" u="none" strike="noStrike" dirty="0">
                <a:solidFill>
                  <a:schemeClr val="bg1"/>
                </a:solidFill>
                <a:effectLst/>
                <a:latin typeface="+mn-lt"/>
              </a:rPr>
              <a:t>омплексное предложение из 4 модулей</a:t>
            </a:r>
            <a:br>
              <a:rPr lang="ru-RU" sz="49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4800" dirty="0"/>
            </a:br>
            <a:br>
              <a:rPr lang="ru-RU" sz="4400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EC72BA-46AC-47A6-91A7-B8B84743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113"/>
            <a:ext cx="10515600" cy="4870174"/>
          </a:xfrm>
        </p:spPr>
        <p:txBody>
          <a:bodyPr>
            <a:normAutofit fontScale="400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5700" b="1" i="0" u="none" strike="noStrike" dirty="0">
                <a:solidFill>
                  <a:schemeClr val="bg1"/>
                </a:solidFill>
                <a:effectLst/>
              </a:rPr>
              <a:t>1. Исторический музей, экскурсия «Экспедиции Беринга – Оса: на пути к великим открытиям”</a:t>
            </a: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endParaRPr lang="ru-RU" sz="5700" b="1" dirty="0">
              <a:solidFill>
                <a:schemeClr val="bg1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5700" b="1" i="0" u="none" strike="noStrike" dirty="0">
                <a:solidFill>
                  <a:schemeClr val="bg1"/>
                </a:solidFill>
                <a:effectLst/>
              </a:rPr>
              <a:t>2. Музей природы, тематическая экскурсия</a:t>
            </a: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endParaRPr lang="ru-RU" sz="5700" b="1" dirty="0">
              <a:solidFill>
                <a:schemeClr val="bg1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5700" b="1" i="0" u="none" strike="noStrike" dirty="0">
                <a:solidFill>
                  <a:schemeClr val="bg1"/>
                </a:solidFill>
                <a:effectLst/>
              </a:rPr>
              <a:t>3. Мастер-класс </a:t>
            </a: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endParaRPr lang="ru-RU" sz="5700" b="1" dirty="0">
              <a:solidFill>
                <a:schemeClr val="bg1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5700" b="1" i="0" u="none" strike="noStrike" dirty="0">
                <a:solidFill>
                  <a:schemeClr val="bg1"/>
                </a:solidFill>
                <a:effectLst/>
              </a:rPr>
              <a:t>4. Квест «По следам Беринга» </a:t>
            </a:r>
            <a:endParaRPr lang="ru-RU" sz="5700" b="1" dirty="0">
              <a:solidFill>
                <a:schemeClr val="bg1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endParaRPr lang="ru-RU" sz="5700" b="1" i="0" u="none" strike="noStrike" dirty="0">
              <a:solidFill>
                <a:schemeClr val="bg1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5700" b="1" i="0" u="none" strike="noStrike" dirty="0">
                <a:solidFill>
                  <a:schemeClr val="bg1"/>
                </a:solidFill>
                <a:effectLst/>
              </a:rPr>
              <a:t>Тематический обед «Кухня Беринга»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5700" i="1" u="none" strike="noStrike" dirty="0">
                <a:solidFill>
                  <a:schemeClr val="bg1"/>
                </a:solidFill>
                <a:effectLst/>
              </a:rPr>
              <a:t>Продолжительность каждого модуля - 1 час </a:t>
            </a:r>
            <a:endParaRPr lang="ru-RU" sz="5700" i="1" dirty="0">
              <a:solidFill>
                <a:schemeClr val="bg1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endParaRPr lang="ru-RU" sz="57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2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4509486-95BB-4EF8-9194-73C5D002F62F}"/>
              </a:ext>
            </a:extLst>
          </p:cNvPr>
          <p:cNvSpPr txBox="1"/>
          <p:nvPr/>
        </p:nvSpPr>
        <p:spPr>
          <a:xfrm>
            <a:off x="2381864" y="246173"/>
            <a:ext cx="742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Оса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08A645-771F-4B06-ACFE-9A7C246A7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06" y="246173"/>
            <a:ext cx="1225402" cy="1907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9D1ECA-0864-4BB4-AC90-3E47365EF925}"/>
              </a:ext>
            </a:extLst>
          </p:cNvPr>
          <p:cNvSpPr txBox="1"/>
          <p:nvPr/>
        </p:nvSpPr>
        <p:spPr>
          <a:xfrm>
            <a:off x="2644196" y="1077170"/>
            <a:ext cx="72489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Достопримечательности и объекты показа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Краеведческий музей. Музей природы. Ротонда. Скульптура «Книга». Памятный знак «Вторая Камчатская экспедиция». Музей часов. Выставочный зал «Осиное гнездо». 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Сквер Витуса Беринга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018236-B625-4768-8280-8057E5B0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220" y="3218632"/>
            <a:ext cx="7044902" cy="3393195"/>
          </a:xfrm>
          <a:prstGeom prst="rect">
            <a:avLst/>
          </a:prstGeom>
        </p:spPr>
      </p:pic>
      <p:pic>
        <p:nvPicPr>
          <p:cNvPr id="10" name="Google Shape;117;p16">
            <a:extLst>
              <a:ext uri="{FF2B5EF4-FFF2-40B4-BE49-F238E27FC236}">
                <a16:creationId xmlns:a16="http://schemas.microsoft.com/office/drawing/2014/main" id="{E180179A-ED81-42C0-8C78-87674334C5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0121" y="246173"/>
            <a:ext cx="160528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7;p16">
            <a:extLst>
              <a:ext uri="{FF2B5EF4-FFF2-40B4-BE49-F238E27FC236}">
                <a16:creationId xmlns:a16="http://schemas.microsoft.com/office/drawing/2014/main" id="{2B236F8A-B45B-4EFA-BFF3-93A0ADF47C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0290" y="246173"/>
            <a:ext cx="1605280" cy="1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68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4509486-95BB-4EF8-9194-73C5D002F62F}"/>
              </a:ext>
            </a:extLst>
          </p:cNvPr>
          <p:cNvSpPr txBox="1"/>
          <p:nvPr/>
        </p:nvSpPr>
        <p:spPr>
          <a:xfrm>
            <a:off x="2358512" y="246173"/>
            <a:ext cx="742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Оса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018236-B625-4768-8280-8057E5B0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64" y="1474056"/>
            <a:ext cx="8967050" cy="50283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370FC5-5D74-44E0-84CF-621B03EE2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4" y="4517335"/>
            <a:ext cx="1944000" cy="19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3E287-DC35-421F-8C54-5D86D2CCBD19}"/>
              </a:ext>
            </a:extLst>
          </p:cNvPr>
          <p:cNvSpPr txBox="1"/>
          <p:nvPr/>
        </p:nvSpPr>
        <p:spPr>
          <a:xfrm>
            <a:off x="220435" y="3723086"/>
            <a:ext cx="213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Аудиогид</a:t>
            </a:r>
          </a:p>
        </p:txBody>
      </p:sp>
      <p:pic>
        <p:nvPicPr>
          <p:cNvPr id="7" name="Google Shape;117;p16">
            <a:extLst>
              <a:ext uri="{FF2B5EF4-FFF2-40B4-BE49-F238E27FC236}">
                <a16:creationId xmlns:a16="http://schemas.microsoft.com/office/drawing/2014/main" id="{7D238CC3-C194-4226-BB1A-D8F61EF483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686" y="246173"/>
            <a:ext cx="1605280" cy="1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938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1012</Words>
  <Application>Microsoft Office PowerPoint</Application>
  <PresentationFormat>Широкоэкранный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Экспедиции Беринга. Оса</vt:lpstr>
      <vt:lpstr>Презентация PowerPoint</vt:lpstr>
      <vt:lpstr>География маршрута  Россия, Приволжский ФО, Пермский край, г. Оса   </vt:lpstr>
      <vt:lpstr>   * организованный маршрут для школьников от 11 до 16 лет  * круглогодичный, всесезонный  * пеший  * без категории сложности в сопровождении гидов – экскурсоводов * услуги питания (меню «Кухня Беринга») * наличие сан.-эпидем условий * протяженность – 2 км * продолжительность экскурсионной программы – 4 часа     </vt:lpstr>
      <vt:lpstr>    Экскурсионная программа комплексное предложение из 4 модулей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 Маматов</dc:creator>
  <cp:lastModifiedBy>Ильдар Маматов</cp:lastModifiedBy>
  <cp:revision>56</cp:revision>
  <dcterms:created xsi:type="dcterms:W3CDTF">2021-05-22T13:05:45Z</dcterms:created>
  <dcterms:modified xsi:type="dcterms:W3CDTF">2021-11-07T18:47:34Z</dcterms:modified>
</cp:coreProperties>
</file>