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86" r:id="rId5"/>
    <p:sldId id="259" r:id="rId6"/>
    <p:sldId id="260" r:id="rId7"/>
    <p:sldId id="287" r:id="rId8"/>
    <p:sldId id="261" r:id="rId9"/>
    <p:sldId id="288" r:id="rId10"/>
    <p:sldId id="262" r:id="rId11"/>
    <p:sldId id="289" r:id="rId12"/>
    <p:sldId id="263" r:id="rId13"/>
    <p:sldId id="264" r:id="rId14"/>
    <p:sldId id="292" r:id="rId15"/>
    <p:sldId id="265" r:id="rId16"/>
    <p:sldId id="266" r:id="rId17"/>
    <p:sldId id="270" r:id="rId18"/>
    <p:sldId id="274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PT Sans Narrow" panose="020B0604020202020204" pitchFamily="34" charset="-52"/>
      <p:regular r:id="rId32"/>
      <p:bold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840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B67A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58635" autoAdjust="0"/>
  </p:normalViewPr>
  <p:slideViewPr>
    <p:cSldViewPr snapToGrid="0">
      <p:cViewPr varScale="1">
        <p:scale>
          <a:sx n="39" d="100"/>
          <a:sy n="39" d="100"/>
        </p:scale>
        <p:origin x="16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90"/>
      </p:cViewPr>
      <p:guideLst/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92298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XVIII_%D0%B2%D0%B5%D0%BA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u.wikipedia.org/wiki/%D0%A7%D0%B8%D1%80%D0%B8%D0%BA%D0%BE%D0%B2,_%D0%90%D0%BB%D0%B5%D0%BA%D1%81%D0%B5%D0%B9_%D0%98%D0%BB%D1%8C%D0%B8%D1%87" TargetMode="External"/><Relationship Id="rId4" Type="http://schemas.openxmlformats.org/officeDocument/2006/relationships/hyperlink" Target="https://ru.wikipedia.org/wiki/%D0%91%D0%B5%D1%80%D0%B8%D0%BD%D0%B3,_%D0%92%D0%B8%D1%82%D1%83%D1%81_%D0%98%D0%BE%D0%BD%D0%B0%D1%81%D1%81%D0%B5%D0%BD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zi.travel/ru/f8db-perm-kamchatskie-ekspedicii/ru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zi.travel/ru/b418-ekaterinburg-kamchatskie-ekspedicii/ru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zi.travel/ru/6a7d-tyumen-kamchatskie-ekspedicii/ru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zi.travel/ru/b9d4-hanty-mansiysk-kamchatskie-ekspedicii/ru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zi.travel/ru/5bb7-omsk-kamchatskie-ekspedicii/ru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zi.travel/ru/23da-tomsk-kamchatskie-ekspedicii/ru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zi.travel/ru/f945-krasnoyarsk-kamchatskie-ekspedicii/ru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zi.travel/ru/91b3-irkutsk-kamchatskie-ekspedicii/ru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zi.travel/ru/9eeb-ulan-ude-kamchatskie-ekspedicii/r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zi.travel/ru/4aea-chita-kamchatskie-ekspedicii/ru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ldar.mamatov@gmail.co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mamatov.ru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about:blank" TargetMode="External"/><Relationship Id="rId3" Type="http://schemas.openxmlformats.org/officeDocument/2006/relationships/hyperlink" Target="https://ru.wikipedia.org/wiki/%D0%9C%D0%B0%D1%80%D1%88%D1%80%D1%83%D1%82%D0%B0%D0%BC%D0%B8_%D0%92%D0%B5%D0%BB%D0%B8%D0%BA%D0%BE%D0%B9_%D0%A1%D0%B5%D0%B2%D0%B5%D1%80%D0%BD%D0%BE%D0%B9_%D1%8D%D0%BA%D1%81%D0%BF%D0%B5%D0%B4%D0%B8%D1%86%D0%B8%D0%B8" TargetMode="External"/><Relationship Id="rId7" Type="http://schemas.openxmlformats.org/officeDocument/2006/relationships/hyperlink" Target="https://www.facebook.com/bering.sever" TargetMode="External"/><Relationship Id="rId12" Type="http://schemas.openxmlformats.org/officeDocument/2006/relationships/hyperlink" Target="http://www.togeo.ru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instagram.com/bering.expo/" TargetMode="External"/><Relationship Id="rId11" Type="http://schemas.openxmlformats.org/officeDocument/2006/relationships/hyperlink" Target="https://www.facebook.com/dar.el.756" TargetMode="External"/><Relationship Id="rId5" Type="http://schemas.openxmlformats.org/officeDocument/2006/relationships/hyperlink" Target="http://bering-expedition.ru/" TargetMode="External"/><Relationship Id="rId10" Type="http://schemas.openxmlformats.org/officeDocument/2006/relationships/hyperlink" Target="http://izi.travel/Bering" TargetMode="External"/><Relationship Id="rId4" Type="http://schemas.openxmlformats.org/officeDocument/2006/relationships/hyperlink" Target="https://www.youtube.com/watch?v=cNNTX4Q1vcs&amp;list=UUIOgDkoIIJ-yRqMrAC3ylgQ&amp;index=42&amp;ab_channel=%D0%AD%D0%BA%D1%81%D0%BF%D0%B5%D0%B4%D0%B8%D1%86%D0%B8%D0%B8%D0%91%D0%B5%D1%80%D0%B8%D0%BD%D0%B3%D0%B0" TargetMode="External"/><Relationship Id="rId9" Type="http://schemas.openxmlformats.org/officeDocument/2006/relationships/hyperlink" Target="https://www.youtube.com/channel/UCIOgDkoIIJ-yRqMrAC3ylgQ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«Маршрутами Великой Северной экспедиции»</a:t>
            </a:r>
            <a:r>
              <a:rPr lang="ru-RU" noProof="0" dirty="0"/>
              <a:t> — культурно-исторический и туристический проект (с 2017 по настоящее время), состоящий из серии туров на пути следования Великой Северной экспедиции </a:t>
            </a:r>
            <a:r>
              <a:rPr lang="ru-RU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XVIII века</a:t>
            </a:r>
            <a:r>
              <a:rPr lang="ru-RU" noProof="0" dirty="0"/>
              <a:t>  под руководством русских офицеров  </a:t>
            </a:r>
            <a:r>
              <a:rPr lang="ru-RU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Витуса Беринга</a:t>
            </a:r>
            <a:r>
              <a:rPr lang="ru-RU" noProof="0" dirty="0"/>
              <a:t> и </a:t>
            </a:r>
            <a:r>
              <a:rPr lang="ru-RU" u="sng" noProof="0" dirty="0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Алексея Чирикова</a:t>
            </a:r>
            <a:r>
              <a:rPr lang="ru-RU" noProof="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Заявляется как самый протяженный туристический маршрут. Основа маршрута, показывающего монолитность многонационального государства, историческую ретроспективу цельности территории и границ России - легендарная история государства, географические открытия и освоение новых территорий, благодаря научным экспедициям и Великим географическим открытиям Камчатских экспедиций.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7244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Академический</a:t>
            </a:r>
            <a:r>
              <a:rPr lang="en-US" b="1" dirty="0"/>
              <a:t> </a:t>
            </a:r>
            <a:r>
              <a:rPr lang="ru-RU" b="1" noProof="0" dirty="0"/>
              <a:t>отряд</a:t>
            </a:r>
            <a:r>
              <a:rPr lang="en-US" b="1" dirty="0"/>
              <a:t> </a:t>
            </a:r>
            <a:r>
              <a:rPr lang="en-US" dirty="0"/>
              <a:t>(1733 –1746)</a:t>
            </a:r>
            <a:br>
              <a:rPr lang="en-US" dirty="0"/>
            </a:b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Академический отряд – часть Великой Северной экспедиции. Руководителями были приглашены профессор истории Герхард Фридрих Миллер, ботаник и естествоиспытатель профессор Иоганн Георг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Гмелин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профессор астрономии Людовик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Делиль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де ла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При экспедиции состояли художники Иоганн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Кристиан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Беркхан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Иоганн Вильгельм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Люрсениус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пять студентов Академического университета: Степан Крашенинников, Фёдор Попов, Лука Иванов, Василий Третьяков, Алексей Горланов и академический инструментальный ученик</a:t>
            </a:r>
            <a:r>
              <a:rPr lang="en-US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Гаврила</a:t>
            </a:r>
            <a:r>
              <a:rPr lang="en-US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Кобылин</a:t>
            </a:r>
            <a:r>
              <a:rPr lang="en-US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Часть пути члены Академического отряда проделали с экспедицией Беринга. Георг Вильгельм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Стеллер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Людовик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Делиль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де ла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единственные из членов Академического отряда, которые участвовали в морском путешествии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Витуса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Беринга и Алексея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Чирикова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Вместе с другими участниками экспедиции Георг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Стеллер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пережил трудную зимовку на острове Беринга, а де ла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умер в день возвращения в Авачинскую бухту. Неоценимый вклад в науку и изучение Камчатки внёс учёный, путешественник, этнограф Степан Петрович Крашенинников, ставший одним из первых российских академиков.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Учёные провели исследования на Урале, в Сибири, в Казахских степях, составили карты, подготовили образцы флоры и фауны азиатской части России, изучали архивы уральских и сибирских городов, вели метеорологические и астрономические наблюдения, проводили археологические раскопки.</a:t>
            </a:r>
            <a:endParaRPr lang="ru-RU" sz="1800" noProof="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37" name="Google Shape;137;p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801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63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Картина Е. Широкова «Начало Великого Северного похода </a:t>
            </a:r>
            <a:r>
              <a:rPr lang="ru-RU" b="1" noProof="0" dirty="0" err="1"/>
              <a:t>Витуса</a:t>
            </a:r>
            <a:r>
              <a:rPr lang="ru-RU" b="1" noProof="0" dirty="0"/>
              <a:t> Беринга. Оса. 1733 г.»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19 сентября 1733 г. в Осу по Каме прибыли участники Второй Камчатской экспедиции.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Капитан-командор Беринг </a:t>
            </a:r>
            <a:r>
              <a:rPr lang="ru-RU" noProof="0" dirty="0" err="1"/>
              <a:t>Витус</a:t>
            </a:r>
            <a:r>
              <a:rPr lang="ru-RU" noProof="0" dirty="0"/>
              <a:t>, капитаны Чириков Алексей, </a:t>
            </a:r>
            <a:r>
              <a:rPr lang="ru-RU" noProof="0" dirty="0" err="1"/>
              <a:t>Шпанберг</a:t>
            </a:r>
            <a:r>
              <a:rPr lang="ru-RU" noProof="0" dirty="0"/>
              <a:t> Мартин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Лейтенанты </a:t>
            </a:r>
            <a:r>
              <a:rPr lang="ru-RU" noProof="0" dirty="0" err="1"/>
              <a:t>Ваксель</a:t>
            </a:r>
            <a:r>
              <a:rPr lang="ru-RU" noProof="0" dirty="0"/>
              <a:t> Свен, </a:t>
            </a:r>
            <a:r>
              <a:rPr lang="ru-RU" noProof="0" dirty="0" err="1"/>
              <a:t>Вальтон</a:t>
            </a:r>
            <a:r>
              <a:rPr lang="ru-RU" noProof="0" dirty="0"/>
              <a:t> </a:t>
            </a:r>
            <a:r>
              <a:rPr lang="ru-RU" noProof="0" dirty="0" err="1"/>
              <a:t>Вилим</a:t>
            </a:r>
            <a:r>
              <a:rPr lang="ru-RU" noProof="0" dirty="0"/>
              <a:t>, </a:t>
            </a:r>
            <a:r>
              <a:rPr lang="ru-RU" noProof="0" dirty="0" err="1"/>
              <a:t>Ендогуров</a:t>
            </a:r>
            <a:r>
              <a:rPr lang="ru-RU" noProof="0" dirty="0"/>
              <a:t> Егор, Лаптев Дмитрий, Лаптев Харитон, Ларионов Василий, </a:t>
            </a:r>
            <a:r>
              <a:rPr lang="ru-RU" noProof="0" dirty="0" err="1"/>
              <a:t>Лассениус</a:t>
            </a:r>
            <a:r>
              <a:rPr lang="ru-RU" noProof="0" dirty="0"/>
              <a:t> Питер, Малыгин Степан, Муравьёв Степан, Овцын Дмитрий, Плаутин Михаил, Прончищев Василий, Скуратов Алексей, </a:t>
            </a:r>
            <a:r>
              <a:rPr lang="ru-RU" noProof="0" dirty="0" err="1"/>
              <a:t>Толбухин</a:t>
            </a:r>
            <a:r>
              <a:rPr lang="ru-RU" noProof="0" dirty="0"/>
              <a:t> Гавриил, Чихачев Иван.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Штурманы Верещагин Иван, Елагин Иван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Подвиг русских офицеров и учёных - участников Камчатских экспедиции – пример служения Отечеству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817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Самый протяженный туристский маршрут </a:t>
            </a:r>
            <a:r>
              <a:rPr lang="ru-RU" noProof="0" dirty="0"/>
              <a:t>состоит из серии маршрутов на пути следования Великой Северной экспедиции — Первой и Второй Камчатских экспедиций, Академического отряда. Маршрут можно пройти сразу или частями, используя авторскую методику «Конструктор туров». Общая протяженность маршрутов, объединяющих </a:t>
            </a:r>
            <a:r>
              <a:rPr lang="ru-RU" b="1" noProof="0" dirty="0"/>
              <a:t>111 городов, </a:t>
            </a:r>
            <a:r>
              <a:rPr lang="ru-RU" noProof="0" dirty="0"/>
              <a:t>составляет </a:t>
            </a:r>
            <a:r>
              <a:rPr lang="ru-RU" b="1" noProof="0" dirty="0"/>
              <a:t>55 000 </a:t>
            </a:r>
            <a:r>
              <a:rPr lang="ru-RU" noProof="0" dirty="0"/>
              <a:t>километров.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МАРШРУТ ОБЪЕДИНЯЕТ 14 СТРАН и 45 СУБЪЕКТА РОССИЙСКОЙ ФЕДЕРАЦИИ 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b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Маршрутами Великой Северной экспедиции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Великая Северная экспедиция охватила своими исследованиями северное побережье Евразии, всю Сибирь, Камчатку, моря и земли северной части Тихого океана, берега Японии, открыла неведомые учёным и мореплавателям северо-западные берега Америки. Были проведены исследования и сделаны научные открытия в географической, геологической, физической, ботанической, зоологической, этнографической областях. Впервые был собран материал для полной и подробной карты Российской империи. </a:t>
            </a:r>
            <a:br>
              <a:rPr lang="ru-RU" noProof="0" dirty="0"/>
            </a:br>
            <a:r>
              <a:rPr lang="ru-RU" noProof="0" dirty="0"/>
              <a:t>В XXI веке рождается самый протяжённый туристский маршрут, состоящий из серии маршрутов на пути следования Великой Северной экспедиции – Первой и Второй Камчатских экспедиций под руководством </a:t>
            </a:r>
            <a:r>
              <a:rPr lang="ru-RU" noProof="0" dirty="0" err="1"/>
              <a:t>Витуса</a:t>
            </a:r>
            <a:r>
              <a:rPr lang="ru-RU" noProof="0" dirty="0"/>
              <a:t> Беринга. </a:t>
            </a:r>
            <a:br>
              <a:rPr lang="en-US" dirty="0"/>
            </a:b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663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/>
              <a:t>Маршрут</a:t>
            </a:r>
            <a:r>
              <a:rPr lang="en-US" dirty="0"/>
              <a:t> </a:t>
            </a:r>
            <a:r>
              <a:rPr lang="en-US" dirty="0" err="1"/>
              <a:t>объединяет</a:t>
            </a:r>
            <a:r>
              <a:rPr lang="en-US" dirty="0"/>
              <a:t> </a:t>
            </a:r>
            <a:r>
              <a:rPr lang="en-US" b="1" dirty="0">
                <a:solidFill>
                  <a:srgbClr val="376092"/>
                </a:solidFill>
              </a:rPr>
              <a:t>14 </a:t>
            </a:r>
            <a:r>
              <a:rPr lang="en-US" b="1" dirty="0" err="1">
                <a:solidFill>
                  <a:srgbClr val="376092"/>
                </a:solidFill>
              </a:rPr>
              <a:t>стран</a:t>
            </a:r>
            <a:r>
              <a:rPr lang="en-US" b="1" dirty="0">
                <a:solidFill>
                  <a:srgbClr val="376092"/>
                </a:solidFill>
              </a:rPr>
              <a:t>: </a:t>
            </a:r>
            <a:r>
              <a:rPr lang="en-US" dirty="0" err="1"/>
              <a:t>Бельгия</a:t>
            </a:r>
            <a:r>
              <a:rPr lang="en-US" dirty="0"/>
              <a:t>, </a:t>
            </a:r>
            <a:r>
              <a:rPr lang="en-US" dirty="0" err="1"/>
              <a:t>Великобритания</a:t>
            </a:r>
            <a:r>
              <a:rPr lang="en-US" dirty="0"/>
              <a:t>, </a:t>
            </a:r>
            <a:r>
              <a:rPr lang="en-US" dirty="0" err="1"/>
              <a:t>Германия</a:t>
            </a:r>
            <a:r>
              <a:rPr lang="en-US" dirty="0"/>
              <a:t>, </a:t>
            </a:r>
            <a:r>
              <a:rPr lang="en-US" dirty="0" err="1"/>
              <a:t>Дания</a:t>
            </a:r>
            <a:r>
              <a:rPr lang="en-US" dirty="0"/>
              <a:t>, </a:t>
            </a:r>
            <a:r>
              <a:rPr lang="en-US" dirty="0" err="1"/>
              <a:t>Казахстан</a:t>
            </a:r>
            <a:r>
              <a:rPr lang="en-US" dirty="0"/>
              <a:t>, </a:t>
            </a:r>
            <a:r>
              <a:rPr lang="en-US" dirty="0" err="1"/>
              <a:t>Китай</a:t>
            </a:r>
            <a:r>
              <a:rPr lang="en-US" dirty="0"/>
              <a:t>, </a:t>
            </a:r>
            <a:r>
              <a:rPr lang="en-US" dirty="0" err="1"/>
              <a:t>Монголия</a:t>
            </a:r>
            <a:r>
              <a:rPr lang="en-US" dirty="0"/>
              <a:t>, </a:t>
            </a:r>
            <a:r>
              <a:rPr lang="en-US" dirty="0" err="1"/>
              <a:t>Нидерланды</a:t>
            </a:r>
            <a:r>
              <a:rPr lang="en-US" dirty="0"/>
              <a:t>, </a:t>
            </a:r>
            <a:r>
              <a:rPr lang="en-US" dirty="0" err="1"/>
              <a:t>Норвегия</a:t>
            </a:r>
            <a:r>
              <a:rPr lang="en-US" dirty="0"/>
              <a:t>, </a:t>
            </a:r>
            <a:r>
              <a:rPr lang="en-US" dirty="0" err="1"/>
              <a:t>Россия</a:t>
            </a:r>
            <a:r>
              <a:rPr lang="en-US" dirty="0"/>
              <a:t>, США, </a:t>
            </a:r>
            <a:r>
              <a:rPr lang="en-US" dirty="0" err="1"/>
              <a:t>Франция</a:t>
            </a:r>
            <a:r>
              <a:rPr lang="en-US" dirty="0"/>
              <a:t>, </a:t>
            </a:r>
            <a:r>
              <a:rPr lang="en-US" dirty="0" err="1"/>
              <a:t>Швеция</a:t>
            </a:r>
            <a:r>
              <a:rPr lang="en-US" dirty="0"/>
              <a:t>, </a:t>
            </a:r>
            <a:r>
              <a:rPr lang="en-US" dirty="0" err="1"/>
              <a:t>Япония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216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dirty="0" err="1"/>
              <a:t>Маршрут</a:t>
            </a:r>
            <a:r>
              <a:rPr lang="en-US" sz="1800" dirty="0"/>
              <a:t> </a:t>
            </a:r>
            <a:r>
              <a:rPr lang="en-US" sz="1800" dirty="0" err="1"/>
              <a:t>объединяет</a:t>
            </a:r>
            <a:r>
              <a:rPr lang="en-US" sz="1800" dirty="0"/>
              <a:t> </a:t>
            </a:r>
            <a:r>
              <a:rPr lang="en-US" sz="1800" b="1" dirty="0"/>
              <a:t>4</a:t>
            </a:r>
            <a:r>
              <a:rPr lang="ru-RU" sz="1800" b="1" dirty="0"/>
              <a:t>5</a:t>
            </a:r>
            <a:r>
              <a:rPr lang="en-US" sz="1800" b="1" dirty="0"/>
              <a:t> </a:t>
            </a:r>
            <a:r>
              <a:rPr lang="en-US" sz="1800" b="1" dirty="0" err="1"/>
              <a:t>субъект</a:t>
            </a:r>
            <a:r>
              <a:rPr lang="ru-RU" sz="1800" b="1" dirty="0" err="1"/>
              <a:t>ов</a:t>
            </a:r>
            <a:r>
              <a:rPr lang="en-US" sz="1800" b="1" dirty="0"/>
              <a:t> </a:t>
            </a:r>
            <a:r>
              <a:rPr lang="en-US" sz="1800" dirty="0" err="1"/>
              <a:t>Российской</a:t>
            </a:r>
            <a:r>
              <a:rPr lang="en-US" sz="1800" dirty="0"/>
              <a:t> </a:t>
            </a:r>
            <a:r>
              <a:rPr lang="en-US" sz="1800" dirty="0" err="1"/>
              <a:t>Федерации</a:t>
            </a:r>
            <a:r>
              <a:rPr lang="en-US" sz="1800" dirty="0"/>
              <a:t>: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 err="1"/>
              <a:t>Республики</a:t>
            </a:r>
            <a:r>
              <a:rPr lang="en-US" sz="1800" dirty="0"/>
              <a:t>: </a:t>
            </a:r>
            <a:r>
              <a:rPr lang="en-US" sz="1800" dirty="0" err="1"/>
              <a:t>Алтай</a:t>
            </a:r>
            <a:r>
              <a:rPr lang="en-US" sz="1800" dirty="0"/>
              <a:t>, </a:t>
            </a:r>
            <a:r>
              <a:rPr lang="en-US" sz="1800" dirty="0" err="1"/>
              <a:t>Башкортостан</a:t>
            </a:r>
            <a:r>
              <a:rPr lang="en-US" sz="1800" dirty="0"/>
              <a:t>, </a:t>
            </a:r>
            <a:r>
              <a:rPr lang="en-US" sz="1800" dirty="0" err="1"/>
              <a:t>Бурятия</a:t>
            </a:r>
            <a:r>
              <a:rPr lang="en-US" sz="1800" dirty="0"/>
              <a:t>, </a:t>
            </a:r>
            <a:r>
              <a:rPr lang="en-US" sz="1800" dirty="0" err="1"/>
              <a:t>Марий</a:t>
            </a:r>
            <a:r>
              <a:rPr lang="en-US" sz="1800" dirty="0"/>
              <a:t> </a:t>
            </a:r>
            <a:r>
              <a:rPr lang="en-US" sz="1800" dirty="0" err="1"/>
              <a:t>Эл</a:t>
            </a:r>
            <a:r>
              <a:rPr lang="en-US" sz="1800" dirty="0"/>
              <a:t>, </a:t>
            </a:r>
            <a:r>
              <a:rPr lang="en-US" sz="1800" dirty="0" err="1"/>
              <a:t>Саха</a:t>
            </a:r>
            <a:r>
              <a:rPr lang="en-US" sz="1800" dirty="0"/>
              <a:t> (</a:t>
            </a:r>
            <a:r>
              <a:rPr lang="en-US" sz="1800" dirty="0" err="1"/>
              <a:t>Якутия</a:t>
            </a:r>
            <a:r>
              <a:rPr lang="en-US" sz="1800" dirty="0"/>
              <a:t>), </a:t>
            </a:r>
            <a:r>
              <a:rPr lang="en-US" sz="1800" dirty="0" err="1"/>
              <a:t>Татарстан</a:t>
            </a:r>
            <a:r>
              <a:rPr lang="en-US" sz="1800" dirty="0"/>
              <a:t>, </a:t>
            </a:r>
            <a:r>
              <a:rPr lang="en-US" sz="1800" dirty="0" err="1"/>
              <a:t>Тыва</a:t>
            </a:r>
            <a:r>
              <a:rPr lang="en-US" sz="1800" dirty="0"/>
              <a:t>, </a:t>
            </a:r>
            <a:r>
              <a:rPr lang="en-US" sz="1800" dirty="0" err="1"/>
              <a:t>Удмуртия</a:t>
            </a:r>
            <a:r>
              <a:rPr lang="en-US" sz="1800" dirty="0"/>
              <a:t>, </a:t>
            </a:r>
            <a:r>
              <a:rPr lang="en-US" sz="1800" dirty="0" err="1"/>
              <a:t>Хакасия</a:t>
            </a:r>
            <a:r>
              <a:rPr lang="en-US" sz="1800" dirty="0"/>
              <a:t>, </a:t>
            </a:r>
            <a:r>
              <a:rPr lang="en-US" sz="1800" dirty="0" err="1"/>
              <a:t>Чувашия</a:t>
            </a:r>
            <a:r>
              <a:rPr lang="en-US" sz="1800" dirty="0"/>
              <a:t>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b="1" dirty="0" err="1"/>
              <a:t>Края</a:t>
            </a:r>
            <a:r>
              <a:rPr lang="en-US" dirty="0"/>
              <a:t>: </a:t>
            </a:r>
            <a:r>
              <a:rPr lang="en-US" dirty="0" err="1"/>
              <a:t>Алтайский</a:t>
            </a:r>
            <a:r>
              <a:rPr lang="en-US" dirty="0"/>
              <a:t>, </a:t>
            </a:r>
            <a:r>
              <a:rPr lang="en-US" dirty="0" err="1"/>
              <a:t>Забайкальский</a:t>
            </a:r>
            <a:r>
              <a:rPr lang="en-US" dirty="0"/>
              <a:t>, </a:t>
            </a:r>
            <a:r>
              <a:rPr lang="en-US" dirty="0" err="1"/>
              <a:t>Камчатский</a:t>
            </a:r>
            <a:r>
              <a:rPr lang="en-US" dirty="0"/>
              <a:t>, </a:t>
            </a:r>
            <a:r>
              <a:rPr lang="en-US" dirty="0" err="1"/>
              <a:t>Красноярский</a:t>
            </a:r>
            <a:r>
              <a:rPr lang="en-US" dirty="0"/>
              <a:t>, </a:t>
            </a:r>
            <a:r>
              <a:rPr lang="en-US" dirty="0" err="1"/>
              <a:t>Пермский</a:t>
            </a:r>
            <a:r>
              <a:rPr lang="en-US" dirty="0"/>
              <a:t>, </a:t>
            </a:r>
            <a:r>
              <a:rPr lang="en-US" dirty="0" err="1"/>
              <a:t>Приморский</a:t>
            </a:r>
            <a:r>
              <a:rPr lang="en-US" dirty="0"/>
              <a:t>, </a:t>
            </a:r>
            <a:r>
              <a:rPr lang="en-US" dirty="0" err="1"/>
              <a:t>Хабаровский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 err="1"/>
              <a:t>Области</a:t>
            </a:r>
            <a:r>
              <a:rPr lang="en-US" dirty="0"/>
              <a:t>: </a:t>
            </a:r>
            <a:r>
              <a:rPr lang="en-US" dirty="0" err="1"/>
              <a:t>Архангельская</a:t>
            </a:r>
            <a:r>
              <a:rPr lang="en-US" dirty="0"/>
              <a:t>, </a:t>
            </a:r>
            <a:r>
              <a:rPr lang="en-US" dirty="0" err="1"/>
              <a:t>Вологодская</a:t>
            </a:r>
            <a:r>
              <a:rPr lang="en-US" dirty="0"/>
              <a:t>, </a:t>
            </a:r>
            <a:r>
              <a:rPr lang="en-US" dirty="0" err="1"/>
              <a:t>Иркутская</a:t>
            </a:r>
            <a:r>
              <a:rPr lang="en-US" dirty="0"/>
              <a:t>, </a:t>
            </a:r>
            <a:r>
              <a:rPr lang="en-US" dirty="0" err="1"/>
              <a:t>Кемеровская</a:t>
            </a:r>
            <a:r>
              <a:rPr lang="en-US" dirty="0"/>
              <a:t>, </a:t>
            </a:r>
            <a:r>
              <a:rPr lang="en-US" dirty="0" err="1"/>
              <a:t>Костромская</a:t>
            </a:r>
            <a:r>
              <a:rPr lang="en-US" dirty="0"/>
              <a:t>, </a:t>
            </a:r>
            <a:r>
              <a:rPr lang="en-US" dirty="0" err="1"/>
              <a:t>Ленинградская</a:t>
            </a:r>
            <a:r>
              <a:rPr lang="en-US" dirty="0"/>
              <a:t>, </a:t>
            </a:r>
            <a:r>
              <a:rPr lang="en-US" dirty="0" err="1"/>
              <a:t>Московская</a:t>
            </a:r>
            <a:r>
              <a:rPr lang="en-US" dirty="0"/>
              <a:t>, </a:t>
            </a:r>
            <a:r>
              <a:rPr lang="en-US" dirty="0" err="1"/>
              <a:t>Нижегородская</a:t>
            </a:r>
            <a:r>
              <a:rPr lang="en-US" dirty="0"/>
              <a:t>, </a:t>
            </a:r>
            <a:r>
              <a:rPr lang="en-US" dirty="0" err="1"/>
              <a:t>Новгородская</a:t>
            </a:r>
            <a:r>
              <a:rPr lang="en-US" dirty="0"/>
              <a:t>, </a:t>
            </a:r>
            <a:r>
              <a:rPr lang="en-US" dirty="0" err="1"/>
              <a:t>Новосибирская</a:t>
            </a:r>
            <a:r>
              <a:rPr lang="en-US" dirty="0"/>
              <a:t>, </a:t>
            </a:r>
            <a:r>
              <a:rPr lang="en-US" dirty="0" err="1"/>
              <a:t>Омская</a:t>
            </a:r>
            <a:r>
              <a:rPr lang="en-US" dirty="0"/>
              <a:t>, </a:t>
            </a:r>
            <a:r>
              <a:rPr lang="en-US" dirty="0" err="1"/>
              <a:t>Сахалинская</a:t>
            </a:r>
            <a:r>
              <a:rPr lang="en-US" dirty="0"/>
              <a:t>, </a:t>
            </a:r>
            <a:r>
              <a:rPr lang="en-US" dirty="0" err="1"/>
              <a:t>Свердловская</a:t>
            </a:r>
            <a:r>
              <a:rPr lang="en-US" dirty="0"/>
              <a:t>, </a:t>
            </a:r>
            <a:r>
              <a:rPr lang="en-US" dirty="0" err="1"/>
              <a:t>Тверская</a:t>
            </a:r>
            <a:r>
              <a:rPr lang="en-US" dirty="0"/>
              <a:t>, </a:t>
            </a:r>
            <a:r>
              <a:rPr lang="en-US" dirty="0" err="1"/>
              <a:t>Томская</a:t>
            </a:r>
            <a:r>
              <a:rPr lang="en-US" dirty="0"/>
              <a:t>, </a:t>
            </a:r>
            <a:r>
              <a:rPr lang="en-US" dirty="0" err="1"/>
              <a:t>Тульская</a:t>
            </a:r>
            <a:r>
              <a:rPr lang="en-US" dirty="0"/>
              <a:t>, </a:t>
            </a:r>
            <a:r>
              <a:rPr lang="en-US" dirty="0" err="1"/>
              <a:t>Тюменская</a:t>
            </a:r>
            <a:r>
              <a:rPr lang="en-US" dirty="0"/>
              <a:t>, </a:t>
            </a:r>
            <a:r>
              <a:rPr lang="en-US" dirty="0" err="1"/>
              <a:t>Челябинская</a:t>
            </a:r>
            <a:r>
              <a:rPr lang="en-US" dirty="0"/>
              <a:t>, </a:t>
            </a:r>
            <a:r>
              <a:rPr lang="en-US" dirty="0" err="1"/>
              <a:t>Ярославская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 err="1"/>
              <a:t>Автономные</a:t>
            </a:r>
            <a:r>
              <a:rPr lang="en-US" b="1" dirty="0"/>
              <a:t> </a:t>
            </a:r>
            <a:r>
              <a:rPr lang="en-US" b="1" dirty="0" err="1"/>
              <a:t>округа</a:t>
            </a:r>
            <a:r>
              <a:rPr lang="en-US" dirty="0"/>
              <a:t>: </a:t>
            </a:r>
            <a:r>
              <a:rPr lang="en-US" dirty="0" err="1"/>
              <a:t>Ненецкий</a:t>
            </a:r>
            <a:r>
              <a:rPr lang="en-US" dirty="0"/>
              <a:t>, </a:t>
            </a:r>
            <a:r>
              <a:rPr lang="en-US" dirty="0" err="1"/>
              <a:t>Ханты-Мансийский</a:t>
            </a:r>
            <a:r>
              <a:rPr lang="en-US" dirty="0"/>
              <a:t> — </a:t>
            </a:r>
            <a:r>
              <a:rPr lang="en-US" dirty="0" err="1"/>
              <a:t>Югра</a:t>
            </a:r>
            <a:r>
              <a:rPr lang="en-US" dirty="0"/>
              <a:t>, </a:t>
            </a:r>
            <a:r>
              <a:rPr lang="en-US" dirty="0" err="1"/>
              <a:t>Чукотский</a:t>
            </a:r>
            <a:r>
              <a:rPr lang="en-US" dirty="0"/>
              <a:t>, </a:t>
            </a:r>
            <a:r>
              <a:rPr lang="en-US" dirty="0" err="1"/>
              <a:t>Ямало-Ненецкий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 err="1"/>
              <a:t>Города</a:t>
            </a:r>
            <a:r>
              <a:rPr lang="en-US" b="1" dirty="0"/>
              <a:t> </a:t>
            </a:r>
            <a:r>
              <a:rPr lang="en-US" b="1" dirty="0" err="1"/>
              <a:t>федерального</a:t>
            </a:r>
            <a:r>
              <a:rPr lang="en-US" b="1" dirty="0"/>
              <a:t> </a:t>
            </a:r>
            <a:r>
              <a:rPr lang="en-US" b="1" dirty="0" err="1"/>
              <a:t>значения</a:t>
            </a:r>
            <a:r>
              <a:rPr lang="en-US" dirty="0"/>
              <a:t>: </a:t>
            </a:r>
            <a:r>
              <a:rPr lang="en-US" dirty="0" err="1"/>
              <a:t>Москва</a:t>
            </a:r>
            <a:r>
              <a:rPr lang="en-US" dirty="0"/>
              <a:t>, </a:t>
            </a:r>
            <a:r>
              <a:rPr lang="en-US" dirty="0" err="1"/>
              <a:t>Санкт</a:t>
            </a:r>
            <a:r>
              <a:rPr lang="en-US" dirty="0"/>
              <a:t> – </a:t>
            </a:r>
            <a:r>
              <a:rPr lang="en-US" dirty="0" err="1"/>
              <a:t>Петербург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i="1" dirty="0" err="1"/>
              <a:t>Подписаны</a:t>
            </a:r>
            <a:r>
              <a:rPr lang="en-US" i="1" dirty="0"/>
              <a:t> </a:t>
            </a:r>
            <a:r>
              <a:rPr lang="en-US" i="1" dirty="0" err="1"/>
              <a:t>Соглашения</a:t>
            </a:r>
            <a:r>
              <a:rPr lang="en-US" i="1" dirty="0"/>
              <a:t> о </a:t>
            </a:r>
            <a:r>
              <a:rPr lang="en-US" i="1" dirty="0" err="1"/>
              <a:t>развитии</a:t>
            </a:r>
            <a:r>
              <a:rPr lang="en-US" i="1" dirty="0"/>
              <a:t> проекта в 10 </a:t>
            </a:r>
            <a:r>
              <a:rPr lang="en-US" i="1" dirty="0" err="1"/>
              <a:t>субъектах</a:t>
            </a:r>
            <a:r>
              <a:rPr lang="en-US" i="1" dirty="0"/>
              <a:t> </a:t>
            </a:r>
            <a:r>
              <a:rPr lang="en-US" i="1" dirty="0" err="1"/>
              <a:t>Российской</a:t>
            </a:r>
            <a:r>
              <a:rPr lang="en-US" i="1" dirty="0"/>
              <a:t> </a:t>
            </a:r>
            <a:r>
              <a:rPr lang="en-US" i="1" dirty="0" err="1"/>
              <a:t>Федерации</a:t>
            </a:r>
            <a:r>
              <a:rPr lang="en-US" i="1" dirty="0"/>
              <a:t>: </a:t>
            </a:r>
            <a:r>
              <a:rPr lang="en-US" i="1" dirty="0" err="1"/>
              <a:t>Республика</a:t>
            </a:r>
            <a:r>
              <a:rPr lang="en-US" i="1" dirty="0"/>
              <a:t> </a:t>
            </a:r>
            <a:r>
              <a:rPr lang="en-US" i="1" dirty="0" err="1"/>
              <a:t>Бурятия</a:t>
            </a:r>
            <a:r>
              <a:rPr lang="en-US" i="1" dirty="0"/>
              <a:t>, </a:t>
            </a:r>
            <a:r>
              <a:rPr lang="en-US" i="1" dirty="0" err="1"/>
              <a:t>Алтайский</a:t>
            </a:r>
            <a:r>
              <a:rPr lang="en-US" i="1" dirty="0"/>
              <a:t>, </a:t>
            </a:r>
            <a:r>
              <a:rPr lang="en-US" i="1" dirty="0" err="1"/>
              <a:t>Камчатский</a:t>
            </a:r>
            <a:r>
              <a:rPr lang="en-US" i="1" dirty="0"/>
              <a:t>, </a:t>
            </a:r>
            <a:r>
              <a:rPr lang="en-US" i="1" dirty="0" err="1"/>
              <a:t>Пермский</a:t>
            </a:r>
            <a:r>
              <a:rPr lang="en-US" i="1" dirty="0"/>
              <a:t> </a:t>
            </a:r>
            <a:r>
              <a:rPr lang="en-US" i="1" dirty="0" err="1"/>
              <a:t>края</a:t>
            </a:r>
            <a:r>
              <a:rPr lang="en-US" i="1" dirty="0"/>
              <a:t>, </a:t>
            </a:r>
            <a:r>
              <a:rPr lang="en-US" i="1" dirty="0" err="1"/>
              <a:t>Иркутская</a:t>
            </a:r>
            <a:r>
              <a:rPr lang="en-US" i="1" dirty="0"/>
              <a:t>, </a:t>
            </a:r>
            <a:r>
              <a:rPr lang="en-US" i="1" dirty="0" err="1"/>
              <a:t>Кемеровская</a:t>
            </a:r>
            <a:r>
              <a:rPr lang="en-US" i="1" dirty="0"/>
              <a:t>, </a:t>
            </a:r>
            <a:r>
              <a:rPr lang="en-US" i="1" dirty="0" err="1"/>
              <a:t>Новосибирская</a:t>
            </a:r>
            <a:r>
              <a:rPr lang="en-US" i="1" dirty="0"/>
              <a:t>, </a:t>
            </a:r>
            <a:r>
              <a:rPr lang="en-US" i="1" dirty="0" err="1"/>
              <a:t>Свердловская</a:t>
            </a:r>
            <a:r>
              <a:rPr lang="en-US" i="1" dirty="0"/>
              <a:t>, </a:t>
            </a:r>
            <a:r>
              <a:rPr lang="en-US" i="1" dirty="0" err="1"/>
              <a:t>Томская</a:t>
            </a:r>
            <a:r>
              <a:rPr lang="en-US" i="1" dirty="0"/>
              <a:t>, </a:t>
            </a:r>
            <a:r>
              <a:rPr lang="en-US" i="1" dirty="0" err="1"/>
              <a:t>Тюменская</a:t>
            </a:r>
            <a:r>
              <a:rPr lang="en-US" i="1" dirty="0"/>
              <a:t> </a:t>
            </a:r>
            <a:r>
              <a:rPr lang="en-US" i="1" dirty="0" err="1"/>
              <a:t>области</a:t>
            </a:r>
            <a:r>
              <a:rPr lang="en-US" i="1" dirty="0"/>
              <a:t>.  </a:t>
            </a:r>
            <a:r>
              <a:rPr lang="en-US" i="1" dirty="0" err="1"/>
              <a:t>Продолжается</a:t>
            </a:r>
            <a:r>
              <a:rPr lang="en-US" i="1" dirty="0"/>
              <a:t> </a:t>
            </a:r>
            <a:r>
              <a:rPr lang="en-US" i="1" dirty="0" err="1"/>
              <a:t>деятельность</a:t>
            </a:r>
            <a:r>
              <a:rPr lang="en-US" i="1" dirty="0"/>
              <a:t> </a:t>
            </a:r>
            <a:r>
              <a:rPr lang="en-US" i="1" dirty="0" err="1"/>
              <a:t>по</a:t>
            </a:r>
            <a:r>
              <a:rPr lang="en-US" i="1" dirty="0"/>
              <a:t> </a:t>
            </a:r>
            <a:r>
              <a:rPr lang="en-US" i="1" dirty="0" err="1"/>
              <a:t>формированию</a:t>
            </a:r>
            <a:r>
              <a:rPr lang="en-US" i="1" dirty="0"/>
              <a:t> </a:t>
            </a:r>
            <a:r>
              <a:rPr lang="en-US" i="1" dirty="0" err="1"/>
              <a:t>межрегиональных</a:t>
            </a:r>
            <a:r>
              <a:rPr lang="en-US" i="1" dirty="0"/>
              <a:t> </a:t>
            </a:r>
            <a:r>
              <a:rPr lang="en-US" i="1" dirty="0" err="1"/>
              <a:t>маршрутов</a:t>
            </a:r>
            <a:r>
              <a:rPr lang="en-US" i="1" dirty="0"/>
              <a:t> </a:t>
            </a:r>
            <a:r>
              <a:rPr lang="en-US" i="1" dirty="0" err="1"/>
              <a:t>совместно</a:t>
            </a:r>
            <a:r>
              <a:rPr lang="en-US" i="1" dirty="0"/>
              <a:t> с </a:t>
            </a:r>
            <a:r>
              <a:rPr lang="en-US" i="1" dirty="0" err="1"/>
              <a:t>органами</a:t>
            </a:r>
            <a:r>
              <a:rPr lang="en-US" i="1" dirty="0"/>
              <a:t> </a:t>
            </a:r>
            <a:r>
              <a:rPr lang="en-US" i="1" dirty="0" err="1"/>
              <a:t>исполнительной</a:t>
            </a:r>
            <a:r>
              <a:rPr lang="en-US" i="1" dirty="0"/>
              <a:t> </a:t>
            </a:r>
            <a:r>
              <a:rPr lang="en-US" i="1" dirty="0" err="1"/>
              <a:t>власти</a:t>
            </a:r>
            <a:r>
              <a:rPr lang="en-US" i="1" dirty="0"/>
              <a:t> </a:t>
            </a:r>
            <a:r>
              <a:rPr lang="en-US" i="1" dirty="0" err="1"/>
              <a:t>регионов</a:t>
            </a:r>
            <a:r>
              <a:rPr lang="en-US" i="1" dirty="0"/>
              <a:t>, </a:t>
            </a:r>
            <a:r>
              <a:rPr lang="en-US" i="1" dirty="0" err="1"/>
              <a:t>отвечающих</a:t>
            </a:r>
            <a:r>
              <a:rPr lang="en-US" i="1" dirty="0"/>
              <a:t> </a:t>
            </a:r>
            <a:r>
              <a:rPr lang="en-US" i="1" dirty="0" err="1"/>
              <a:t>за</a:t>
            </a:r>
            <a:r>
              <a:rPr lang="en-US" i="1" dirty="0"/>
              <a:t> </a:t>
            </a:r>
            <a:r>
              <a:rPr lang="en-US" i="1" dirty="0" err="1"/>
              <a:t>развитие</a:t>
            </a:r>
            <a:r>
              <a:rPr lang="en-US" i="1" dirty="0"/>
              <a:t> </a:t>
            </a:r>
            <a:r>
              <a:rPr lang="en-US" i="1" dirty="0" err="1"/>
              <a:t>отрасли</a:t>
            </a:r>
            <a:r>
              <a:rPr lang="en-US" i="1" dirty="0"/>
              <a:t>, с </a:t>
            </a:r>
            <a:r>
              <a:rPr lang="en-US" i="1" dirty="0" err="1"/>
              <a:t>ведущими</a:t>
            </a:r>
            <a:r>
              <a:rPr lang="en-US" i="1" dirty="0"/>
              <a:t> </a:t>
            </a:r>
            <a:r>
              <a:rPr lang="en-US" i="1" dirty="0" err="1"/>
              <a:t>туроператорами</a:t>
            </a:r>
            <a:r>
              <a:rPr lang="en-US" i="1" dirty="0"/>
              <a:t>, </a:t>
            </a:r>
            <a:r>
              <a:rPr lang="en-US" i="1" dirty="0" err="1"/>
              <a:t>учеными</a:t>
            </a:r>
            <a:r>
              <a:rPr lang="en-US" i="1" dirty="0"/>
              <a:t>, </a:t>
            </a:r>
            <a:r>
              <a:rPr lang="en-US" i="1" dirty="0" err="1"/>
              <a:t>краеведами</a:t>
            </a:r>
            <a:r>
              <a:rPr lang="en-US" i="1" dirty="0"/>
              <a:t>, </a:t>
            </a:r>
            <a:r>
              <a:rPr lang="en-US" i="1" dirty="0" err="1"/>
              <a:t>работниками</a:t>
            </a:r>
            <a:r>
              <a:rPr lang="en-US" i="1" dirty="0"/>
              <a:t> в </a:t>
            </a:r>
            <a:r>
              <a:rPr lang="en-US" i="1" dirty="0" err="1"/>
              <a:t>сфере</a:t>
            </a:r>
            <a:r>
              <a:rPr lang="en-US" i="1" dirty="0"/>
              <a:t> </a:t>
            </a:r>
            <a:r>
              <a:rPr lang="en-US" i="1" dirty="0" err="1"/>
              <a:t>культуры</a:t>
            </a:r>
            <a:r>
              <a:rPr lang="en-US" i="1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1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669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9" name="Google Shape;1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/>
              <a:t>Проект</a:t>
            </a:r>
            <a:r>
              <a:rPr lang="en-US" dirty="0"/>
              <a:t> «</a:t>
            </a:r>
            <a:r>
              <a:rPr lang="en-US" dirty="0" err="1"/>
              <a:t>Маршрутами</a:t>
            </a:r>
            <a:r>
              <a:rPr lang="en-US" dirty="0"/>
              <a:t> </a:t>
            </a:r>
            <a:r>
              <a:rPr lang="en-US" dirty="0" err="1"/>
              <a:t>Великой</a:t>
            </a:r>
            <a:r>
              <a:rPr lang="en-US" dirty="0"/>
              <a:t> </a:t>
            </a:r>
            <a:r>
              <a:rPr lang="en-US" dirty="0" err="1"/>
              <a:t>Северной</a:t>
            </a:r>
            <a:r>
              <a:rPr lang="en-US" dirty="0"/>
              <a:t> </a:t>
            </a:r>
            <a:r>
              <a:rPr lang="en-US" dirty="0" err="1"/>
              <a:t>экспедиции</a:t>
            </a:r>
            <a:r>
              <a:rPr lang="en-US" dirty="0"/>
              <a:t>» </a:t>
            </a:r>
            <a:r>
              <a:rPr lang="en-US" dirty="0" err="1"/>
              <a:t>предоставляет</a:t>
            </a:r>
            <a:r>
              <a:rPr lang="en-US" dirty="0"/>
              <a:t> </a:t>
            </a:r>
            <a:r>
              <a:rPr lang="en-US" dirty="0" err="1"/>
              <a:t>возможности</a:t>
            </a:r>
            <a:r>
              <a:rPr lang="en-US" dirty="0"/>
              <a:t> </a:t>
            </a:r>
            <a:r>
              <a:rPr lang="en-US" dirty="0" err="1"/>
              <a:t>развития</a:t>
            </a:r>
            <a:r>
              <a:rPr lang="en-US" dirty="0"/>
              <a:t> </a:t>
            </a:r>
            <a:r>
              <a:rPr lang="en-US" dirty="0" err="1"/>
              <a:t>межрегиональных</a:t>
            </a:r>
            <a:r>
              <a:rPr lang="en-US" dirty="0"/>
              <a:t> </a:t>
            </a:r>
            <a:r>
              <a:rPr lang="en-US" dirty="0" err="1"/>
              <a:t>связей</a:t>
            </a:r>
            <a:r>
              <a:rPr lang="en-US" dirty="0"/>
              <a:t> в </a:t>
            </a:r>
            <a:r>
              <a:rPr lang="en-US" dirty="0" err="1"/>
              <a:t>науке</a:t>
            </a:r>
            <a:r>
              <a:rPr lang="en-US" dirty="0"/>
              <a:t>, </a:t>
            </a:r>
            <a:r>
              <a:rPr lang="en-US" dirty="0" err="1"/>
              <a:t>образовании</a:t>
            </a:r>
            <a:r>
              <a:rPr lang="en-US" dirty="0"/>
              <a:t>, в </a:t>
            </a:r>
            <a:r>
              <a:rPr lang="en-US" dirty="0" err="1"/>
              <a:t>сфере</a:t>
            </a:r>
            <a:r>
              <a:rPr lang="en-US" dirty="0"/>
              <a:t> </a:t>
            </a:r>
            <a:r>
              <a:rPr lang="en-US" dirty="0" err="1"/>
              <a:t>культуры</a:t>
            </a:r>
            <a:r>
              <a:rPr lang="en-US" dirty="0"/>
              <a:t> и </a:t>
            </a:r>
            <a:r>
              <a:rPr lang="en-US" dirty="0" err="1"/>
              <a:t>туризма</a:t>
            </a:r>
            <a:r>
              <a:rPr lang="en-US" dirty="0"/>
              <a:t>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i="1" dirty="0"/>
              <a:t>* </a:t>
            </a:r>
            <a:r>
              <a:rPr lang="en-US" b="1" i="1" dirty="0" err="1"/>
              <a:t>образование</a:t>
            </a:r>
            <a:r>
              <a:rPr lang="en-US" b="1" i="1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В </a:t>
            </a:r>
            <a:r>
              <a:rPr lang="en-US" b="1" dirty="0" err="1"/>
              <a:t>образовательной</a:t>
            </a:r>
            <a:r>
              <a:rPr lang="en-US" b="1" dirty="0"/>
              <a:t> </a:t>
            </a:r>
            <a:r>
              <a:rPr lang="en-US" b="1" dirty="0" err="1"/>
              <a:t>программе</a:t>
            </a:r>
            <a:r>
              <a:rPr lang="en-US" dirty="0"/>
              <a:t> проекта, </a:t>
            </a:r>
            <a:r>
              <a:rPr lang="en-US" dirty="0" err="1"/>
              <a:t>предполагающей</a:t>
            </a:r>
            <a:r>
              <a:rPr lang="en-US" dirty="0"/>
              <a:t> </a:t>
            </a:r>
            <a:r>
              <a:rPr lang="en-US" dirty="0" err="1"/>
              <a:t>подготовку</a:t>
            </a:r>
            <a:r>
              <a:rPr lang="en-US" dirty="0"/>
              <a:t> </a:t>
            </a:r>
            <a:r>
              <a:rPr lang="en-US" dirty="0" err="1"/>
              <a:t>научно-практических</a:t>
            </a:r>
            <a:r>
              <a:rPr lang="en-US" dirty="0"/>
              <a:t> и </a:t>
            </a:r>
            <a:r>
              <a:rPr lang="en-US" dirty="0" err="1"/>
              <a:t>творческих</a:t>
            </a:r>
            <a:r>
              <a:rPr lang="en-US" dirty="0"/>
              <a:t> </a:t>
            </a:r>
            <a:r>
              <a:rPr lang="en-US" dirty="0" err="1"/>
              <a:t>работ</a:t>
            </a:r>
            <a:r>
              <a:rPr lang="en-US" dirty="0"/>
              <a:t>, в </a:t>
            </a:r>
            <a:r>
              <a:rPr lang="en-US" dirty="0" err="1"/>
              <a:t>т.ч</a:t>
            </a:r>
            <a:r>
              <a:rPr lang="en-US" dirty="0"/>
              <a:t>. и </a:t>
            </a:r>
            <a:r>
              <a:rPr lang="en-US" dirty="0" err="1"/>
              <a:t>подготовку</a:t>
            </a:r>
            <a:r>
              <a:rPr lang="en-US" dirty="0"/>
              <a:t> </a:t>
            </a:r>
            <a:r>
              <a:rPr lang="en-US" dirty="0" err="1"/>
              <a:t>кадров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сферы</a:t>
            </a:r>
            <a:r>
              <a:rPr lang="en-US" dirty="0"/>
              <a:t> </a:t>
            </a:r>
            <a:r>
              <a:rPr lang="en-US" dirty="0" err="1"/>
              <a:t>туризма</a:t>
            </a:r>
            <a:r>
              <a:rPr lang="en-US" dirty="0"/>
              <a:t>, </a:t>
            </a:r>
            <a:r>
              <a:rPr lang="en-US" dirty="0" err="1"/>
              <a:t>участвуют</a:t>
            </a:r>
            <a:r>
              <a:rPr lang="en-US" dirty="0"/>
              <a:t> </a:t>
            </a:r>
            <a:r>
              <a:rPr lang="en-US" dirty="0" err="1"/>
              <a:t>студенты</a:t>
            </a:r>
            <a:r>
              <a:rPr lang="en-US" dirty="0"/>
              <a:t> </a:t>
            </a:r>
            <a:r>
              <a:rPr lang="en-US" dirty="0" err="1"/>
              <a:t>университетов</a:t>
            </a:r>
            <a:r>
              <a:rPr lang="en-US" dirty="0"/>
              <a:t> </a:t>
            </a:r>
            <a:r>
              <a:rPr lang="en-US" dirty="0" err="1"/>
              <a:t>городов</a:t>
            </a:r>
            <a:r>
              <a:rPr lang="en-US" dirty="0"/>
              <a:t> С-</a:t>
            </a:r>
            <a:r>
              <a:rPr lang="en-US" dirty="0" err="1"/>
              <a:t>Петербург</a:t>
            </a:r>
            <a:r>
              <a:rPr lang="en-US" dirty="0"/>
              <a:t>, </a:t>
            </a:r>
            <a:r>
              <a:rPr lang="en-US" dirty="0" err="1"/>
              <a:t>Пермь</a:t>
            </a:r>
            <a:r>
              <a:rPr lang="en-US" dirty="0"/>
              <a:t>, </a:t>
            </a:r>
            <a:r>
              <a:rPr lang="en-US" dirty="0" err="1"/>
              <a:t>Барнаул</a:t>
            </a:r>
            <a:r>
              <a:rPr lang="en-US" dirty="0"/>
              <a:t>, </a:t>
            </a:r>
            <a:r>
              <a:rPr lang="en-US" dirty="0" err="1"/>
              <a:t>Петропавловск</a:t>
            </a:r>
            <a:r>
              <a:rPr lang="en-US" dirty="0"/>
              <a:t> – </a:t>
            </a:r>
            <a:r>
              <a:rPr lang="en-US" dirty="0" err="1"/>
              <a:t>Камчатский</a:t>
            </a:r>
            <a:r>
              <a:rPr lang="en-US" dirty="0"/>
              <a:t> (</a:t>
            </a:r>
            <a:r>
              <a:rPr lang="en-US" i="1" dirty="0" err="1"/>
              <a:t>СПбГУ</a:t>
            </a:r>
            <a:r>
              <a:rPr lang="en-US" i="1" dirty="0"/>
              <a:t>, ПГНИУ, </a:t>
            </a:r>
            <a:r>
              <a:rPr lang="en-US" i="1" dirty="0" err="1"/>
              <a:t>АлГУ</a:t>
            </a:r>
            <a:r>
              <a:rPr lang="en-US" i="1" dirty="0"/>
              <a:t>, </a:t>
            </a:r>
            <a:r>
              <a:rPr lang="en-US" i="1" dirty="0" err="1"/>
              <a:t>КамГУ</a:t>
            </a:r>
            <a:r>
              <a:rPr lang="en-US" dirty="0"/>
              <a:t>), ПГИК, </a:t>
            </a:r>
            <a:r>
              <a:rPr lang="en-US" dirty="0" err="1"/>
              <a:t>Новосибирской</a:t>
            </a:r>
            <a:r>
              <a:rPr lang="en-US" dirty="0"/>
              <a:t> </a:t>
            </a:r>
            <a:r>
              <a:rPr lang="en-US" dirty="0" err="1"/>
              <a:t>консерватории</a:t>
            </a:r>
            <a:r>
              <a:rPr lang="en-US" dirty="0"/>
              <a:t>. </a:t>
            </a:r>
            <a:r>
              <a:rPr lang="en-US" dirty="0" err="1"/>
              <a:t>Так</a:t>
            </a:r>
            <a:r>
              <a:rPr lang="en-US" dirty="0"/>
              <a:t>, в </a:t>
            </a:r>
            <a:r>
              <a:rPr lang="en-US" dirty="0" err="1"/>
              <a:t>сентябре</a:t>
            </a:r>
            <a:r>
              <a:rPr lang="en-US" dirty="0"/>
              <a:t> 2018 </a:t>
            </a:r>
            <a:r>
              <a:rPr lang="en-US" dirty="0" err="1"/>
              <a:t>года</a:t>
            </a:r>
            <a:r>
              <a:rPr lang="en-US" dirty="0"/>
              <a:t> </a:t>
            </a:r>
            <a:r>
              <a:rPr lang="en-US" dirty="0" err="1"/>
              <a:t>студенты</a:t>
            </a:r>
            <a:r>
              <a:rPr lang="en-US" dirty="0"/>
              <a:t> и </a:t>
            </a:r>
            <a:r>
              <a:rPr lang="en-US" dirty="0" err="1"/>
              <a:t>преподаватели</a:t>
            </a:r>
            <a:r>
              <a:rPr lang="en-US" dirty="0"/>
              <a:t> </a:t>
            </a:r>
            <a:r>
              <a:rPr lang="en-US" dirty="0" err="1"/>
              <a:t>кафедры</a:t>
            </a:r>
            <a:r>
              <a:rPr lang="en-US" dirty="0"/>
              <a:t> </a:t>
            </a:r>
            <a:r>
              <a:rPr lang="en-US" dirty="0" err="1"/>
              <a:t>живописи</a:t>
            </a:r>
            <a:r>
              <a:rPr lang="en-US" dirty="0"/>
              <a:t> ПГИК </a:t>
            </a:r>
            <a:r>
              <a:rPr lang="en-US" dirty="0" err="1"/>
              <a:t>организовали</a:t>
            </a:r>
            <a:r>
              <a:rPr lang="en-US" dirty="0"/>
              <a:t> </a:t>
            </a:r>
            <a:r>
              <a:rPr lang="en-US" dirty="0" err="1"/>
              <a:t>пленэр</a:t>
            </a:r>
            <a:r>
              <a:rPr lang="en-US" dirty="0"/>
              <a:t> в </a:t>
            </a:r>
            <a:r>
              <a:rPr lang="en-US" dirty="0" err="1"/>
              <a:t>Осе</a:t>
            </a:r>
            <a:r>
              <a:rPr lang="en-US" dirty="0"/>
              <a:t> (</a:t>
            </a:r>
            <a:r>
              <a:rPr lang="en-US" dirty="0" err="1"/>
              <a:t>Пермский</a:t>
            </a:r>
            <a:r>
              <a:rPr lang="en-US" dirty="0"/>
              <a:t> </a:t>
            </a:r>
            <a:r>
              <a:rPr lang="en-US" dirty="0" err="1"/>
              <a:t>край</a:t>
            </a:r>
            <a:r>
              <a:rPr lang="en-US" dirty="0"/>
              <a:t>), а в </a:t>
            </a:r>
            <a:r>
              <a:rPr lang="en-US" dirty="0" err="1"/>
              <a:t>августе</a:t>
            </a:r>
            <a:r>
              <a:rPr lang="en-US" dirty="0"/>
              <a:t> 2019</a:t>
            </a:r>
            <a:r>
              <a:rPr lang="en-US" i="1" dirty="0"/>
              <a:t>, </a:t>
            </a:r>
            <a:r>
              <a:rPr lang="en-US" dirty="0"/>
              <a:t>в </a:t>
            </a:r>
            <a:r>
              <a:rPr lang="en-US" dirty="0" err="1"/>
              <a:t>рамках</a:t>
            </a:r>
            <a:r>
              <a:rPr lang="en-US" dirty="0"/>
              <a:t> </a:t>
            </a:r>
            <a:r>
              <a:rPr lang="en-US" dirty="0" err="1"/>
              <a:t>Президентского</a:t>
            </a:r>
            <a:r>
              <a:rPr lang="en-US" dirty="0"/>
              <a:t> </a:t>
            </a:r>
            <a:r>
              <a:rPr lang="en-US" dirty="0" err="1"/>
              <a:t>гранта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en-US" dirty="0"/>
              <a:t> – </a:t>
            </a:r>
            <a:r>
              <a:rPr lang="en-US" dirty="0" err="1"/>
              <a:t>выставки</a:t>
            </a:r>
            <a:r>
              <a:rPr lang="en-US" dirty="0"/>
              <a:t> и </a:t>
            </a:r>
            <a:r>
              <a:rPr lang="en-US" dirty="0" err="1"/>
              <a:t>пленэр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Камчатке</a:t>
            </a:r>
            <a:r>
              <a:rPr lang="en-US" dirty="0"/>
              <a:t>, в </a:t>
            </a:r>
            <a:r>
              <a:rPr lang="en-US" dirty="0" err="1"/>
              <a:t>Новосибирске</a:t>
            </a:r>
            <a:r>
              <a:rPr lang="en-US" dirty="0"/>
              <a:t> и в </a:t>
            </a:r>
            <a:r>
              <a:rPr lang="en-US" dirty="0" err="1"/>
              <a:t>городах</a:t>
            </a:r>
            <a:r>
              <a:rPr lang="en-US" dirty="0"/>
              <a:t> </a:t>
            </a:r>
            <a:r>
              <a:rPr lang="en-US" dirty="0" err="1"/>
              <a:t>Урала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маршрутам</a:t>
            </a:r>
            <a:r>
              <a:rPr lang="en-US" dirty="0"/>
              <a:t> </a:t>
            </a:r>
            <a:r>
              <a:rPr lang="en-US" dirty="0" err="1"/>
              <a:t>Камчатских</a:t>
            </a:r>
            <a:r>
              <a:rPr lang="en-US" dirty="0"/>
              <a:t> </a:t>
            </a:r>
            <a:r>
              <a:rPr lang="en-US" dirty="0" err="1"/>
              <a:t>экспедиций</a:t>
            </a:r>
            <a:r>
              <a:rPr lang="en-US" dirty="0"/>
              <a:t> </a:t>
            </a:r>
            <a:r>
              <a:rPr lang="en-US" dirty="0" err="1"/>
              <a:t>Беринга</a:t>
            </a:r>
            <a:r>
              <a:rPr lang="en-US" dirty="0"/>
              <a:t>. </a:t>
            </a:r>
            <a:r>
              <a:rPr lang="en-US" dirty="0" err="1"/>
              <a:t>Запланированы</a:t>
            </a:r>
            <a:r>
              <a:rPr lang="en-US" dirty="0"/>
              <a:t> </a:t>
            </a:r>
            <a:r>
              <a:rPr lang="en-US" dirty="0" err="1"/>
              <a:t>выставке</a:t>
            </a:r>
            <a:r>
              <a:rPr lang="en-US" dirty="0"/>
              <a:t> </a:t>
            </a:r>
            <a:r>
              <a:rPr lang="en-US" dirty="0" err="1"/>
              <a:t>весной</a:t>
            </a:r>
            <a:r>
              <a:rPr lang="en-US" dirty="0"/>
              <a:t> 2020 </a:t>
            </a:r>
            <a:r>
              <a:rPr lang="en-US" dirty="0" err="1"/>
              <a:t>года</a:t>
            </a:r>
            <a:r>
              <a:rPr lang="en-US" dirty="0"/>
              <a:t> в </a:t>
            </a:r>
            <a:r>
              <a:rPr lang="en-US" dirty="0" err="1"/>
              <a:t>Швеции</a:t>
            </a:r>
            <a:r>
              <a:rPr lang="en-US" dirty="0"/>
              <a:t>, </a:t>
            </a:r>
            <a:r>
              <a:rPr lang="en-US" dirty="0" err="1"/>
              <a:t>Дании</a:t>
            </a:r>
            <a:r>
              <a:rPr lang="en-US" dirty="0"/>
              <a:t>, </a:t>
            </a:r>
            <a:r>
              <a:rPr lang="en-US" dirty="0" err="1"/>
              <a:t>Германии</a:t>
            </a:r>
            <a:r>
              <a:rPr lang="en-US" dirty="0"/>
              <a:t>, </a:t>
            </a:r>
            <a:r>
              <a:rPr lang="en-US" dirty="0" err="1"/>
              <a:t>Франции</a:t>
            </a:r>
            <a:r>
              <a:rPr lang="en-US" dirty="0"/>
              <a:t>, </a:t>
            </a:r>
            <a:r>
              <a:rPr lang="en-US" dirty="0" err="1"/>
              <a:t>Нидерландах</a:t>
            </a:r>
            <a:r>
              <a:rPr lang="en-US" dirty="0"/>
              <a:t>. </a:t>
            </a:r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год</a:t>
            </a:r>
            <a:r>
              <a:rPr lang="en-US" dirty="0"/>
              <a:t> </a:t>
            </a:r>
            <a:r>
              <a:rPr lang="en-US" dirty="0" err="1"/>
              <a:t>проводится</a:t>
            </a:r>
            <a:r>
              <a:rPr lang="en-US" dirty="0"/>
              <a:t> </a:t>
            </a:r>
            <a:r>
              <a:rPr lang="en-US" dirty="0" err="1"/>
              <a:t>межрегиональный</a:t>
            </a:r>
            <a:r>
              <a:rPr lang="en-US" dirty="0"/>
              <a:t> </a:t>
            </a:r>
            <a:r>
              <a:rPr lang="en-US" dirty="0" err="1"/>
              <a:t>школьный</a:t>
            </a:r>
            <a:r>
              <a:rPr lang="en-US" dirty="0"/>
              <a:t> </a:t>
            </a:r>
            <a:r>
              <a:rPr lang="en-US" dirty="0" err="1"/>
              <a:t>конкурс</a:t>
            </a:r>
            <a:r>
              <a:rPr lang="en-US" dirty="0"/>
              <a:t> </a:t>
            </a:r>
            <a:r>
              <a:rPr lang="en-US" dirty="0" err="1"/>
              <a:t>мультимедийных</a:t>
            </a:r>
            <a:r>
              <a:rPr lang="en-US" dirty="0"/>
              <a:t> </a:t>
            </a:r>
            <a:r>
              <a:rPr lang="en-US" dirty="0" err="1"/>
              <a:t>гидов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краеведческой</a:t>
            </a:r>
            <a:r>
              <a:rPr lang="en-US" dirty="0"/>
              <a:t> </a:t>
            </a:r>
            <a:r>
              <a:rPr lang="en-US" dirty="0" err="1"/>
              <a:t>тематике</a:t>
            </a:r>
            <a:r>
              <a:rPr lang="en-US" dirty="0"/>
              <a:t> «</a:t>
            </a:r>
            <a:r>
              <a:rPr lang="en-US" dirty="0" err="1"/>
              <a:t>Дом</a:t>
            </a:r>
            <a:r>
              <a:rPr lang="en-US" dirty="0"/>
              <a:t>, в </a:t>
            </a:r>
            <a:r>
              <a:rPr lang="en-US" dirty="0" err="1"/>
              <a:t>котором</a:t>
            </a:r>
            <a:r>
              <a:rPr lang="en-US" dirty="0"/>
              <a:t> я </a:t>
            </a:r>
            <a:r>
              <a:rPr lang="en-US" dirty="0" err="1"/>
              <a:t>живу</a:t>
            </a:r>
            <a:r>
              <a:rPr lang="en-US" dirty="0"/>
              <a:t>». В </a:t>
            </a:r>
            <a:r>
              <a:rPr lang="en-US" dirty="0" err="1"/>
              <a:t>конкурсе</a:t>
            </a:r>
            <a:r>
              <a:rPr lang="en-US" dirty="0"/>
              <a:t> </a:t>
            </a:r>
            <a:r>
              <a:rPr lang="en-US" dirty="0" err="1"/>
              <a:t>есть</a:t>
            </a:r>
            <a:r>
              <a:rPr lang="en-US" dirty="0"/>
              <a:t> </a:t>
            </a:r>
            <a:r>
              <a:rPr lang="en-US" dirty="0" err="1"/>
              <a:t>направление</a:t>
            </a:r>
            <a:r>
              <a:rPr lang="en-US" dirty="0"/>
              <a:t>, </a:t>
            </a:r>
            <a:r>
              <a:rPr lang="en-US" dirty="0" err="1"/>
              <a:t>связанное</a:t>
            </a:r>
            <a:r>
              <a:rPr lang="en-US" dirty="0"/>
              <a:t> с </a:t>
            </a:r>
            <a:r>
              <a:rPr lang="en-US" dirty="0" err="1"/>
              <a:t>Камчатскими</a:t>
            </a:r>
            <a:r>
              <a:rPr lang="en-US" dirty="0"/>
              <a:t> </a:t>
            </a:r>
            <a:r>
              <a:rPr lang="en-US" dirty="0" err="1"/>
              <a:t>экспедициями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i="1" baseline="30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baseline="30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0" name="Google Shape;200;p1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772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5" name="Google Shape;23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Средний Урал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Кольцевой маршрут по городам Свердловской области, которые тематически связаны с Камчатскими экспедициями, расстояние примерно 1100 км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Нить маршрута: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Екатеринбург – Верхотурье – Ирбит (по автодороге «Северный широтный коридор» до Нижнего Тагила, затем по автодороге местного значения через Верхнюю и Нижнюю Салду, Верхнюю и Нижнюю Синячиху) – Туринск (возвращение в Ирбит) – Камышлов – Каменск-Уральский – Екатеринбург.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Примечательно, что из Пермского края есть два маршрута до Свердловской области: из Кунгура до Екатеринбурга, по автодороге Р-242  – Московскому тракту, и из Соликамска до Верхотурья, этот маршрут проходит по старой </a:t>
            </a:r>
            <a:r>
              <a:rPr lang="ru-RU" noProof="0" dirty="0" err="1"/>
              <a:t>Бабиновской</a:t>
            </a:r>
            <a:r>
              <a:rPr lang="ru-RU" noProof="0" dirty="0"/>
              <a:t> дороге и является экстремальным.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Из Камышлова, по автодороге Р-351 – Сибирскому тракту, возможно путешествие до Тюмени и Тобольска.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Из Каменска-Уральского, по автодороге Р-354 – </a:t>
            </a:r>
            <a:r>
              <a:rPr lang="ru-RU" noProof="0" dirty="0" err="1"/>
              <a:t>Шадринскому</a:t>
            </a:r>
            <a:r>
              <a:rPr lang="ru-RU" noProof="0" dirty="0"/>
              <a:t> тракту, возможно путешествие до Долматово, Шадринска, Кургана и городов Челябинской области.</a:t>
            </a:r>
          </a:p>
        </p:txBody>
      </p:sp>
      <p:sp>
        <p:nvSpPr>
          <p:cNvPr id="236" name="Google Shape;236;p1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743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81" name="Google Shape;28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188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88" name="Google Shape;28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Пермский край»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Пермь.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Пермский край: </a:t>
            </a:r>
            <a:r>
              <a:rPr lang="ru-RU" sz="1800" noProof="0" dirty="0"/>
              <a:t>Пермский край: Барда, Дуброво, Елово, Кишерть, Кунгур, Оса, Пермь, Соликамск, Суксун, Усолье, Чайковский (Сайгатка), Чердынь </a:t>
            </a:r>
            <a:r>
              <a:rPr lang="ru-RU" sz="1800" b="1" noProof="0" dirty="0"/>
              <a:t>Пермь (г</a:t>
            </a:r>
            <a:r>
              <a:rPr lang="ru-RU" sz="1800" noProof="0" dirty="0"/>
              <a:t>ород основан в 1723 году)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4(16) мая 1723 года в долине реки </a:t>
            </a:r>
            <a:r>
              <a:rPr lang="ru-RU" sz="1800" i="1" noProof="0" dirty="0" err="1"/>
              <a:t>Егошиха</a:t>
            </a:r>
            <a:r>
              <a:rPr lang="ru-RU" sz="1800" i="1" noProof="0" dirty="0"/>
              <a:t> начались первые работы по закладке металлургических плавильных печей. Очень скоро горное поселение с заводом посредине вырастет в город Пермь. Сегодня столицу Пермского края со всем миром связывают автомагистрали, водные, железнодорожные и воздушные пути. Город хранит историю, к ней можно прикоснуться любому.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Участники Камчатских экспедиций по первоначальному плану должны были проходить через Пермь по дороге на Верхотурье через Соликамск, но маршрут изменился, и </a:t>
            </a:r>
            <a:r>
              <a:rPr lang="ru-RU" sz="1800" i="1" noProof="0" dirty="0" err="1"/>
              <a:t>Витус</a:t>
            </a:r>
            <a:r>
              <a:rPr lang="ru-RU" sz="1800" i="1" noProof="0" dirty="0"/>
              <a:t> Беринг с командой пошёл не </a:t>
            </a:r>
            <a:r>
              <a:rPr lang="ru-RU" sz="1800" i="1" noProof="0" dirty="0" err="1"/>
              <a:t>Бабиновской</a:t>
            </a:r>
            <a:r>
              <a:rPr lang="ru-RU" sz="1800" i="1" noProof="0" dirty="0"/>
              <a:t> дорогой, а нарождающимся Сибирским трактом – через Осу, Кунгур, в Екатеринбург.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Пермь. XVIII век: </a:t>
            </a:r>
            <a:r>
              <a:rPr lang="ru-RU" sz="1800" noProof="0" dirty="0"/>
              <a:t>Река Кама. Набережная - Краеведческий музей - Исторический парк «Россия – моя история» - Петропавловский собор - Памятник В. Н. Татищеву - </a:t>
            </a:r>
            <a:r>
              <a:rPr lang="ru-RU" sz="1800" noProof="0" dirty="0" err="1"/>
              <a:t>Егошихинский</a:t>
            </a:r>
            <a:r>
              <a:rPr lang="ru-RU" sz="1800" noProof="0" dirty="0"/>
              <a:t> завод и острог – место основания города; </a:t>
            </a:r>
            <a:r>
              <a:rPr lang="ru-RU" sz="1800" noProof="0" dirty="0" err="1"/>
              <a:t>Егошиха</a:t>
            </a:r>
            <a:r>
              <a:rPr lang="ru-RU" sz="1800" noProof="0" dirty="0"/>
              <a:t> – река времени; Почта. Нулевой километр - </a:t>
            </a:r>
            <a:r>
              <a:rPr lang="ru-RU" sz="1800" noProof="0" dirty="0" err="1"/>
              <a:t>Егошихинский</a:t>
            </a:r>
            <a:r>
              <a:rPr lang="ru-RU" sz="1800" noProof="0" dirty="0"/>
              <a:t> некрополь - Пермские пушечные заводы - Райский сад. 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«Екатеринбург. Камчатские экспедиции»</a:t>
            </a:r>
            <a:r>
              <a:rPr lang="ru-RU" sz="1800" noProof="0" dirty="0"/>
              <a:t>  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sz="1800" b="1" noProof="0" dirty="0"/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Свердловская область»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«Екатеринбург. Камчатские экспедиции» 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Свердловская область</a:t>
            </a:r>
            <a:r>
              <a:rPr lang="ru-RU" sz="1800" noProof="0" dirty="0"/>
              <a:t>: Билимбай, Верхняя Пышма, Верхотурье, Екатеринбург, Ирбит, Каменск-Уральский, Камышлов, Туринск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Екатеринбург </a:t>
            </a:r>
            <a:r>
              <a:rPr lang="ru-RU" sz="1800" noProof="0" dirty="0"/>
              <a:t>(город основан в 1723 г.)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Екатеринбург - центр всех Уральских горных заводов. Для нужд Великой Северной экспедиции при участии горных инженеров и рабочих Уральских заводов в Якутии был построен железоделательный </a:t>
            </a:r>
            <a:r>
              <a:rPr lang="ru-RU" sz="1800" noProof="0" dirty="0" err="1"/>
              <a:t>Тамгинский</a:t>
            </a:r>
            <a:r>
              <a:rPr lang="ru-RU" sz="1800" noProof="0" dirty="0"/>
              <a:t> завод.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Екатеринбург. XVIII век: </a:t>
            </a:r>
            <a:r>
              <a:rPr lang="ru-RU" sz="1800" noProof="0" dirty="0" err="1"/>
              <a:t>Плотинка</a:t>
            </a:r>
            <a:r>
              <a:rPr lang="ru-RU" sz="1800" noProof="0" dirty="0"/>
              <a:t> и Исторический сквер - Водонапорная башня - Памятник основателям города - Набережные Городского пруда - Горная канцелярия - Музей истории и археологии Среднего Урала - Музей истории Екатеринбурга</a:t>
            </a:r>
            <a:endParaRPr lang="ru-RU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ru-RU" sz="1800" noProof="0" dirty="0"/>
          </a:p>
        </p:txBody>
      </p:sp>
      <p:sp>
        <p:nvSpPr>
          <p:cNvPr id="289" name="Google Shape;289;p2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4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noProof="0" dirty="0"/>
          </a:p>
        </p:txBody>
      </p:sp>
      <p:sp>
        <p:nvSpPr>
          <p:cNvPr id="94" name="Google Shape;94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60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96" name="Google Shape;29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/>
              <a:t>«</a:t>
            </a:r>
            <a:r>
              <a:rPr lang="en-US" sz="1800" b="1" dirty="0" err="1"/>
              <a:t>Великая</a:t>
            </a:r>
            <a:r>
              <a:rPr lang="en-US" sz="1800" b="1" dirty="0"/>
              <a:t> </a:t>
            </a:r>
            <a:r>
              <a:rPr lang="en-US" sz="1800" b="1" dirty="0" err="1"/>
              <a:t>Северная</a:t>
            </a:r>
            <a:r>
              <a:rPr lang="en-US" sz="1800" b="1" dirty="0"/>
              <a:t> </a:t>
            </a:r>
            <a:r>
              <a:rPr lang="en-US" sz="1800" b="1" dirty="0" err="1"/>
              <a:t>экспедиция</a:t>
            </a:r>
            <a:r>
              <a:rPr lang="en-US" sz="1800" b="1" dirty="0"/>
              <a:t>. </a:t>
            </a:r>
            <a:r>
              <a:rPr lang="en-US" sz="1800" b="1" dirty="0" err="1"/>
              <a:t>Тюменская</a:t>
            </a:r>
            <a:r>
              <a:rPr lang="en-US" sz="1800" b="1" dirty="0"/>
              <a:t> </a:t>
            </a:r>
            <a:r>
              <a:rPr lang="en-US" sz="1800" b="1" dirty="0" err="1"/>
              <a:t>область</a:t>
            </a:r>
            <a:r>
              <a:rPr lang="en-US" sz="1800" b="1" dirty="0"/>
              <a:t>» </a:t>
            </a:r>
            <a:endParaRPr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Тюмень.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Тюменская область: </a:t>
            </a:r>
            <a:r>
              <a:rPr lang="ru-RU" sz="1800" noProof="0" dirty="0"/>
              <a:t>Ишим, Тобольск, </a:t>
            </a:r>
            <a:r>
              <a:rPr lang="ru-RU" sz="1800" b="1" noProof="0" dirty="0"/>
              <a:t>Тюмень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Тюмень. </a:t>
            </a:r>
            <a:r>
              <a:rPr lang="ru-RU" sz="1800" noProof="0" dirty="0"/>
              <a:t>Первый город, основанный русскими за Уралом (в 1586 году). Через Тюмень проходили все значимые экспедиции XVIII века, в т. ч. Первая и Вторая Камчатские. На берегу реки Тура установлены памятник участникам экспедиций и стела Георгу </a:t>
            </a:r>
            <a:r>
              <a:rPr lang="ru-RU" sz="1800" noProof="0" dirty="0" err="1"/>
              <a:t>Стеллеру</a:t>
            </a:r>
            <a:r>
              <a:rPr lang="ru-RU" sz="1800" noProof="0" dirty="0"/>
              <a:t>, натуралисту и рудознатцу. Известный исследователь закончил здесь свой жизненный путь в ноябре 1746 года. Учёный погребён на крутом береговом откосе в Ямской слободе, неподалёку от стен Свято-Троицкого монастыря.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Тюмень. XVIII век: </a:t>
            </a:r>
            <a:r>
              <a:rPr lang="ru-RU" sz="1800" noProof="0" dirty="0"/>
              <a:t>Историческая площадь - Острог – место основания города; Река Тура. Набережная - Памятник </a:t>
            </a:r>
            <a:r>
              <a:rPr lang="ru-RU" sz="1800" noProof="0" dirty="0" err="1"/>
              <a:t>Витусу</a:t>
            </a:r>
            <a:r>
              <a:rPr lang="ru-RU" sz="1800" noProof="0" dirty="0"/>
              <a:t> Берингу и Камчатским экспедициям - 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Мост Влюблённых - Стела </a:t>
            </a:r>
            <a:r>
              <a:rPr lang="ru-RU" sz="1800" noProof="0" dirty="0" err="1"/>
              <a:t>Стеллеру</a:t>
            </a:r>
            <a:r>
              <a:rPr lang="ru-RU" sz="1800" noProof="0" dirty="0"/>
              <a:t> и клён </a:t>
            </a:r>
            <a:r>
              <a:rPr lang="ru-RU" sz="1800" noProof="0" dirty="0" err="1"/>
              <a:t>Гиннала</a:t>
            </a:r>
            <a:r>
              <a:rPr lang="ru-RU" sz="1800" noProof="0" dirty="0"/>
              <a:t> - Ямская слобода. Сибирско-Московский тракт - Почта. Нулевой километр - Свято-Троицкий монастырь - Памятник </a:t>
            </a:r>
            <a:r>
              <a:rPr lang="ru-RU" sz="1800" noProof="0" dirty="0" err="1"/>
              <a:t>Филофею</a:t>
            </a:r>
            <a:r>
              <a:rPr lang="ru-RU" sz="1800" noProof="0" dirty="0"/>
              <a:t> </a:t>
            </a:r>
            <a:r>
              <a:rPr lang="ru-RU" sz="1800" noProof="0" dirty="0" err="1"/>
              <a:t>Лещиньскому</a:t>
            </a:r>
            <a:r>
              <a:rPr lang="ru-RU" sz="1800" noProof="0" dirty="0"/>
              <a:t> - Знаменский кафедральный собор - Музейный комплекс им. И. Я. </a:t>
            </a:r>
            <a:r>
              <a:rPr lang="ru-RU" sz="1800" noProof="0" dirty="0" err="1"/>
              <a:t>Словцова</a:t>
            </a:r>
            <a:r>
              <a:rPr lang="ru-RU" sz="1800" noProof="0" dirty="0"/>
              <a:t> - Исторический парк «Россия – моя история»; Центр германских исследований им. Г. </a:t>
            </a:r>
            <a:r>
              <a:rPr lang="ru-RU" sz="1800" noProof="0" dirty="0" err="1"/>
              <a:t>Стеллера</a:t>
            </a:r>
            <a:r>
              <a:rPr lang="ru-RU" sz="1800" noProof="0" dirty="0"/>
              <a:t> - Информационно-краеведческий центр; - Фонд редких книг библиотеки </a:t>
            </a:r>
            <a:r>
              <a:rPr lang="ru-RU" sz="1800" noProof="0" dirty="0" err="1"/>
              <a:t>ТюмГУ</a:t>
            </a:r>
            <a:r>
              <a:rPr lang="ru-RU" sz="1800" noProof="0" dirty="0"/>
              <a:t> - Ботанический сад </a:t>
            </a:r>
            <a:r>
              <a:rPr lang="ru-RU" sz="1800" noProof="0" dirty="0" err="1"/>
              <a:t>ТюмГУ</a:t>
            </a:r>
            <a:r>
              <a:rPr lang="ru-RU" sz="1800" noProof="0" dirty="0"/>
              <a:t> - Музей НИИ Науки и техники Зауралья (ТИУ).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sz="1800" b="1" noProof="0" dirty="0"/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Ханты</a:t>
            </a:r>
            <a:r>
              <a:rPr lang="ru-RU" sz="1800" noProof="0" dirty="0"/>
              <a:t>-</a:t>
            </a:r>
            <a:r>
              <a:rPr lang="ru-RU" sz="1800" b="1" noProof="0" dirty="0"/>
              <a:t>Мансийский АО – Югра» 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Ханты-Мансийск.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Ханты</a:t>
            </a:r>
            <a:r>
              <a:rPr lang="ru-RU" sz="1800" noProof="0" dirty="0"/>
              <a:t>-</a:t>
            </a:r>
            <a:r>
              <a:rPr lang="ru-RU" sz="1800" b="1" noProof="0" dirty="0"/>
              <a:t>Мансийский АО </a:t>
            </a:r>
            <a:r>
              <a:rPr lang="ru-RU" sz="1800" noProof="0" dirty="0"/>
              <a:t>–</a:t>
            </a:r>
            <a:r>
              <a:rPr lang="ru-RU" sz="1800" b="1" noProof="0" dirty="0"/>
              <a:t> Югра: </a:t>
            </a:r>
            <a:r>
              <a:rPr lang="ru-RU" sz="1800" noProof="0" dirty="0"/>
              <a:t>Белый Яр, Нижневартовск, Сургут, Ханты-Мансийск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Ханты</a:t>
            </a:r>
            <a:r>
              <a:rPr lang="ru-RU" sz="1800" noProof="0" dirty="0"/>
              <a:t>-</a:t>
            </a:r>
            <a:r>
              <a:rPr lang="ru-RU" sz="1800" b="1" noProof="0" dirty="0"/>
              <a:t>Мансийск </a:t>
            </a:r>
            <a:r>
              <a:rPr lang="ru-RU" sz="1800" noProof="0" dirty="0"/>
              <a:t>Город ведёт свою историю с 1581(1582) года от села </a:t>
            </a:r>
            <a:r>
              <a:rPr lang="ru-RU" sz="1800" noProof="0" dirty="0" err="1"/>
              <a:t>Самарово</a:t>
            </a:r>
            <a:r>
              <a:rPr lang="ru-RU" sz="1800" noProof="0" dirty="0"/>
              <a:t>. Здесь проходили пути </a:t>
            </a:r>
            <a:r>
              <a:rPr lang="ru-RU" sz="1800" noProof="0" dirty="0" err="1"/>
              <a:t>Витуса</a:t>
            </a:r>
            <a:r>
              <a:rPr lang="ru-RU" sz="1800" noProof="0" dirty="0"/>
              <a:t> Беринга, Алексея </a:t>
            </a:r>
            <a:r>
              <a:rPr lang="ru-RU" sz="1800" noProof="0" dirty="0" err="1"/>
              <a:t>Чирикова</a:t>
            </a:r>
            <a:r>
              <a:rPr lang="ru-RU" sz="1800" noProof="0" dirty="0"/>
              <a:t> и всех участников Камчатских экспедиций. Учёные Академического отряда Великой Северной экспедиции проводили научные изыскания.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Ханты</a:t>
            </a:r>
            <a:r>
              <a:rPr lang="ru-RU" sz="1800" noProof="0" dirty="0"/>
              <a:t>-</a:t>
            </a:r>
            <a:r>
              <a:rPr lang="ru-RU" sz="1800" b="1" noProof="0" dirty="0"/>
              <a:t>Мансийск. XVIII век: </a:t>
            </a:r>
            <a:r>
              <a:rPr lang="ru-RU" sz="1800" noProof="0" dirty="0"/>
              <a:t>Реки Обь и Иртыш - Село </a:t>
            </a:r>
            <a:r>
              <a:rPr lang="ru-RU" sz="1800" noProof="0" dirty="0" err="1"/>
              <a:t>Самарово</a:t>
            </a:r>
            <a:r>
              <a:rPr lang="ru-RU" sz="1800" noProof="0" dirty="0"/>
              <a:t> – место основания города; Памятник Первооткрывателям - Памятник Основателям Ханты-Мансийска; Парк имени Бориса Лосева - Музей природы и человека – </a:t>
            </a:r>
            <a:r>
              <a:rPr lang="ru-RU" sz="1800" noProof="0" dirty="0" err="1"/>
              <a:t>Археопарк</a:t>
            </a:r>
            <a:r>
              <a:rPr lang="ru-RU" sz="1800" noProof="0" dirty="0"/>
              <a:t> - Этнографический музей под открытым небом «</a:t>
            </a:r>
            <a:r>
              <a:rPr lang="ru-RU" sz="1800" noProof="0" dirty="0" err="1"/>
              <a:t>Торум</a:t>
            </a:r>
            <a:r>
              <a:rPr lang="ru-RU" sz="1800" noProof="0" dirty="0"/>
              <a:t> </a:t>
            </a:r>
            <a:r>
              <a:rPr lang="ru-RU" sz="1800" noProof="0" dirty="0" err="1"/>
              <a:t>Маа</a:t>
            </a:r>
            <a:r>
              <a:rPr lang="ru-RU" sz="1800" noProof="0" dirty="0"/>
              <a:t>» - Краеведческий музей - Храм Воскресения Христова - Музей геологии, нефти и газа - Государственный художественный музей - Природный парк «</a:t>
            </a:r>
            <a:r>
              <a:rPr lang="ru-RU" sz="1800" noProof="0" dirty="0" err="1"/>
              <a:t>Самаровский</a:t>
            </a:r>
            <a:r>
              <a:rPr lang="ru-RU" sz="1800" noProof="0" dirty="0"/>
              <a:t> </a:t>
            </a:r>
            <a:r>
              <a:rPr lang="ru-RU" sz="1800" noProof="0" dirty="0" err="1"/>
              <a:t>чугас</a:t>
            </a:r>
            <a:r>
              <a:rPr lang="ru-RU" sz="1800" noProof="0" dirty="0"/>
              <a:t>» - Скульптурная композиция «Времена года» - Монумент «Бронзовый символ Югры» - Памятник «Семья </a:t>
            </a:r>
            <a:r>
              <a:rPr lang="ru-RU" sz="1800" noProof="0" dirty="0" err="1"/>
              <a:t>ханта</a:t>
            </a:r>
            <a:r>
              <a:rPr lang="ru-RU" sz="1800" noProof="0" dirty="0"/>
              <a:t> на привале» - Скульптурная композиция «Мифологическое время»</a:t>
            </a:r>
            <a:endParaRPr lang="ru-RU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ru-RU" sz="1800" noProof="0" dirty="0"/>
          </a:p>
        </p:txBody>
      </p:sp>
      <p:sp>
        <p:nvSpPr>
          <p:cNvPr id="297" name="Google Shape;297;p2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757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4" name="Google Shape;30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/>
              <a:t>«</a:t>
            </a:r>
            <a:r>
              <a:rPr lang="en-US" sz="1800" b="1" dirty="0" err="1"/>
              <a:t>Великая</a:t>
            </a:r>
            <a:r>
              <a:rPr lang="en-US" sz="1800" b="1" dirty="0"/>
              <a:t> </a:t>
            </a:r>
            <a:r>
              <a:rPr lang="en-US" sz="1800" b="1" dirty="0" err="1"/>
              <a:t>Северная</a:t>
            </a:r>
            <a:r>
              <a:rPr lang="en-US" sz="1800" b="1" dirty="0"/>
              <a:t> </a:t>
            </a:r>
            <a:r>
              <a:rPr lang="en-US" sz="1800" b="1" dirty="0" err="1"/>
              <a:t>экспедиция</a:t>
            </a:r>
            <a:r>
              <a:rPr lang="en-US" sz="1800" b="1" dirty="0"/>
              <a:t>. </a:t>
            </a:r>
            <a:r>
              <a:rPr lang="en-US" sz="1800" b="1" dirty="0" err="1"/>
              <a:t>Омская</a:t>
            </a:r>
            <a:r>
              <a:rPr lang="en-US" sz="1800" b="1" dirty="0"/>
              <a:t> </a:t>
            </a:r>
            <a:r>
              <a:rPr lang="en-US" sz="1800" b="1" dirty="0" err="1"/>
              <a:t>область</a:t>
            </a:r>
            <a:r>
              <a:rPr lang="en-US" sz="1800" b="1" dirty="0"/>
              <a:t>»</a:t>
            </a:r>
            <a:endParaRPr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Омск.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Омская область: </a:t>
            </a:r>
            <a:r>
              <a:rPr lang="ru-RU" sz="1800" noProof="0" dirty="0"/>
              <a:t>Омск, Тара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Омск (о</a:t>
            </a:r>
            <a:r>
              <a:rPr lang="ru-RU" sz="1800" noProof="0" dirty="0"/>
              <a:t>снован в 1716 году) В Омске были участники Камчатских экспедиций. Учёные Академического отряда проводили научные изыскания в Омске и окрестностях.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Омск. XVIII век: </a:t>
            </a:r>
            <a:r>
              <a:rPr lang="ru-RU" sz="1800" noProof="0" dirty="0"/>
              <a:t>Реки Иртыш и </a:t>
            </a:r>
            <a:r>
              <a:rPr lang="ru-RU" sz="1800" noProof="0" dirty="0" err="1"/>
              <a:t>Омь</a:t>
            </a:r>
            <a:r>
              <a:rPr lang="ru-RU" sz="1800" noProof="0" dirty="0"/>
              <a:t> - Стрелка. Иртышская набережная - Острог – место основания города; Две крепости - Площадь </a:t>
            </a:r>
            <a:r>
              <a:rPr lang="ru-RU" sz="1800" noProof="0" dirty="0" err="1"/>
              <a:t>Бухгольца</a:t>
            </a:r>
            <a:r>
              <a:rPr lang="ru-RU" sz="1800" noProof="0" dirty="0"/>
              <a:t>. Арт-объект «Шар» - Улица Тарская; Сибирско-Московский тракт; Почта. Нулевой километр; Историко-краеведческий музей; Исторический парк «Россия – моя история»; Спасский собор - Библиотека им. А. С. Пушкина - Областной дендрологический сад имени Г. И. </a:t>
            </a:r>
            <a:r>
              <a:rPr lang="ru-RU" sz="1800" noProof="0" dirty="0" err="1"/>
              <a:t>Гензе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sz="1800" b="1" noProof="0" dirty="0"/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Томская область»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Томск.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Томская область: </a:t>
            </a:r>
            <a:r>
              <a:rPr lang="ru-RU" sz="1800" noProof="0" dirty="0"/>
              <a:t>Александровское, Нарым, Томск. 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Томск (о</a:t>
            </a:r>
            <a:r>
              <a:rPr lang="ru-RU" sz="1800" noProof="0" dirty="0"/>
              <a:t>снован в 1604 году) В Томске были участники Камчатских экспедиций. Учёные Академического отряда проводили научные изыскания в Томске и окрестностях.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Томск. XVIII век: </a:t>
            </a:r>
            <a:r>
              <a:rPr lang="ru-RU" sz="1800" noProof="0" dirty="0"/>
              <a:t>Река Томь - Острог – место основания города; </a:t>
            </a:r>
            <a:r>
              <a:rPr lang="ru-RU" sz="1800" noProof="0" dirty="0" err="1"/>
              <a:t>Сибирско</a:t>
            </a:r>
            <a:r>
              <a:rPr lang="ru-RU" sz="1800" noProof="0" dirty="0"/>
              <a:t> – Московский тракт;  Почта. Нулевой километр - Богоявленский собор - Купеческие дома - Воскресенская гора - Краеведческий музей - Музеи НИТГУ (Этнографический музей. Музей редкой книги) - Университетская роща.</a:t>
            </a:r>
            <a:endParaRPr lang="ru-RU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ru-RU" sz="1800" noProof="0" dirty="0"/>
          </a:p>
        </p:txBody>
      </p:sp>
      <p:sp>
        <p:nvSpPr>
          <p:cNvPr id="305" name="Google Shape;305;p2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143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12" name="Google Shape;31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/>
              <a:t>«</a:t>
            </a:r>
            <a:r>
              <a:rPr lang="en-US" sz="1800" b="1" dirty="0" err="1"/>
              <a:t>Великая</a:t>
            </a:r>
            <a:r>
              <a:rPr lang="en-US" sz="1800" b="1" dirty="0"/>
              <a:t> </a:t>
            </a:r>
            <a:r>
              <a:rPr lang="en-US" sz="1800" b="1" dirty="0" err="1"/>
              <a:t>Северная</a:t>
            </a:r>
            <a:r>
              <a:rPr lang="en-US" sz="1800" b="1" dirty="0"/>
              <a:t> </a:t>
            </a:r>
            <a:r>
              <a:rPr lang="en-US" sz="1800" b="1" dirty="0" err="1"/>
              <a:t>экспедиция</a:t>
            </a:r>
            <a:r>
              <a:rPr lang="en-US" sz="1800" b="1" dirty="0"/>
              <a:t>. </a:t>
            </a:r>
            <a:r>
              <a:rPr lang="en-US" sz="1800" b="1" dirty="0" err="1"/>
              <a:t>Красноярский</a:t>
            </a:r>
            <a:r>
              <a:rPr lang="en-US" sz="1800" b="1" dirty="0"/>
              <a:t> </a:t>
            </a:r>
            <a:r>
              <a:rPr lang="en-US" sz="1800" b="1" dirty="0" err="1"/>
              <a:t>край</a:t>
            </a:r>
            <a:r>
              <a:rPr lang="en-US" sz="1800" b="1" dirty="0"/>
              <a:t>» </a:t>
            </a:r>
            <a:endParaRPr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Красноярск. Камчатские экспедиции</a:t>
            </a:r>
            <a:r>
              <a:rPr lang="ru-RU" sz="1800" i="1" noProof="0" dirty="0"/>
              <a:t> 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Красноярский край: </a:t>
            </a:r>
            <a:r>
              <a:rPr lang="ru-RU" sz="1800" noProof="0" dirty="0"/>
              <a:t>Дудинка, Енисейск, Канск, Красноярск, Туруханск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Красноярск (о</a:t>
            </a:r>
            <a:r>
              <a:rPr lang="ru-RU" sz="1800" noProof="0" dirty="0"/>
              <a:t>снован в 1628 году) В Красноярске были участники Первой Камчатской экспедиции и Второй Камчатской – Великой Северной экспедиции. Учёные Академического отряда проводили научные изыскания в Красноярске и окрестностях.</a:t>
            </a:r>
            <a:r>
              <a:rPr lang="ru-RU" sz="1800" b="1" noProof="0" dirty="0"/>
              <a:t> 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Красноярск. XVIII век: </a:t>
            </a:r>
            <a:r>
              <a:rPr lang="ru-RU" sz="1800" noProof="0" dirty="0"/>
              <a:t>Реки Енисей и </a:t>
            </a:r>
            <a:r>
              <a:rPr lang="ru-RU" sz="1800" noProof="0" dirty="0" err="1"/>
              <a:t>Кача</a:t>
            </a:r>
            <a:r>
              <a:rPr lang="ru-RU" sz="1800" noProof="0" dirty="0"/>
              <a:t> – Стрелка; Острог – место основания города; Набережная Енисея; Сибирско-Московский тракт; Почта. Нулевой километр - Краевой краеведческий музей - Здание Богословской семинарии - Покровская гора - Гвардейская гора - Часовня </a:t>
            </a:r>
            <a:r>
              <a:rPr lang="ru-RU" sz="1800" noProof="0" dirty="0" err="1"/>
              <a:t>Параскевы</a:t>
            </a:r>
            <a:r>
              <a:rPr lang="ru-RU" sz="1800" noProof="0" dirty="0"/>
              <a:t> Пятницы. 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sz="1800" b="1" noProof="0" dirty="0"/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Иркутская область»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Иркутская область:</a:t>
            </a:r>
            <a:r>
              <a:rPr lang="ru-RU" sz="1800" noProof="0" dirty="0"/>
              <a:t> Братск, Железногорск-Илимский, Иркутск, </a:t>
            </a:r>
            <a:r>
              <a:rPr lang="ru-RU" sz="1800" noProof="0" dirty="0" err="1"/>
              <a:t>Качуг</a:t>
            </a:r>
            <a:r>
              <a:rPr lang="ru-RU" sz="1800" noProof="0" dirty="0"/>
              <a:t>, Листвянка, Нижнеудинск, Усолье Сибирское, Усть-Илимск, Усть-Кут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Иркутск.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Иркутск</a:t>
            </a:r>
            <a:r>
              <a:rPr lang="ru-RU" sz="1800" noProof="0" dirty="0"/>
              <a:t> (основан в 1661 году) </a:t>
            </a:r>
            <a:r>
              <a:rPr lang="ru-RU" sz="1800" noProof="0" dirty="0" err="1"/>
              <a:t>Витус</a:t>
            </a:r>
            <a:r>
              <a:rPr lang="ru-RU" sz="1800" noProof="0" dirty="0"/>
              <a:t> Беринг и Алексей Чириков были в Иркутске во время Первой Камчатской экспедиции. Академический отряд Второй Камчатской экспедиции проводил научные изыскания в Иркутске и окрестностях.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Иркутск XVIII век:</a:t>
            </a:r>
            <a:r>
              <a:rPr lang="ru-RU" sz="1800" noProof="0" dirty="0"/>
              <a:t> Река Ангара. Набережная; Острог – место рождения города; Памятник «Основателям города Иркутска» - Иркутский областной краеведческий музей - Иркутская слобода (130 квартал) - Скульптура бабра – Почта; Памятник русско-японской дружбе; Сквер имени Кирова (Тихвинская площадь) - Храм во имя Спаса Нерукотворного (Спасская церковь) - Соборная площадь - Музей истории города Иркутска им. А. М. </a:t>
            </a:r>
            <a:r>
              <a:rPr lang="ru-RU" sz="1800" noProof="0" dirty="0" err="1"/>
              <a:t>Сибирякова</a:t>
            </a:r>
            <a:endParaRPr lang="ru-RU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ru-RU" sz="1800" noProof="0" dirty="0"/>
          </a:p>
        </p:txBody>
      </p:sp>
      <p:sp>
        <p:nvSpPr>
          <p:cNvPr id="313" name="Google Shape;313;p2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745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0" name="Google Shape;32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/>
              <a:t>«</a:t>
            </a:r>
            <a:r>
              <a:rPr lang="en-US" sz="1800" b="1" dirty="0" err="1"/>
              <a:t>Великая</a:t>
            </a:r>
            <a:r>
              <a:rPr lang="en-US" sz="1800" b="1" dirty="0"/>
              <a:t> </a:t>
            </a:r>
            <a:r>
              <a:rPr lang="en-US" sz="1800" b="1" dirty="0" err="1"/>
              <a:t>Северная</a:t>
            </a:r>
            <a:r>
              <a:rPr lang="en-US" sz="1800" b="1" dirty="0"/>
              <a:t> </a:t>
            </a:r>
            <a:r>
              <a:rPr lang="en-US" sz="1800" b="1" dirty="0" err="1"/>
              <a:t>экспедиция</a:t>
            </a:r>
            <a:r>
              <a:rPr lang="en-US" sz="1800" b="1" dirty="0"/>
              <a:t>. </a:t>
            </a:r>
            <a:r>
              <a:rPr lang="en-US" sz="1800" b="1" dirty="0" err="1"/>
              <a:t>Республика</a:t>
            </a:r>
            <a:r>
              <a:rPr lang="en-US" sz="1800" b="1" dirty="0"/>
              <a:t> </a:t>
            </a:r>
            <a:r>
              <a:rPr lang="en-US" sz="1800" b="1" dirty="0" err="1"/>
              <a:t>Бурятия</a:t>
            </a:r>
            <a:r>
              <a:rPr lang="en-US" sz="1800" b="1" dirty="0"/>
              <a:t>»</a:t>
            </a:r>
            <a:endParaRPr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Улан-Удэ.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Республика Бурятия: </a:t>
            </a:r>
            <a:r>
              <a:rPr lang="ru-RU" sz="1800" noProof="0" dirty="0"/>
              <a:t>Кяхта, Посольское, </a:t>
            </a:r>
            <a:r>
              <a:rPr lang="ru-RU" sz="1800" noProof="0" dirty="0" err="1"/>
              <a:t>Селенгинск</a:t>
            </a:r>
            <a:r>
              <a:rPr lang="ru-RU" sz="1800" noProof="0" dirty="0"/>
              <a:t>, Улан-Удэ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Улан</a:t>
            </a:r>
            <a:r>
              <a:rPr lang="ru-RU" sz="1800" noProof="0" dirty="0"/>
              <a:t>-</a:t>
            </a:r>
            <a:r>
              <a:rPr lang="ru-RU" sz="1800" b="1" noProof="0" dirty="0"/>
              <a:t>Удэ. </a:t>
            </a:r>
            <a:r>
              <a:rPr lang="ru-RU" sz="1800" noProof="0" dirty="0"/>
              <a:t>В 1666 году основано зимовье </a:t>
            </a:r>
            <a:r>
              <a:rPr lang="ru-RU" sz="1800" noProof="0" dirty="0" err="1"/>
              <a:t>Удинское</a:t>
            </a:r>
            <a:r>
              <a:rPr lang="ru-RU" sz="1800" noProof="0" dirty="0"/>
              <a:t> – </a:t>
            </a:r>
            <a:r>
              <a:rPr lang="ru-RU" sz="1800" noProof="0" dirty="0" err="1"/>
              <a:t>Уди́нский</a:t>
            </a:r>
            <a:r>
              <a:rPr lang="ru-RU" sz="1800" noProof="0" dirty="0"/>
              <a:t> </a:t>
            </a:r>
            <a:r>
              <a:rPr lang="ru-RU" sz="1800" noProof="0" dirty="0" err="1"/>
              <a:t>остро́г</a:t>
            </a:r>
            <a:r>
              <a:rPr lang="ru-RU" sz="1800" noProof="0" dirty="0"/>
              <a:t> – </a:t>
            </a:r>
            <a:r>
              <a:rPr lang="ru-RU" sz="1800" noProof="0" dirty="0" err="1"/>
              <a:t>У́динск</a:t>
            </a:r>
            <a:r>
              <a:rPr lang="ru-RU" sz="1800" noProof="0" dirty="0"/>
              <a:t> – </a:t>
            </a:r>
            <a:r>
              <a:rPr lang="ru-RU" sz="1800" noProof="0" dirty="0" err="1"/>
              <a:t>Верхнеудинск</a:t>
            </a:r>
            <a:r>
              <a:rPr lang="ru-RU" sz="1800" noProof="0" dirty="0"/>
              <a:t> (до 1934 года).  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Под руководством </a:t>
            </a:r>
            <a:r>
              <a:rPr lang="ru-RU" sz="1800" noProof="0" dirty="0" err="1"/>
              <a:t>Витуса</a:t>
            </a:r>
            <a:r>
              <a:rPr lang="ru-RU" sz="1800" noProof="0" dirty="0"/>
              <a:t> Беринга в Бурятии организовано регулярное почтовое сообщение. До Кяхты было открыто 10 почтовых станций (ям). Учёные Академического отряда Второй Камчатской – Великой Северной экспедиции проводили научные изыскания на территории современной Республики Бурятия.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Улан</a:t>
            </a:r>
            <a:r>
              <a:rPr lang="ru-RU" sz="1800" noProof="0" dirty="0"/>
              <a:t>-</a:t>
            </a:r>
            <a:r>
              <a:rPr lang="ru-RU" sz="1800" b="1" noProof="0" dirty="0"/>
              <a:t>Удэ. XVIII век: </a:t>
            </a:r>
            <a:r>
              <a:rPr lang="ru-RU" sz="1800" noProof="0" dirty="0"/>
              <a:t>Реки Селенга и Уда - Острог – место основания города; Соборная улица; Свято-</a:t>
            </a:r>
            <a:r>
              <a:rPr lang="ru-RU" sz="1800" noProof="0" dirty="0" err="1"/>
              <a:t>Одигитриевский</a:t>
            </a:r>
            <a:r>
              <a:rPr lang="ru-RU" sz="1800" noProof="0" dirty="0"/>
              <a:t> собор; Вознесенский храм; Сибирско-Московский тракт; Почта. Нулевой километр - Национальный музей Республики Бурятия; Музей истории Бурятии; Музей истории города Улан-Удэ - Арбат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Триумфальная арка «Царские ворота» - Этнографический музей народов Забайкалья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sz="1800" b="1" noProof="0" dirty="0"/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Забайкальский край»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Чита.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Забайкальский край: </a:t>
            </a:r>
            <a:r>
              <a:rPr lang="ru-RU" sz="1800" noProof="0" dirty="0"/>
              <a:t>Нерчинск, Чита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Чита. </a:t>
            </a:r>
            <a:r>
              <a:rPr lang="ru-RU" sz="1800" noProof="0" dirty="0"/>
              <a:t>В 1653 году землепроходец Пётр Бекетов заложил на р. Ингоде временную зимовку – </a:t>
            </a:r>
            <a:r>
              <a:rPr lang="ru-RU" sz="1800" noProof="0" dirty="0" err="1"/>
              <a:t>Ингодинский</a:t>
            </a:r>
            <a:r>
              <a:rPr lang="ru-RU" sz="1800" noProof="0" dirty="0"/>
              <a:t> острог; в этих же местах на засеке в 1657–1658 годах зимовал первый сибирский ссыльный протопоп Аввакум. Постоянное жильё (поселение </a:t>
            </a:r>
            <a:r>
              <a:rPr lang="ru-RU" sz="1800" noProof="0" dirty="0" err="1"/>
              <a:t>Плотбище</a:t>
            </a:r>
            <a:r>
              <a:rPr lang="ru-RU" sz="1800" noProof="0" dirty="0"/>
              <a:t>, затем Читинская слобода) возникло между 1675 и 1687 годом. В Забайкалье учёные Академического отряда Второй Камчатской – Великой Северной экспедиции проводили научные изыскания и археологические раскопки.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Чита. XVIII век: </a:t>
            </a:r>
            <a:r>
              <a:rPr lang="ru-RU" sz="1800" noProof="0" dirty="0"/>
              <a:t>Реки Ингода и Чита. Набережная; Острог – место основания города. Памятник Петру Бекетову; Сибирско-Московский тракт; Почта. Нулевой километр - Забайкальский краевой краеведческий музей; </a:t>
            </a:r>
            <a:r>
              <a:rPr lang="ru-RU" sz="1800" noProof="0" dirty="0" err="1"/>
              <a:t>Михаило</a:t>
            </a:r>
            <a:r>
              <a:rPr lang="ru-RU" sz="1800" noProof="0" dirty="0"/>
              <a:t>-Архангельская церковь (Церковь Декабристов) - Купеческие дома - Народы Забайкалья - Учёные Великой Северной экспедиции в Забайкалье -Научные труды учёных Академического отряда - Геологический музей - Художественный музей - </a:t>
            </a:r>
            <a:r>
              <a:rPr lang="ru-RU" sz="1800" noProof="0" dirty="0" err="1"/>
              <a:t>Титовская</a:t>
            </a:r>
            <a:r>
              <a:rPr lang="ru-RU" sz="1800" noProof="0" dirty="0"/>
              <a:t> сопка - Парк культуры и отдыха «</a:t>
            </a:r>
            <a:r>
              <a:rPr lang="ru-RU" sz="1800" noProof="0" dirty="0" err="1"/>
              <a:t>Одора</a:t>
            </a:r>
            <a:r>
              <a:rPr lang="ru-RU" sz="1800" noProof="0" dirty="0"/>
              <a:t>».</a:t>
            </a:r>
            <a:endParaRPr lang="ru-RU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ru-RU" sz="1800" noProof="0" dirty="0"/>
          </a:p>
        </p:txBody>
      </p:sp>
      <p:sp>
        <p:nvSpPr>
          <p:cNvPr id="321" name="Google Shape;321;p2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5144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8" name="Google Shape;32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/>
              <a:t>Комплексный</a:t>
            </a:r>
            <a:r>
              <a:rPr lang="en-US" dirty="0"/>
              <a:t> </a:t>
            </a:r>
            <a:r>
              <a:rPr lang="en-US" dirty="0" err="1"/>
              <a:t>проект</a:t>
            </a:r>
            <a:r>
              <a:rPr lang="en-US" dirty="0"/>
              <a:t> «</a:t>
            </a:r>
            <a:r>
              <a:rPr lang="en-US" dirty="0" err="1"/>
              <a:t>Маршрутами</a:t>
            </a:r>
            <a:r>
              <a:rPr lang="en-US" dirty="0"/>
              <a:t> </a:t>
            </a:r>
            <a:r>
              <a:rPr lang="en-US" dirty="0" err="1"/>
              <a:t>Великой</a:t>
            </a:r>
            <a:r>
              <a:rPr lang="en-US" dirty="0"/>
              <a:t> </a:t>
            </a:r>
            <a:r>
              <a:rPr lang="en-US" dirty="0" err="1"/>
              <a:t>Северной</a:t>
            </a:r>
            <a:r>
              <a:rPr lang="en-US" dirty="0"/>
              <a:t> </a:t>
            </a:r>
            <a:r>
              <a:rPr lang="en-US" dirty="0" err="1"/>
              <a:t>экспедиции</a:t>
            </a:r>
            <a:r>
              <a:rPr lang="en-US" dirty="0"/>
              <a:t>» </a:t>
            </a:r>
            <a:r>
              <a:rPr lang="en-US" dirty="0" err="1"/>
              <a:t>реализуется</a:t>
            </a:r>
            <a:r>
              <a:rPr lang="en-US" dirty="0"/>
              <a:t> в </a:t>
            </a:r>
            <a:r>
              <a:rPr lang="en-US" dirty="0" err="1"/>
              <a:t>сфере</a:t>
            </a:r>
            <a:r>
              <a:rPr lang="en-US" dirty="0"/>
              <a:t> </a:t>
            </a:r>
            <a:r>
              <a:rPr lang="en-US" dirty="0" err="1"/>
              <a:t>туризма</a:t>
            </a:r>
            <a:r>
              <a:rPr lang="en-US" dirty="0"/>
              <a:t>, </a:t>
            </a:r>
            <a:r>
              <a:rPr lang="en-US" dirty="0" err="1"/>
              <a:t>культуры</a:t>
            </a:r>
            <a:r>
              <a:rPr lang="en-US" dirty="0"/>
              <a:t>, </a:t>
            </a:r>
            <a:r>
              <a:rPr lang="en-US" dirty="0" err="1"/>
              <a:t>науки</a:t>
            </a:r>
            <a:r>
              <a:rPr lang="en-US" dirty="0"/>
              <a:t>, </a:t>
            </a:r>
            <a:r>
              <a:rPr lang="en-US" dirty="0" err="1"/>
              <a:t>образования</a:t>
            </a:r>
            <a:r>
              <a:rPr lang="en-US" dirty="0"/>
              <a:t>.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участникам</a:t>
            </a:r>
            <a:r>
              <a:rPr lang="en-US" dirty="0"/>
              <a:t> проекта и </a:t>
            </a:r>
            <a:r>
              <a:rPr lang="en-US" dirty="0" err="1"/>
              <a:t>современным</a:t>
            </a:r>
            <a:r>
              <a:rPr lang="en-US" dirty="0"/>
              <a:t> </a:t>
            </a:r>
            <a:r>
              <a:rPr lang="en-US" dirty="0" err="1"/>
              <a:t>путешественникам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только</a:t>
            </a:r>
            <a:r>
              <a:rPr lang="en-US" dirty="0"/>
              <a:t> </a:t>
            </a:r>
            <a:r>
              <a:rPr lang="en-US" dirty="0" err="1"/>
              <a:t>получать</a:t>
            </a:r>
            <a:r>
              <a:rPr lang="en-US" dirty="0"/>
              <a:t> </a:t>
            </a:r>
            <a:r>
              <a:rPr lang="en-US" dirty="0" err="1"/>
              <a:t>информацию</a:t>
            </a:r>
            <a:r>
              <a:rPr lang="en-US" dirty="0"/>
              <a:t>, </a:t>
            </a:r>
            <a:r>
              <a:rPr lang="en-US" dirty="0" err="1"/>
              <a:t>организовывать</a:t>
            </a:r>
            <a:r>
              <a:rPr lang="en-US" dirty="0"/>
              <a:t> </a:t>
            </a:r>
            <a:r>
              <a:rPr lang="en-US" dirty="0" err="1"/>
              <a:t>культурный</a:t>
            </a:r>
            <a:r>
              <a:rPr lang="en-US" dirty="0"/>
              <a:t> </a:t>
            </a:r>
            <a:r>
              <a:rPr lang="en-US" dirty="0" err="1"/>
              <a:t>досуг</a:t>
            </a:r>
            <a:r>
              <a:rPr lang="en-US" dirty="0"/>
              <a:t> и </a:t>
            </a:r>
            <a:r>
              <a:rPr lang="en-US" dirty="0" err="1"/>
              <a:t>расширять</a:t>
            </a:r>
            <a:r>
              <a:rPr lang="en-US" dirty="0"/>
              <a:t> </a:t>
            </a:r>
            <a:r>
              <a:rPr lang="en-US" dirty="0" err="1"/>
              <a:t>культурный</a:t>
            </a:r>
            <a:r>
              <a:rPr lang="en-US" dirty="0"/>
              <a:t> </a:t>
            </a:r>
            <a:r>
              <a:rPr lang="en-US" dirty="0" err="1"/>
              <a:t>кругозор</a:t>
            </a:r>
            <a:r>
              <a:rPr lang="en-US" dirty="0"/>
              <a:t>. </a:t>
            </a:r>
            <a:r>
              <a:rPr lang="en-US" dirty="0" err="1"/>
              <a:t>Путешествия</a:t>
            </a:r>
            <a:r>
              <a:rPr lang="en-US" dirty="0"/>
              <a:t> </a:t>
            </a:r>
            <a:r>
              <a:rPr lang="en-US" dirty="0" err="1"/>
              <a:t>маршрутами</a:t>
            </a:r>
            <a:r>
              <a:rPr lang="en-US" dirty="0"/>
              <a:t> </a:t>
            </a:r>
            <a:r>
              <a:rPr lang="en-US" dirty="0" err="1"/>
              <a:t>Камчатских</a:t>
            </a:r>
            <a:r>
              <a:rPr lang="en-US" dirty="0"/>
              <a:t> </a:t>
            </a:r>
            <a:r>
              <a:rPr lang="en-US" dirty="0" err="1"/>
              <a:t>экспедиций</a:t>
            </a:r>
            <a:r>
              <a:rPr lang="en-US" dirty="0"/>
              <a:t> </a:t>
            </a:r>
            <a:r>
              <a:rPr lang="en-US" dirty="0" err="1"/>
              <a:t>мотивируют</a:t>
            </a:r>
            <a:r>
              <a:rPr lang="en-US" dirty="0"/>
              <a:t>, </a:t>
            </a:r>
            <a:r>
              <a:rPr lang="en-US" dirty="0" err="1"/>
              <a:t>вдохновляют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научно-исследовательскую</a:t>
            </a:r>
            <a:r>
              <a:rPr lang="en-US" dirty="0"/>
              <a:t> </a:t>
            </a:r>
            <a:r>
              <a:rPr lang="en-US" dirty="0" err="1"/>
              <a:t>деятельность</a:t>
            </a:r>
            <a:r>
              <a:rPr lang="en-US" dirty="0"/>
              <a:t>, </a:t>
            </a:r>
            <a:r>
              <a:rPr lang="en-US" dirty="0" err="1"/>
              <a:t>дают</a:t>
            </a:r>
            <a:r>
              <a:rPr lang="en-US" dirty="0"/>
              <a:t> </a:t>
            </a:r>
            <a:r>
              <a:rPr lang="en-US" dirty="0" err="1"/>
              <a:t>примеры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свершений</a:t>
            </a:r>
            <a:r>
              <a:rPr lang="en-US" dirty="0"/>
              <a:t> в </a:t>
            </a:r>
            <a:r>
              <a:rPr lang="en-US" dirty="0" err="1"/>
              <a:t>области</a:t>
            </a:r>
            <a:r>
              <a:rPr lang="en-US" dirty="0"/>
              <a:t> </a:t>
            </a:r>
            <a:r>
              <a:rPr lang="en-US" dirty="0" err="1"/>
              <a:t>саморазвития</a:t>
            </a:r>
            <a:r>
              <a:rPr lang="en-US" dirty="0"/>
              <a:t> и </a:t>
            </a:r>
            <a:r>
              <a:rPr lang="en-US" dirty="0" err="1"/>
              <a:t>воспитания</a:t>
            </a:r>
            <a:r>
              <a:rPr lang="en-US" dirty="0"/>
              <a:t>, </a:t>
            </a:r>
            <a:r>
              <a:rPr lang="en-US" dirty="0" err="1"/>
              <a:t>способствует</a:t>
            </a:r>
            <a:r>
              <a:rPr lang="en-US" dirty="0"/>
              <a:t> </a:t>
            </a:r>
            <a:r>
              <a:rPr lang="en-US" dirty="0" err="1"/>
              <a:t>решению</a:t>
            </a:r>
            <a:r>
              <a:rPr lang="en-US" dirty="0"/>
              <a:t> </a:t>
            </a:r>
            <a:r>
              <a:rPr lang="en-US" dirty="0" err="1"/>
              <a:t>государственной</a:t>
            </a:r>
            <a:r>
              <a:rPr lang="en-US" dirty="0"/>
              <a:t> </a:t>
            </a:r>
            <a:r>
              <a:rPr lang="en-US" dirty="0" err="1"/>
              <a:t>задачи</a:t>
            </a:r>
            <a:r>
              <a:rPr lang="en-US" dirty="0"/>
              <a:t> </a:t>
            </a:r>
            <a:r>
              <a:rPr lang="en-US" dirty="0" err="1"/>
              <a:t>возвращения</a:t>
            </a:r>
            <a:r>
              <a:rPr lang="en-US" dirty="0"/>
              <a:t> в </a:t>
            </a:r>
            <a:r>
              <a:rPr lang="en-US" dirty="0" err="1"/>
              <a:t>страну</a:t>
            </a:r>
            <a:r>
              <a:rPr lang="en-US" dirty="0"/>
              <a:t> </a:t>
            </a:r>
            <a:r>
              <a:rPr lang="en-US" dirty="0" err="1"/>
              <a:t>духовности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329" name="Google Shape;329;p3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620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 err="1"/>
              <a:t>Маматов</a:t>
            </a:r>
            <a:r>
              <a:rPr lang="ru-RU" b="1" noProof="0" dirty="0"/>
              <a:t> Ильдар </a:t>
            </a:r>
            <a:r>
              <a:rPr lang="ru-RU" b="1" noProof="0" dirty="0" err="1"/>
              <a:t>Юнусович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контактная информация: e-</a:t>
            </a:r>
            <a:r>
              <a:rPr lang="ru-RU" noProof="0" dirty="0" err="1"/>
              <a:t>mail</a:t>
            </a:r>
            <a:r>
              <a:rPr lang="ru-RU" noProof="0" dirty="0"/>
              <a:t>: </a:t>
            </a:r>
            <a:r>
              <a:rPr lang="ru-RU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ildar.mamatov@gmail.com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Место работы: директор, издательство "</a:t>
            </a:r>
            <a:r>
              <a:rPr lang="ru-RU" noProof="0" dirty="0" err="1"/>
              <a:t>Маматов</a:t>
            </a:r>
            <a:r>
              <a:rPr lang="ru-RU" noProof="0" dirty="0"/>
              <a:t>", </a:t>
            </a:r>
            <a:r>
              <a:rPr lang="ru-RU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www.mamatov.ru</a:t>
            </a:r>
            <a:r>
              <a:rPr lang="ru-RU" noProof="0" dirty="0"/>
              <a:t>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почтовый адрес: 190068 Санкт-Петербург, Вознесенский проспект, 55, лит. «А»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i="1" noProof="0" dirty="0"/>
              <a:t>Почётный житель </a:t>
            </a:r>
            <a:r>
              <a:rPr lang="ru-RU" i="1" noProof="0" dirty="0" err="1"/>
              <a:t>Осинского</a:t>
            </a:r>
            <a:r>
              <a:rPr lang="ru-RU" i="1" noProof="0" dirty="0"/>
              <a:t> муниципального района, член общественных организаций: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i="1" noProof="0" dirty="0"/>
              <a:t>Русское географическое общества (РГО), Российское </a:t>
            </a:r>
            <a:r>
              <a:rPr lang="ru-RU" i="1" noProof="0" dirty="0" err="1"/>
              <a:t>военно</a:t>
            </a:r>
            <a:r>
              <a:rPr lang="ru-RU" i="1" noProof="0" dirty="0"/>
              <a:t> – историческое общества (РВИО), Российский творческий Союз работников культуры (РТСРК), Союз писателей России 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i="1" noProof="0" dirty="0"/>
              <a:t>Член Правления Национальной Ассоциации специалистов событийного туризма (НАСТ), член </a:t>
            </a:r>
            <a:r>
              <a:rPr lang="ru-RU" i="1" noProof="0" dirty="0" err="1"/>
              <a:t>Экспертно</a:t>
            </a:r>
            <a:r>
              <a:rPr lang="ru-RU" i="1" noProof="0" dirty="0"/>
              <a:t> – консультационного Совета  Межрегиональной Ассоциации «Сибирское Соглашение» по туризму (ЭКС МАСС), член Координационного совета по туризму и туристской деятельности при Агентстве по туризму и молодежной политики Пермского края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i="1" noProof="0" dirty="0"/>
          </a:p>
        </p:txBody>
      </p:sp>
      <p:sp>
        <p:nvSpPr>
          <p:cNvPr id="101" name="Google Shape;101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813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7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Times New Roman"/>
              <a:buNone/>
            </a:pPr>
            <a:r>
              <a:rPr lang="ru-RU" sz="1800" b="1" noProof="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Электронные ресурсы проекта «Маршрутами Великой Северной экспедиции»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 * Википедия: 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«Маршрутами Великой Северной экспедиции»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Ролик на </a:t>
            </a:r>
            <a:r>
              <a:rPr lang="ru-RU" sz="1800" noProof="0" dirty="0" err="1"/>
              <a:t>YouTube</a:t>
            </a:r>
            <a:r>
              <a:rPr lang="ru-RU" sz="1800" noProof="0" dirty="0"/>
              <a:t>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«Великая Северная экспедиция»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Официальный сайт проекта: </a:t>
            </a:r>
            <a:r>
              <a:rPr lang="ru-RU" sz="1800" u="sng" noProof="0" dirty="0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bering-expedition.ru</a:t>
            </a:r>
            <a:r>
              <a:rPr lang="ru-RU" sz="1800" b="1" noProof="0" dirty="0"/>
              <a:t> 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</a:pPr>
            <a:r>
              <a:rPr lang="ru-RU" sz="1800" b="1" noProof="0" dirty="0"/>
              <a:t>* </a:t>
            </a:r>
            <a:r>
              <a:rPr lang="ru-RU" sz="1800" b="1" noProof="0" dirty="0" err="1"/>
              <a:t>Instagram</a:t>
            </a:r>
            <a:r>
              <a:rPr lang="ru-RU" sz="1800" b="1" noProof="0" dirty="0"/>
              <a:t>: </a:t>
            </a:r>
            <a:r>
              <a:rPr lang="ru-RU" sz="1800" u="sng" noProof="0" dirty="0" err="1">
                <a:solidFill>
                  <a:srgbClr val="0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bering</a:t>
            </a:r>
            <a:r>
              <a:rPr lang="ru-RU" sz="1800" u="sng" noProof="0" dirty="0" err="1">
                <a:solidFill>
                  <a:srgbClr val="0563C1"/>
                </a:solidFill>
              </a:rPr>
              <a:t>.</a:t>
            </a:r>
            <a:r>
              <a:rPr lang="ru-RU" sz="1800" u="sng" noProof="0" dirty="0" err="1">
                <a:solidFill>
                  <a:srgbClr val="0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expo</a:t>
            </a:r>
            <a:r>
              <a:rPr lang="ru-RU" sz="1800" noProof="0" dirty="0"/>
              <a:t> 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* </a:t>
            </a:r>
            <a:r>
              <a:rPr lang="ru-RU" sz="1800" b="1" noProof="0" dirty="0" err="1"/>
              <a:t>Facebook</a:t>
            </a:r>
            <a:r>
              <a:rPr lang="ru-RU" sz="1800" b="1" noProof="0" dirty="0"/>
              <a:t>: </a:t>
            </a:r>
            <a:r>
              <a:rPr lang="ru-RU" sz="1800" u="sng" noProof="0" dirty="0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Великая Северная экспедиция</a:t>
            </a:r>
            <a:r>
              <a:rPr lang="ru-RU" sz="1800" noProof="0" dirty="0"/>
              <a:t> 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</a:t>
            </a:r>
            <a:r>
              <a:rPr lang="ru-RU" sz="1800" b="1" noProof="0" dirty="0" err="1"/>
              <a:t>ВКонтакте</a:t>
            </a:r>
            <a:r>
              <a:rPr lang="ru-RU" sz="1800" b="1" noProof="0" dirty="0"/>
              <a:t>:</a:t>
            </a:r>
            <a:r>
              <a:rPr lang="ru-RU" sz="1800" noProof="0" dirty="0"/>
              <a:t> </a:t>
            </a:r>
            <a:r>
              <a:rPr lang="ru-RU" sz="1800" u="sng" noProof="0" dirty="0">
                <a:solidFill>
                  <a:srgbClr val="0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«Великая Северная экспедиция»</a:t>
            </a:r>
            <a:r>
              <a:rPr lang="ru-RU" sz="1800" noProof="0" dirty="0"/>
              <a:t>  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</a:t>
            </a:r>
            <a:r>
              <a:rPr lang="ru-RU" sz="1800" b="1" noProof="0" dirty="0"/>
              <a:t> </a:t>
            </a:r>
            <a:r>
              <a:rPr lang="ru-RU" sz="1800" b="1" noProof="0" dirty="0" err="1"/>
              <a:t>YouTube</a:t>
            </a:r>
            <a:r>
              <a:rPr lang="ru-RU" sz="1800" b="1" noProof="0" dirty="0"/>
              <a:t>:</a:t>
            </a:r>
            <a:r>
              <a:rPr lang="ru-RU" sz="1800" noProof="0" dirty="0"/>
              <a:t> </a:t>
            </a:r>
            <a:r>
              <a:rPr lang="ru-RU" sz="1800" u="sng" noProof="0" dirty="0">
                <a:solidFill>
                  <a:srgbClr val="00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Экспедиции Беринга</a:t>
            </a:r>
            <a:r>
              <a:rPr lang="ru-RU" sz="1800" noProof="0" dirty="0"/>
              <a:t> 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Аудиогиды: «</a:t>
            </a:r>
            <a:r>
              <a:rPr lang="ru-RU" sz="1800" u="sng" noProof="0" dirty="0">
                <a:solidFill>
                  <a:srgbClr val="00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Камчатские экспедиции</a:t>
            </a:r>
            <a:r>
              <a:rPr lang="ru-RU" sz="1800" noProof="0" dirty="0"/>
              <a:t>» 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</a:t>
            </a:r>
            <a:r>
              <a:rPr lang="ru-RU" sz="1800" noProof="0" dirty="0" err="1"/>
              <a:t>Facebook</a:t>
            </a:r>
            <a:r>
              <a:rPr lang="ru-RU" sz="1800" noProof="0" dirty="0"/>
              <a:t>: </a:t>
            </a:r>
            <a:r>
              <a:rPr lang="ru-RU" sz="1800" u="sng" noProof="0" dirty="0" err="1">
                <a:solidFill>
                  <a:srgbClr val="00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Маматов</a:t>
            </a:r>
            <a:r>
              <a:rPr lang="ru-RU" sz="1800" u="sng" noProof="0" dirty="0">
                <a:solidFill>
                  <a:srgbClr val="00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Ильдар </a:t>
            </a:r>
            <a:r>
              <a:rPr lang="ru-RU" sz="1800" u="sng" noProof="0" dirty="0" err="1">
                <a:solidFill>
                  <a:srgbClr val="00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Юнусович</a:t>
            </a:r>
            <a:r>
              <a:rPr lang="ru-RU" sz="1800" noProof="0" dirty="0"/>
              <a:t> 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Информационный портал </a:t>
            </a:r>
            <a:r>
              <a:rPr lang="ru-RU" sz="1800" u="sng" noProof="0" dirty="0">
                <a:solidFill>
                  <a:srgbClr val="00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ToGeo.ru</a:t>
            </a:r>
            <a:r>
              <a:rPr lang="ru-RU" sz="1800" noProof="0" dirty="0"/>
              <a:t>: </a:t>
            </a:r>
            <a:r>
              <a:rPr lang="ru-RU" sz="1800" u="sng" noProof="0" dirty="0">
                <a:solidFill>
                  <a:srgbClr val="00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www.togeo.ru</a:t>
            </a:r>
            <a:endParaRPr lang="ru-RU" sz="1800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Электронные ресурсы проекта дают возможность, посмотреть, послушать, прокомментировать или скачать интересующие материалы по теме Камчатских экспедиций.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noProof="0" dirty="0"/>
          </a:p>
        </p:txBody>
      </p:sp>
      <p:sp>
        <p:nvSpPr>
          <p:cNvPr id="112" name="Google Shape;112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188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Первая Камчатская экспедиция </a:t>
            </a:r>
            <a:r>
              <a:rPr lang="ru-RU" sz="1800" b="1" noProof="0" dirty="0">
                <a:latin typeface="Times New Roman"/>
                <a:ea typeface="Times New Roman"/>
                <a:cs typeface="Times New Roman"/>
                <a:sym typeface="Times New Roman"/>
              </a:rPr>
              <a:t>(1725 –1730)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декабре 1724 года Пётр I подписал именной Указ об организации экспедиции на Камчатку. По инструкции российского императора исследователям необходимо было изучить моря к востоку от Камчатки, подтвердить существование пролива, который отделяет материки Евразия и Северная Америка. Руководство экспедицией было поручено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Витусу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Берингу, уроженцу Дании, поступившему на русскую службу в 1703 году.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феврале 1725 года экспедиция начала путь на восток. Дорога через Урал, Сибирь и Камчатку заняла два года. В июле 1728 года на построенном боте «Святой Гавриил» моряки прошли на север вдоль побережья Камчатки и Чукотки, но из-за густого тумана не увидели побережья Северо-Западной Америки. Экспедиция вернулась в столицу в 1730 году.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Участникам экспедиции не удалось достигнуть берегов Северной Америки, однако они исследовали восточное побережье Азии, нанесли на карту тихоокеанское побережье Чукотки и Камчатки.</a:t>
            </a:r>
            <a:endParaRPr lang="ru-RU" noProof="0" dirty="0"/>
          </a:p>
        </p:txBody>
      </p:sp>
      <p:sp>
        <p:nvSpPr>
          <p:cNvPr id="123" name="Google Shape;123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748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2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Вторая Камчатская экспедиция </a:t>
            </a:r>
            <a:r>
              <a:rPr lang="ru-RU" noProof="0" dirty="0"/>
              <a:t>(1733 –1743).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В 1732 году </a:t>
            </a:r>
            <a:r>
              <a:rPr lang="ru-RU" sz="1800" noProof="0" dirty="0" err="1">
                <a:latin typeface="Times New Roman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 Беринг подготовил проект новой экспедиции. 17 апреля 1732 года императрица Анна Иоанновна издала Указ об организации Второй Камчатской экспедиции – Великой Северной. Исследование рек Сибири, северных берегов материка, Дальнего Востока и Америки проводили девять самостоятельных отрядов. Капитан-командор </a:t>
            </a:r>
            <a:r>
              <a:rPr lang="ru-RU" sz="1800" noProof="0" dirty="0" err="1">
                <a:latin typeface="Times New Roman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 Беринг и капитан I ранга Алексей Чириков возглавили основной отряд, который должен был найти путь до берегов Северо-Западной Америки. Дорога от Санкт-Петербурга до Камчатки и подготовка к морской части экспедиции заняли несколько лет.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Осенью 1740 года в Охотске было построено два пакетбота – «Святой Пётр» и «Святой Павел». Участники экспедиции на кораблях перешли в Авачинскую бухту и зазимовали, основав город Петропавловск (с 1924 года – Петропавловск-Камчатский). Летом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1741 года вышли в море и направились к Америке.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В пути из-за сильного тумана корабли потеряли друг друга из виду, и в дальнейшем оба капитана продолжили путь самостоятельно.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15 июля 1741 года пакетбот «Святой Павел» первым подошёл к берегам Северо-Западной Америки, совершив великое географическое открытие, и 10 октября вернулся в Петропавловскую гавань Авачинской бухты. 17 июля к берегам Америки подошёл «Святой Пётр». Возвращаясь на Камчатку, он был прибит штормом к острову, который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позже был назван именем Беринга. Во время тяжёлой зимовки умер </a:t>
            </a:r>
            <a:r>
              <a:rPr lang="ru-RU" sz="1800" noProof="0" dirty="0" err="1">
                <a:latin typeface="Times New Roman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 Беринг. Лишь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в августе 1742 года выжившие моряки построили новое судно из обломков разбившегося корабля и вернулись на Камчатку.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993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5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2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ldar.Mamatov@g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ildar.mamatov@gmai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mamatov.r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about:blank" TargetMode="External"/><Relationship Id="rId13" Type="http://schemas.openxmlformats.org/officeDocument/2006/relationships/image" Target="../media/image5.jpg"/><Relationship Id="rId3" Type="http://schemas.openxmlformats.org/officeDocument/2006/relationships/hyperlink" Target="https://ru.wikipedia.org/wiki/%D0%9C%D0%B0%D1%80%D1%88%D1%80%D1%83%D1%82%D0%B0%D0%BC%D0%B8_%D0%92%D0%B5%D0%BB%D0%B8%D0%BA%D0%BE%D0%B9_%D0%A1%D0%B5%D0%B2%D0%B5%D1%80%D0%BD%D0%BE%D0%B9_%D1%8D%D0%BA%D1%81%D0%BF%D0%B5%D0%B4%D0%B8%D1%86%D0%B8%D0%B8" TargetMode="External"/><Relationship Id="rId7" Type="http://schemas.openxmlformats.org/officeDocument/2006/relationships/hyperlink" Target="https://www.facebook.com/bering.sever" TargetMode="External"/><Relationship Id="rId12" Type="http://schemas.openxmlformats.org/officeDocument/2006/relationships/hyperlink" Target="http://www.togeo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bering.expo/" TargetMode="External"/><Relationship Id="rId11" Type="http://schemas.openxmlformats.org/officeDocument/2006/relationships/hyperlink" Target="https://www.facebook.com/dar.el.756" TargetMode="External"/><Relationship Id="rId5" Type="http://schemas.openxmlformats.org/officeDocument/2006/relationships/hyperlink" Target="http://bering-expedition.ru/" TargetMode="External"/><Relationship Id="rId10" Type="http://schemas.openxmlformats.org/officeDocument/2006/relationships/hyperlink" Target="http://izi.travel/Bering" TargetMode="External"/><Relationship Id="rId4" Type="http://schemas.openxmlformats.org/officeDocument/2006/relationships/hyperlink" Target="https://www.youtube.com/watch?v=cNNTX4Q1vcs&amp;list=UUIOgDkoIIJ-yRqMrAC3ylgQ&amp;index=42&amp;ab_channel=%D0%AD%D0%BA%D1%81%D0%BF%D0%B5%D0%B4%D0%B8%D1%86%D0%B8%D0%B8%D0%91%D0%B5%D1%80%D0%B8%D0%BD%D0%B3%D0%B0" TargetMode="External"/><Relationship Id="rId9" Type="http://schemas.openxmlformats.org/officeDocument/2006/relationships/hyperlink" Target="https://www.youtube.com/channel/UCIOgDkoIIJ-yRqMrAC3ylgQ" TargetMode="External"/><Relationship Id="rId1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5763" y="809625"/>
            <a:ext cx="6340475" cy="52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/>
          <p:cNvPicPr preferRelativeResize="0">
            <a:picLocks noGrp="1" noChangeAspect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79984" y="1300480"/>
            <a:ext cx="9034234" cy="5486398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0" name="Google Shape;140;p1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3179" y="20320"/>
            <a:ext cx="7924800" cy="12090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r>
              <a:rPr lang="ru-RU" dirty="0"/>
              <a:t>12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7829" y="1374616"/>
            <a:ext cx="11019453" cy="5356340"/>
          </a:xfr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Академический отряд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– часть Великой Северной экспедиции. Руководителями были приглашены профессор истории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Герхард Фридрих Миллер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, ботаник и естествоиспытатель профессор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Иоганн Георг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Гмелин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, профессор астрономии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Людовик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Делиль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де ла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. При экспедиции состояли художники Иоганн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Кристиан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Беркхан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Иоганн Вильгельм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Люрсениус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и пять студентов Академического университета: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Степан Крашенинников, Фёдор Попов, Лука Иванов, Василий Третьяков, Алексей Горланов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и академический инструментальный ученик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Гаврила Кобылин.</a:t>
            </a:r>
            <a:endParaRPr lang="ru-RU" sz="1800" i="1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Часть пути члены Академического отряда проделали с экспедицией Беринга.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Георг Вильгельм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Стеллер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и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Людовик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Делиль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де ла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– единственные из членов Академического отряда, которые участвовали в морском путешествии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Витуса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Беринга и Алексея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Чирикова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. Вместе с другими участниками экспедиции Георг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Стеллер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пережил трудную зимовку на острове Беринга, а де ла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умер в день возвращения в Авачинскую бухту. Неоценимый вклад в науку и изучение Камчатки внёс учёный, путешественник, этнограф Степан Петрович Крашенинников, ставший одним из первых российских академиков.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Учёные провели исследования на Урале, в Сибири, в Казахских степях, составили карты, подготовили образцы флоры и фауны азиатской части России, изучали архивы уральских и сибирских городов, вели метеорологические и астрономические наблюдения, проводили археологические раскопки.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spcBef>
                <a:spcPts val="1000"/>
              </a:spcBef>
              <a:buNone/>
            </a:pPr>
            <a:endParaRPr lang="ru-RU" sz="1800" dirty="0">
              <a:latin typeface="Calibri" panose="020F0502020204030204" pitchFamily="34" charset="0"/>
            </a:endParaRPr>
          </a:p>
          <a:p>
            <a:endParaRPr lang="ru-RU" sz="1800" dirty="0">
              <a:latin typeface="Calibri" panose="020F050202020403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54941"/>
            <a:ext cx="12192000" cy="113538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248400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lnSpc>
                <a:spcPct val="80000"/>
              </a:lnSpc>
              <a:buClr>
                <a:schemeClr val="lt1"/>
              </a:buClr>
              <a:buSzPts val="4800"/>
            </a:pP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Академический</a:t>
            </a:r>
            <a:r>
              <a:rPr lang="ru-RU" sz="3200" b="1" dirty="0">
                <a:latin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отряд</a:t>
            </a:r>
            <a:r>
              <a:rPr lang="ru-RU" sz="3200" b="1" dirty="0">
                <a:latin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(1733 –1746)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4" y="239502"/>
            <a:ext cx="1682436" cy="97673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5802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5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pic>
        <p:nvPicPr>
          <p:cNvPr id="147" name="Google Shape;147;p20"/>
          <p:cNvPicPr preferRelativeResize="0">
            <a:picLocks noGrp="1" noChangeAspect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92219" y="128623"/>
            <a:ext cx="8207620" cy="542439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50800">
            <a:contourClr>
              <a:srgbClr val="CC990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78498" y="5576916"/>
            <a:ext cx="110381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sz="1000" b="1" dirty="0"/>
              <a:t>Картина Е. Широкова «Начало Великого Северного похода </a:t>
            </a:r>
            <a:r>
              <a:rPr lang="ru-RU" sz="1000" b="1" dirty="0" err="1"/>
              <a:t>Витуса</a:t>
            </a:r>
            <a:r>
              <a:rPr lang="ru-RU" sz="1000" b="1" dirty="0"/>
              <a:t> Беринга. Оса. 1733 г.»</a:t>
            </a:r>
            <a:endParaRPr lang="ru-RU" sz="1000" dirty="0"/>
          </a:p>
          <a:p>
            <a:pPr lvl="0">
              <a:buSzPts val="1800"/>
            </a:pPr>
            <a:r>
              <a:rPr lang="ru-RU" sz="1000" dirty="0"/>
              <a:t>19 сентября 1733 г. в Осу по Каме прибыли участники Второй Камчатской экспедиции. </a:t>
            </a:r>
          </a:p>
          <a:p>
            <a:pPr lvl="0">
              <a:buSzPts val="1800"/>
            </a:pPr>
            <a:r>
              <a:rPr lang="ru-RU" sz="1000" dirty="0"/>
              <a:t>Капитан-командор Беринг </a:t>
            </a:r>
            <a:r>
              <a:rPr lang="ru-RU" sz="1000" dirty="0" err="1"/>
              <a:t>Витус</a:t>
            </a:r>
            <a:r>
              <a:rPr lang="ru-RU" sz="1000" dirty="0"/>
              <a:t>, капитаны Чириков Алексей, </a:t>
            </a:r>
            <a:r>
              <a:rPr lang="ru-RU" sz="1000" dirty="0" err="1"/>
              <a:t>Шпанберг</a:t>
            </a:r>
            <a:r>
              <a:rPr lang="ru-RU" sz="1000" dirty="0"/>
              <a:t> Мартин</a:t>
            </a:r>
          </a:p>
          <a:p>
            <a:pPr lvl="0">
              <a:buSzPts val="1800"/>
            </a:pPr>
            <a:r>
              <a:rPr lang="ru-RU" sz="1000" dirty="0"/>
              <a:t>Лейтенанты </a:t>
            </a:r>
            <a:r>
              <a:rPr lang="ru-RU" sz="1000" dirty="0" err="1"/>
              <a:t>Ваксель</a:t>
            </a:r>
            <a:r>
              <a:rPr lang="ru-RU" sz="1000" dirty="0"/>
              <a:t> Свен, </a:t>
            </a:r>
            <a:r>
              <a:rPr lang="ru-RU" sz="1000" dirty="0" err="1"/>
              <a:t>Вальтон</a:t>
            </a:r>
            <a:r>
              <a:rPr lang="ru-RU" sz="1000" dirty="0"/>
              <a:t> </a:t>
            </a:r>
            <a:r>
              <a:rPr lang="ru-RU" sz="1000" dirty="0" err="1"/>
              <a:t>Вилим</a:t>
            </a:r>
            <a:r>
              <a:rPr lang="ru-RU" sz="1000" dirty="0"/>
              <a:t>, </a:t>
            </a:r>
            <a:r>
              <a:rPr lang="ru-RU" sz="1000" dirty="0" err="1"/>
              <a:t>Ендогуров</a:t>
            </a:r>
            <a:r>
              <a:rPr lang="ru-RU" sz="1000" dirty="0"/>
              <a:t> Егор, Лаптев Дмитрий, Лаптев Харитон, Ларионов Василий, </a:t>
            </a:r>
            <a:r>
              <a:rPr lang="ru-RU" sz="1000" dirty="0" err="1"/>
              <a:t>Лассениус</a:t>
            </a:r>
            <a:r>
              <a:rPr lang="ru-RU" sz="1000" dirty="0"/>
              <a:t> Питер, Малыгин Степан, Муравьёв Степан, </a:t>
            </a:r>
            <a:br>
              <a:rPr lang="ru-RU" sz="1000" dirty="0"/>
            </a:br>
            <a:r>
              <a:rPr lang="ru-RU" sz="1000" dirty="0"/>
              <a:t>Овцын Дмитрий, Плаутин Михаил, Прончищев Василий, Скуратов Алексей, </a:t>
            </a:r>
            <a:r>
              <a:rPr lang="ru-RU" sz="1000" dirty="0" err="1"/>
              <a:t>Толбухин</a:t>
            </a:r>
            <a:r>
              <a:rPr lang="ru-RU" sz="1000" dirty="0"/>
              <a:t> Гавриил, Чихачев Иван.</a:t>
            </a:r>
          </a:p>
          <a:p>
            <a:pPr lvl="0">
              <a:buSzPts val="1800"/>
            </a:pPr>
            <a:r>
              <a:rPr lang="ru-RU" sz="1000" dirty="0"/>
              <a:t>Штурманы Верещагин Иван, Елагин Иван</a:t>
            </a:r>
          </a:p>
          <a:p>
            <a:pPr lvl="0">
              <a:buSzPts val="1800"/>
            </a:pPr>
            <a:r>
              <a:rPr lang="ru-RU" sz="1000" dirty="0"/>
              <a:t>Подвиг русских офицеров и учёных - участников Камчатских экспедиции – пример служения Отечеству.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1524000" y="188912"/>
            <a:ext cx="9129712" cy="849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pic>
        <p:nvPicPr>
          <p:cNvPr id="154" name="Google Shape;154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88912"/>
            <a:ext cx="91440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66592" y="164172"/>
            <a:ext cx="9265933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92" y="1192213"/>
            <a:ext cx="9265933" cy="554456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>
          <a:xfrm>
            <a:off x="9347200" y="6483416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7519"/>
            <a:ext cx="12192000" cy="1143000"/>
          </a:xfrm>
          <a:solidFill>
            <a:srgbClr val="0070C0"/>
          </a:solidFill>
        </p:spPr>
        <p:txBody>
          <a:bodyPr lIns="2484000"/>
          <a:lstStyle/>
          <a:p>
            <a:pPr algn="l"/>
            <a:r>
              <a:rPr lang="ru-RU" sz="3200" b="1" dirty="0">
                <a:solidFill>
                  <a:schemeClr val="bg1"/>
                </a:solidFill>
              </a:rPr>
              <a:t>МАРШРУТ ОБЪЕДИНЯЕТ 14 СТРАН 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и 45 СУБЪЕКТА РОССИЙСКОЙ ФЕДЕРАЦИИ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8498" y="1589183"/>
            <a:ext cx="11028783" cy="495483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Самый протяженный туристский маршрут </a:t>
            </a:r>
            <a:r>
              <a:rPr lang="ru-RU" sz="2000" dirty="0"/>
              <a:t>состоит из серии маршрутов на пути следования Великой Северной экспедиции — Первой и Второй Камчатских экспедиций, Академического отряда. Маршрут можно пройти сразу или частями, используя </a:t>
            </a:r>
            <a:r>
              <a:rPr lang="ru-RU" sz="2000" b="1" dirty="0"/>
              <a:t>авторскую методику «Конструктор туров». </a:t>
            </a:r>
            <a:r>
              <a:rPr lang="ru-RU" sz="2000" dirty="0"/>
              <a:t>Общая протяженность маршрутов, объединяющих </a:t>
            </a:r>
            <a:r>
              <a:rPr lang="ru-RU" sz="2000" b="1" dirty="0"/>
              <a:t>111 городов, </a:t>
            </a:r>
            <a:r>
              <a:rPr lang="ru-RU" sz="2000" dirty="0"/>
              <a:t>составляет </a:t>
            </a:r>
            <a:r>
              <a:rPr lang="ru-RU" sz="2000" b="1" dirty="0"/>
              <a:t>55 000 </a:t>
            </a:r>
            <a:r>
              <a:rPr lang="ru-RU" sz="2000" dirty="0"/>
              <a:t>километров.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Маршрутами Великой Северной экспедиции</a:t>
            </a: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Великая Северная экспедиция охватила своими исследованиями северное побережье Евразии, всю Сибирь, Камчатку, моря и земли северной части Тихого океана, берега Японии, открыла неведомые учёным и мореплавателям северо-западные берега Америки. Были проведены исследования и сделаны научные открытия в географической, геологической, физической, ботанической, зоологической, этнографической областях. Впервые был собран материал для полной и подробной карты Российской империи. </a:t>
            </a:r>
            <a:br>
              <a:rPr lang="ru-RU" sz="2000" dirty="0"/>
            </a:br>
            <a:r>
              <a:rPr lang="ru-RU" sz="2000" dirty="0"/>
              <a:t>В XXI веке рождается самый протяжённый туристский маршрут, состоящий из серии маршрутов на пути следования Великой Северной экспедиции – Первой и Второй Камчатских экспедиций под руководством </a:t>
            </a:r>
            <a:r>
              <a:rPr lang="ru-RU" sz="2000" dirty="0" err="1"/>
              <a:t>Витуса</a:t>
            </a:r>
            <a:r>
              <a:rPr lang="ru-RU" sz="2000" dirty="0"/>
              <a:t> Беринга. </a:t>
            </a: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8" y="280652"/>
            <a:ext cx="1682436" cy="97673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0" y="165045"/>
            <a:ext cx="12191999" cy="1125275"/>
          </a:xfrm>
          <a:prstGeom prst="rect">
            <a:avLst/>
          </a:prstGeom>
          <a:solidFill>
            <a:srgbClr val="2B67AF"/>
          </a:solidFill>
          <a:ln>
            <a:solidFill>
              <a:srgbClr val="0070C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  <a:buSzPts val="4400"/>
            </a:pPr>
            <a:r>
              <a:rPr lang="en-US" sz="4000" b="1" dirty="0">
                <a:solidFill>
                  <a:schemeClr val="bg1"/>
                </a:solidFill>
              </a:rPr>
              <a:t>     </a:t>
            </a:r>
            <a:r>
              <a:rPr lang="ru-RU" sz="4000" b="1" dirty="0">
                <a:solidFill>
                  <a:schemeClr val="bg1"/>
                </a:solidFill>
              </a:rPr>
              <a:t>Маршрут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объединяет</a:t>
            </a:r>
            <a:r>
              <a:rPr lang="en-US" sz="4000" b="1" dirty="0">
                <a:solidFill>
                  <a:schemeClr val="bg1"/>
                </a:solidFill>
              </a:rPr>
              <a:t> 14 </a:t>
            </a:r>
            <a:r>
              <a:rPr lang="en-US" sz="4000" b="1" dirty="0" err="1">
                <a:solidFill>
                  <a:schemeClr val="bg1"/>
                </a:solidFill>
              </a:rPr>
              <a:t>стран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63" name="Google Shape;163;p22"/>
          <p:cNvSpPr txBox="1">
            <a:spLocks noGrp="1"/>
          </p:cNvSpPr>
          <p:nvPr>
            <p:ph type="body" idx="1"/>
          </p:nvPr>
        </p:nvSpPr>
        <p:spPr>
          <a:xfrm>
            <a:off x="2493485" y="1632825"/>
            <a:ext cx="3238959" cy="3712685"/>
          </a:xfrm>
          <a:prstGeom prst="rect">
            <a:avLst/>
          </a:prstGeom>
          <a:solidFill>
            <a:srgbClr val="00B0F0">
              <a:alpha val="30000"/>
            </a:srgbClr>
          </a:solidFill>
          <a:ln w="19050">
            <a:solidFill>
              <a:srgbClr val="0070C0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Великобритания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Германия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Бельгия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Дания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Нидерланды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Норвегия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Казахстан</a:t>
            </a:r>
            <a:endParaRPr sz="2400" dirty="0"/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2"/>
          </p:nvPr>
        </p:nvSpPr>
        <p:spPr>
          <a:xfrm>
            <a:off x="6482851" y="1632823"/>
            <a:ext cx="3226682" cy="3712686"/>
          </a:xfrm>
          <a:prstGeom prst="rect">
            <a:avLst/>
          </a:prstGeom>
          <a:solidFill>
            <a:srgbClr val="00B0F0">
              <a:alpha val="30000"/>
            </a:srgbClr>
          </a:solidFill>
          <a:ln w="19050">
            <a:solidFill>
              <a:srgbClr val="0070C0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Китай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Монголия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Россия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Франция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Швеция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>
                <a:solidFill>
                  <a:schemeClr val="dk2"/>
                </a:solidFill>
              </a:rPr>
              <a:t>США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Япония</a:t>
            </a:r>
            <a:endParaRPr sz="3200" b="1" dirty="0">
              <a:solidFill>
                <a:schemeClr val="dk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498" y="5485417"/>
            <a:ext cx="110287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800"/>
            </a:pPr>
            <a:r>
              <a:rPr lang="ru-RU" dirty="0"/>
              <a:t>Маршрут объединяет </a:t>
            </a:r>
            <a:r>
              <a:rPr lang="ru-RU" b="1" dirty="0">
                <a:solidFill>
                  <a:srgbClr val="376092"/>
                </a:solidFill>
              </a:rPr>
              <a:t>14 стран: </a:t>
            </a:r>
            <a:r>
              <a:rPr lang="ru-RU" b="1" dirty="0"/>
              <a:t>Бельгия, Великобритания, Германия, Дания, Казахстан, Китай, Монголия, Нидерланды, Норвегия, Россия, США, Франция, Швеция, Япония</a:t>
            </a:r>
          </a:p>
          <a:p>
            <a:pPr lvl="0">
              <a:buSzPts val="1800"/>
            </a:pPr>
            <a:endParaRPr lang="ru-RU" dirty="0"/>
          </a:p>
          <a:p>
            <a:pPr lvl="0">
              <a:buSzPts val="1800"/>
            </a:pPr>
            <a:r>
              <a:rPr lang="ru-RU" dirty="0"/>
              <a:t>Ученые академического отряда </a:t>
            </a:r>
            <a:r>
              <a:rPr lang="ru-RU" dirty="0" err="1"/>
              <a:t>Г.Миллер</a:t>
            </a:r>
            <a:r>
              <a:rPr lang="ru-RU" dirty="0"/>
              <a:t> и </a:t>
            </a:r>
            <a:r>
              <a:rPr lang="ru-RU" dirty="0" err="1"/>
              <a:t>И.Гмелин</a:t>
            </a:r>
            <a:r>
              <a:rPr lang="ru-RU" dirty="0"/>
              <a:t> описывали </a:t>
            </a:r>
            <a:r>
              <a:rPr lang="ru-RU" b="1" dirty="0"/>
              <a:t>северный Китай</a:t>
            </a:r>
            <a:r>
              <a:rPr lang="ru-RU" dirty="0"/>
              <a:t> и </a:t>
            </a:r>
            <a:r>
              <a:rPr lang="ru-RU" b="1" dirty="0"/>
              <a:t>Монголию</a:t>
            </a:r>
            <a:r>
              <a:rPr lang="ru-RU" dirty="0"/>
              <a:t>, поэтому можно  рассмотреть вопрос о включении этих государств в международный проект «Маршрутами Великой Северной экспедиции».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2" y="227858"/>
            <a:ext cx="1682436" cy="97673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9347199" y="647240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 idx="4294967295"/>
          </p:nvPr>
        </p:nvSpPr>
        <p:spPr>
          <a:xfrm>
            <a:off x="0" y="162560"/>
            <a:ext cx="12191999" cy="114808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2520000" tIns="45700" rIns="91425" bIns="45700" anchor="ctr" anchorCtr="0">
            <a:noAutofit/>
          </a:bodyPr>
          <a:lstStyle/>
          <a:p>
            <a:pPr algn="l">
              <a:buClr>
                <a:schemeClr val="dk2"/>
              </a:buClr>
              <a:buSzPts val="2800"/>
            </a:pPr>
            <a:r>
              <a:rPr lang="ru-RU" sz="2800" b="1" dirty="0">
                <a:solidFill>
                  <a:schemeClr val="bg1"/>
                </a:solidFill>
              </a:rPr>
              <a:t>М</a:t>
            </a:r>
            <a:r>
              <a:rPr lang="en-US" sz="3200" b="1" dirty="0" err="1">
                <a:solidFill>
                  <a:schemeClr val="bg1"/>
                </a:solidFill>
              </a:rPr>
              <a:t>аршрут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объединяет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4</a:t>
            </a:r>
            <a:r>
              <a:rPr lang="ru-RU" sz="3200" b="1" dirty="0">
                <a:solidFill>
                  <a:schemeClr val="bg1"/>
                </a:solidFill>
              </a:rPr>
              <a:t>5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субъект</a:t>
            </a:r>
            <a:r>
              <a:rPr lang="ru-RU" sz="3200" b="1" dirty="0" err="1">
                <a:solidFill>
                  <a:schemeClr val="bg1"/>
                </a:solidFill>
              </a:rPr>
              <a:t>ов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Российской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Федерации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4294967295"/>
          </p:nvPr>
        </p:nvSpPr>
        <p:spPr>
          <a:xfrm>
            <a:off x="1056640" y="1494852"/>
            <a:ext cx="10088879" cy="428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376092"/>
              </a:buClr>
              <a:buSzPts val="2400"/>
              <a:buNone/>
            </a:pPr>
            <a:r>
              <a:rPr lang="en-US" sz="2000" b="1" dirty="0">
                <a:solidFill>
                  <a:srgbClr val="376092"/>
                </a:solidFill>
              </a:rPr>
              <a:t>8 </a:t>
            </a:r>
            <a:r>
              <a:rPr lang="en-US" sz="2000" b="1" dirty="0" err="1">
                <a:solidFill>
                  <a:srgbClr val="376092"/>
                </a:solidFill>
              </a:rPr>
              <a:t>республик</a:t>
            </a:r>
            <a:r>
              <a:rPr lang="en-US" sz="2000" b="1" dirty="0">
                <a:solidFill>
                  <a:srgbClr val="376092"/>
                </a:solidFill>
              </a:rPr>
              <a:t>: </a:t>
            </a:r>
            <a:r>
              <a:rPr lang="en-US" sz="2000" dirty="0" err="1"/>
              <a:t>Алтай</a:t>
            </a:r>
            <a:r>
              <a:rPr lang="en-US" sz="2000" dirty="0"/>
              <a:t>, </a:t>
            </a:r>
            <a:r>
              <a:rPr lang="en-US" sz="2000" dirty="0" err="1"/>
              <a:t>Башкортостан</a:t>
            </a:r>
            <a:r>
              <a:rPr lang="ru-RU" sz="2000" dirty="0"/>
              <a:t>, </a:t>
            </a:r>
            <a:r>
              <a:rPr lang="en-US" sz="2000" dirty="0" err="1"/>
              <a:t>Бурятия</a:t>
            </a:r>
            <a:r>
              <a:rPr lang="en-US" sz="2000" dirty="0"/>
              <a:t>, </a:t>
            </a:r>
            <a:r>
              <a:rPr lang="en-US" sz="2000" dirty="0" err="1"/>
              <a:t>Марий</a:t>
            </a:r>
            <a:r>
              <a:rPr lang="en-US" sz="2000" dirty="0"/>
              <a:t> </a:t>
            </a:r>
            <a:r>
              <a:rPr lang="en-US" sz="2000" dirty="0" err="1"/>
              <a:t>Эл</a:t>
            </a:r>
            <a:r>
              <a:rPr lang="en-US" sz="2000" dirty="0"/>
              <a:t>, </a:t>
            </a:r>
            <a:r>
              <a:rPr lang="en-US" sz="2000" dirty="0" err="1"/>
              <a:t>Саха</a:t>
            </a:r>
            <a:r>
              <a:rPr lang="en-US" sz="2000" dirty="0"/>
              <a:t> (</a:t>
            </a:r>
            <a:r>
              <a:rPr lang="en-US" sz="2000" dirty="0" err="1"/>
              <a:t>Якутия</a:t>
            </a:r>
            <a:r>
              <a:rPr lang="en-US" sz="2000" dirty="0"/>
              <a:t>), </a:t>
            </a:r>
            <a:r>
              <a:rPr lang="en-US" sz="2000" dirty="0" err="1"/>
              <a:t>Татарстан</a:t>
            </a:r>
            <a:r>
              <a:rPr lang="en-US" sz="2000" dirty="0"/>
              <a:t>, </a:t>
            </a:r>
            <a:r>
              <a:rPr lang="en-US" sz="2000" dirty="0" err="1"/>
              <a:t>Тыва</a:t>
            </a:r>
            <a:r>
              <a:rPr lang="en-US" sz="2000" dirty="0"/>
              <a:t>, </a:t>
            </a:r>
            <a:r>
              <a:rPr lang="en-US" sz="2000" dirty="0" err="1"/>
              <a:t>Удмуртия</a:t>
            </a:r>
            <a:r>
              <a:rPr lang="en-US" sz="2000" dirty="0"/>
              <a:t>, </a:t>
            </a:r>
            <a:r>
              <a:rPr lang="en-US" sz="2000" dirty="0" err="1"/>
              <a:t>Хакасия</a:t>
            </a:r>
            <a:r>
              <a:rPr lang="en-US" sz="2000" dirty="0"/>
              <a:t>, </a:t>
            </a:r>
            <a:r>
              <a:rPr lang="en-US" sz="2000" dirty="0" err="1"/>
              <a:t>Чувашия</a:t>
            </a:r>
            <a:r>
              <a:rPr lang="ru-RU" sz="2000" dirty="0"/>
              <a:t>.</a:t>
            </a:r>
            <a:endParaRPr sz="200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SzPts val="2000"/>
              <a:buNone/>
            </a:pPr>
            <a:endParaRPr sz="2000" dirty="0"/>
          </a:p>
          <a:p>
            <a:pPr marL="0" indent="0">
              <a:lnSpc>
                <a:spcPct val="80000"/>
              </a:lnSpc>
              <a:spcBef>
                <a:spcPts val="480"/>
              </a:spcBef>
              <a:buClr>
                <a:srgbClr val="376092"/>
              </a:buClr>
              <a:buSzPts val="2400"/>
              <a:buNone/>
            </a:pPr>
            <a:r>
              <a:rPr lang="en-US" sz="2000" b="1" dirty="0">
                <a:solidFill>
                  <a:srgbClr val="376092"/>
                </a:solidFill>
              </a:rPr>
              <a:t>7 </a:t>
            </a:r>
            <a:r>
              <a:rPr lang="en-US" sz="2000" b="1" dirty="0" err="1">
                <a:solidFill>
                  <a:srgbClr val="376092"/>
                </a:solidFill>
              </a:rPr>
              <a:t>краев</a:t>
            </a:r>
            <a:r>
              <a:rPr lang="en-US" sz="2000" b="1" dirty="0">
                <a:solidFill>
                  <a:srgbClr val="376092"/>
                </a:solidFill>
              </a:rPr>
              <a:t>: </a:t>
            </a:r>
            <a:r>
              <a:rPr lang="en-US" sz="2000" dirty="0" err="1"/>
              <a:t>Алтайский</a:t>
            </a:r>
            <a:r>
              <a:rPr lang="en-US" sz="2000" dirty="0"/>
              <a:t>, </a:t>
            </a:r>
            <a:r>
              <a:rPr lang="en-US" sz="2000" dirty="0" err="1"/>
              <a:t>Забайкальский</a:t>
            </a:r>
            <a:r>
              <a:rPr lang="en-US" sz="2000" dirty="0"/>
              <a:t>, </a:t>
            </a:r>
            <a:r>
              <a:rPr lang="en-US" sz="2000" dirty="0" err="1"/>
              <a:t>Камчатский</a:t>
            </a:r>
            <a:r>
              <a:rPr lang="en-US" sz="2000" dirty="0"/>
              <a:t>, </a:t>
            </a:r>
            <a:r>
              <a:rPr lang="en-US" sz="2000" dirty="0" err="1"/>
              <a:t>Красноярский</a:t>
            </a:r>
            <a:r>
              <a:rPr lang="en-US" sz="2000" dirty="0"/>
              <a:t>, </a:t>
            </a:r>
            <a:r>
              <a:rPr lang="en-US" sz="2000" dirty="0" err="1"/>
              <a:t>Пермский</a:t>
            </a:r>
            <a:r>
              <a:rPr lang="en-US" sz="2000" dirty="0"/>
              <a:t>, </a:t>
            </a:r>
            <a:r>
              <a:rPr lang="en-US" sz="2000" dirty="0" err="1"/>
              <a:t>Приморский</a:t>
            </a:r>
            <a:r>
              <a:rPr lang="en-US" sz="2000" dirty="0"/>
              <a:t>, </a:t>
            </a:r>
            <a:r>
              <a:rPr lang="en-US" sz="2000" dirty="0" err="1"/>
              <a:t>Хабаровский</a:t>
            </a:r>
            <a:r>
              <a:rPr lang="ru-RU" sz="2000" dirty="0"/>
              <a:t>.</a:t>
            </a:r>
            <a:endParaRPr sz="200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SzPts val="2000"/>
              <a:buNone/>
            </a:pPr>
            <a:endParaRPr sz="2000" dirty="0"/>
          </a:p>
          <a:p>
            <a:pPr marL="0" indent="0">
              <a:lnSpc>
                <a:spcPct val="80000"/>
              </a:lnSpc>
              <a:spcBef>
                <a:spcPts val="480"/>
              </a:spcBef>
              <a:buClr>
                <a:srgbClr val="376092"/>
              </a:buClr>
              <a:buSzPts val="2400"/>
              <a:buNone/>
            </a:pPr>
            <a:r>
              <a:rPr lang="en-US" sz="2000" b="1" dirty="0">
                <a:solidFill>
                  <a:srgbClr val="376092"/>
                </a:solidFill>
              </a:rPr>
              <a:t>18 </a:t>
            </a:r>
            <a:r>
              <a:rPr lang="en-US" sz="2000" b="1" dirty="0" err="1">
                <a:solidFill>
                  <a:srgbClr val="376092"/>
                </a:solidFill>
              </a:rPr>
              <a:t>областей</a:t>
            </a:r>
            <a:r>
              <a:rPr lang="en-US" sz="2000" b="1" dirty="0">
                <a:solidFill>
                  <a:srgbClr val="376092"/>
                </a:solidFill>
              </a:rPr>
              <a:t>: </a:t>
            </a:r>
            <a:r>
              <a:rPr lang="en-US" sz="2000" dirty="0" err="1"/>
              <a:t>Архангельская</a:t>
            </a:r>
            <a:r>
              <a:rPr lang="en-US" sz="2000" dirty="0"/>
              <a:t>, </a:t>
            </a:r>
            <a:r>
              <a:rPr lang="en-US" sz="2000" dirty="0" err="1"/>
              <a:t>Вологодская</a:t>
            </a:r>
            <a:r>
              <a:rPr lang="en-US" sz="2000" dirty="0"/>
              <a:t>, </a:t>
            </a:r>
            <a:r>
              <a:rPr lang="en-US" sz="2000" dirty="0" err="1"/>
              <a:t>Иркутская</a:t>
            </a:r>
            <a:r>
              <a:rPr lang="en-US" sz="2000" dirty="0"/>
              <a:t>, </a:t>
            </a:r>
            <a:r>
              <a:rPr lang="en-US" sz="2000" dirty="0" err="1"/>
              <a:t>Кемеровская</a:t>
            </a:r>
            <a:r>
              <a:rPr lang="en-US" sz="2000" dirty="0"/>
              <a:t>, </a:t>
            </a:r>
            <a:r>
              <a:rPr lang="en-US" sz="2000" dirty="0" err="1"/>
              <a:t>Костромская</a:t>
            </a:r>
            <a:r>
              <a:rPr lang="en-US" sz="2000" dirty="0"/>
              <a:t>, </a:t>
            </a:r>
            <a:r>
              <a:rPr lang="en-US" sz="2000" dirty="0" err="1"/>
              <a:t>Ленинградская</a:t>
            </a:r>
            <a:r>
              <a:rPr lang="en-US" sz="2000" dirty="0"/>
              <a:t>, </a:t>
            </a:r>
            <a:r>
              <a:rPr lang="en-US" sz="2000" dirty="0" err="1"/>
              <a:t>Московская</a:t>
            </a:r>
            <a:r>
              <a:rPr lang="en-US" sz="2000" dirty="0"/>
              <a:t>, </a:t>
            </a:r>
            <a:r>
              <a:rPr lang="en-US" sz="2000" dirty="0" err="1"/>
              <a:t>Нижегородская</a:t>
            </a:r>
            <a:r>
              <a:rPr lang="en-US" sz="2000" dirty="0"/>
              <a:t>, </a:t>
            </a:r>
            <a:r>
              <a:rPr lang="en-US" sz="2000" dirty="0" err="1"/>
              <a:t>Новгородская</a:t>
            </a:r>
            <a:r>
              <a:rPr lang="en-US" sz="2000" dirty="0"/>
              <a:t>, </a:t>
            </a:r>
            <a:r>
              <a:rPr lang="en-US" sz="2000" dirty="0" err="1"/>
              <a:t>Новосибирская</a:t>
            </a:r>
            <a:r>
              <a:rPr lang="en-US" sz="2000" dirty="0"/>
              <a:t>, </a:t>
            </a:r>
            <a:r>
              <a:rPr lang="en-US" sz="2000" dirty="0" err="1"/>
              <a:t>Омская</a:t>
            </a:r>
            <a:r>
              <a:rPr lang="en-US" sz="2000" dirty="0"/>
              <a:t>, </a:t>
            </a:r>
            <a:r>
              <a:rPr lang="en-US" sz="2000" dirty="0" err="1"/>
              <a:t>Сахалинская</a:t>
            </a:r>
            <a:r>
              <a:rPr lang="en-US" sz="2000" dirty="0"/>
              <a:t>, </a:t>
            </a:r>
            <a:r>
              <a:rPr lang="en-US" sz="2000" dirty="0" err="1"/>
              <a:t>Свердловская</a:t>
            </a:r>
            <a:r>
              <a:rPr lang="en-US" sz="2000" dirty="0"/>
              <a:t>, </a:t>
            </a:r>
            <a:r>
              <a:rPr lang="en-US" sz="2000" dirty="0" err="1"/>
              <a:t>Тверская</a:t>
            </a:r>
            <a:r>
              <a:rPr lang="en-US" sz="2000" dirty="0"/>
              <a:t>, </a:t>
            </a:r>
            <a:r>
              <a:rPr lang="en-US" sz="2000" dirty="0" err="1"/>
              <a:t>Томская</a:t>
            </a:r>
            <a:r>
              <a:rPr lang="en-US" sz="2000" dirty="0"/>
              <a:t>, </a:t>
            </a:r>
            <a:r>
              <a:rPr lang="en-US" sz="2000" dirty="0" err="1"/>
              <a:t>Тульская</a:t>
            </a:r>
            <a:r>
              <a:rPr lang="en-US" sz="2000" dirty="0"/>
              <a:t>, </a:t>
            </a:r>
            <a:r>
              <a:rPr lang="en-US" sz="2000" dirty="0" err="1"/>
              <a:t>Тюменская</a:t>
            </a:r>
            <a:r>
              <a:rPr lang="en-US" sz="2000" dirty="0"/>
              <a:t>, </a:t>
            </a:r>
            <a:r>
              <a:rPr lang="en-US" sz="2000" dirty="0" err="1"/>
              <a:t>Челябинская</a:t>
            </a:r>
            <a:r>
              <a:rPr lang="en-US" sz="2000" dirty="0"/>
              <a:t>, </a:t>
            </a:r>
            <a:r>
              <a:rPr lang="en-US" sz="2000" dirty="0" err="1"/>
              <a:t>Ярославская</a:t>
            </a:r>
            <a:r>
              <a:rPr lang="ru-RU" sz="2000" dirty="0"/>
              <a:t>.</a:t>
            </a:r>
            <a:endParaRPr sz="200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SzPts val="2000"/>
              <a:buNone/>
            </a:pPr>
            <a:endParaRPr sz="2000" dirty="0"/>
          </a:p>
          <a:p>
            <a:pPr marL="0" indent="0">
              <a:lnSpc>
                <a:spcPct val="80000"/>
              </a:lnSpc>
              <a:spcBef>
                <a:spcPts val="480"/>
              </a:spcBef>
              <a:buClr>
                <a:srgbClr val="376092"/>
              </a:buClr>
              <a:buSzPts val="2400"/>
              <a:buNone/>
            </a:pPr>
            <a:r>
              <a:rPr lang="en-US" sz="2000" b="1" dirty="0">
                <a:solidFill>
                  <a:srgbClr val="376092"/>
                </a:solidFill>
              </a:rPr>
              <a:t>4 </a:t>
            </a:r>
            <a:r>
              <a:rPr lang="en-US" sz="2000" b="1" dirty="0" err="1">
                <a:solidFill>
                  <a:srgbClr val="376092"/>
                </a:solidFill>
              </a:rPr>
              <a:t>автономных</a:t>
            </a:r>
            <a:r>
              <a:rPr lang="en-US" sz="2000" b="1" dirty="0">
                <a:solidFill>
                  <a:srgbClr val="376092"/>
                </a:solidFill>
              </a:rPr>
              <a:t> </a:t>
            </a:r>
            <a:r>
              <a:rPr lang="en-US" sz="2000" b="1" dirty="0" err="1">
                <a:solidFill>
                  <a:srgbClr val="376092"/>
                </a:solidFill>
              </a:rPr>
              <a:t>округа</a:t>
            </a:r>
            <a:r>
              <a:rPr lang="en-US" sz="2000" dirty="0">
                <a:solidFill>
                  <a:srgbClr val="376092"/>
                </a:solidFill>
              </a:rPr>
              <a:t>: </a:t>
            </a:r>
            <a:r>
              <a:rPr lang="en-US" sz="2000" dirty="0" err="1"/>
              <a:t>Ненецкий</a:t>
            </a:r>
            <a:r>
              <a:rPr lang="en-US" sz="2000" dirty="0"/>
              <a:t>, </a:t>
            </a:r>
            <a:r>
              <a:rPr lang="en-US" sz="2000" dirty="0" err="1"/>
              <a:t>Ханты-Мансийский</a:t>
            </a:r>
            <a:r>
              <a:rPr lang="en-US" sz="2000" dirty="0"/>
              <a:t> — </a:t>
            </a:r>
            <a:r>
              <a:rPr lang="en-US" sz="2000" dirty="0" err="1"/>
              <a:t>Югра</a:t>
            </a:r>
            <a:r>
              <a:rPr lang="en-US" sz="2000" dirty="0"/>
              <a:t>, </a:t>
            </a:r>
            <a:r>
              <a:rPr lang="en-US" sz="2000" dirty="0" err="1"/>
              <a:t>Чукотский</a:t>
            </a:r>
            <a:r>
              <a:rPr lang="en-US" sz="2000" dirty="0"/>
              <a:t>, </a:t>
            </a:r>
            <a:r>
              <a:rPr lang="en-US" sz="2000" dirty="0" err="1"/>
              <a:t>Ямало-Ненецкий</a:t>
            </a:r>
            <a:endParaRPr sz="200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SzPts val="2000"/>
              <a:buNone/>
            </a:pPr>
            <a:endParaRPr sz="2000" dirty="0"/>
          </a:p>
          <a:p>
            <a:pPr marL="0" indent="0">
              <a:lnSpc>
                <a:spcPct val="80000"/>
              </a:lnSpc>
              <a:spcBef>
                <a:spcPts val="480"/>
              </a:spcBef>
              <a:buClr>
                <a:schemeClr val="dk2"/>
              </a:buClr>
              <a:buSzPts val="2400"/>
              <a:buNone/>
            </a:pPr>
            <a:r>
              <a:rPr lang="en-US" sz="2000" b="1" dirty="0">
                <a:solidFill>
                  <a:schemeClr val="dk2"/>
                </a:solidFill>
              </a:rPr>
              <a:t>2 </a:t>
            </a:r>
            <a:r>
              <a:rPr lang="en-US" sz="2000" b="1" dirty="0" err="1">
                <a:solidFill>
                  <a:schemeClr val="dk2"/>
                </a:solidFill>
              </a:rPr>
              <a:t>города</a:t>
            </a:r>
            <a:r>
              <a:rPr lang="en-US" sz="2000" b="1" dirty="0">
                <a:solidFill>
                  <a:schemeClr val="dk2"/>
                </a:solidFill>
              </a:rPr>
              <a:t> </a:t>
            </a:r>
            <a:r>
              <a:rPr lang="en-US" sz="2000" b="1" dirty="0" err="1">
                <a:solidFill>
                  <a:schemeClr val="dk2"/>
                </a:solidFill>
              </a:rPr>
              <a:t>федерального</a:t>
            </a:r>
            <a:r>
              <a:rPr lang="en-US" sz="2000" b="1" dirty="0">
                <a:solidFill>
                  <a:schemeClr val="dk2"/>
                </a:solidFill>
              </a:rPr>
              <a:t> </a:t>
            </a:r>
            <a:r>
              <a:rPr lang="en-US" sz="2000" b="1" dirty="0" err="1">
                <a:solidFill>
                  <a:schemeClr val="dk2"/>
                </a:solidFill>
              </a:rPr>
              <a:t>значения</a:t>
            </a:r>
            <a:r>
              <a:rPr lang="en-US" sz="2000" dirty="0">
                <a:solidFill>
                  <a:schemeClr val="dk2"/>
                </a:solidFill>
              </a:rPr>
              <a:t>: </a:t>
            </a:r>
            <a:r>
              <a:rPr lang="en-US" sz="2000" dirty="0" err="1"/>
              <a:t>Москва</a:t>
            </a:r>
            <a:r>
              <a:rPr lang="en-US" sz="2000" dirty="0"/>
              <a:t>, </a:t>
            </a:r>
            <a:r>
              <a:rPr lang="en-US" sz="2000" dirty="0" err="1"/>
              <a:t>Санкт</a:t>
            </a:r>
            <a:r>
              <a:rPr lang="ru-RU" sz="2000" dirty="0"/>
              <a:t>-</a:t>
            </a:r>
            <a:r>
              <a:rPr lang="en-US" sz="2000" dirty="0" err="1"/>
              <a:t>Петербург</a:t>
            </a:r>
            <a:endParaRPr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-1" y="5783857"/>
            <a:ext cx="12191999" cy="830997"/>
          </a:xfrm>
          <a:prstGeom prst="rect">
            <a:avLst/>
          </a:prstGeom>
          <a:solidFill>
            <a:srgbClr val="0070C0"/>
          </a:solidFill>
        </p:spPr>
        <p:txBody>
          <a:bodyPr wrap="square" lIns="648000" rIns="648000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Calibri" panose="020F0502020204030204" pitchFamily="34" charset="0"/>
              </a:rPr>
              <a:t>Подписаны Соглашения о развитии проекта в 10 субъектах Российской Федерации: Республика Бурятия, Алтайский, Камчатский, Пермский края, Иркутская, Кемеровская, Новосибирская, Свердловская, Томская, Тюменская области.  Продолжается деятельность по формированию межрегиональных маршрутов совместно с органами исполнительной власти регионов, отвечающих за развитие отрасли, с ведущими туроператорами, учеными, краеведами, работниками в сфере культуры. 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7" y="239705"/>
            <a:ext cx="1682436" cy="976733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r>
              <a:rPr lang="ru-RU" dirty="0"/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43250" y="260350"/>
            <a:ext cx="7924800" cy="126206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1046480" y="1928812"/>
            <a:ext cx="10109200" cy="286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3600"/>
            </a:pPr>
            <a:endParaRPr sz="3600" b="1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ctr">
              <a:buClr>
                <a:schemeClr val="dk1"/>
              </a:buClr>
              <a:buSzPts val="3600"/>
            </a:pPr>
            <a:endParaRPr sz="3600" b="1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ctr">
              <a:buClr>
                <a:schemeClr val="dk2"/>
              </a:buClr>
              <a:buSzPts val="3600"/>
            </a:pP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Развитие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межрегиональных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связей</a:t>
            </a:r>
            <a:br>
              <a:rPr lang="ru-RU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в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науке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образовании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br>
              <a:rPr lang="ru-RU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в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сфере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культуры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и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туризма</a:t>
            </a:r>
            <a:endParaRPr dirty="0"/>
          </a:p>
        </p:txBody>
      </p:sp>
      <p:pic>
        <p:nvPicPr>
          <p:cNvPr id="204" name="Google Shape;20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825" y="404812"/>
            <a:ext cx="1827212" cy="150971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/>
          <p:nvPr/>
        </p:nvSpPr>
        <p:spPr>
          <a:xfrm>
            <a:off x="1703387" y="1341438"/>
            <a:ext cx="1898650" cy="5730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r>
              <a:rPr lang="ru-RU" dirty="0"/>
              <a:t>24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1" descr="C:\Users\Ирина\Desktop\Рисунок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2751" y="0"/>
            <a:ext cx="882268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31"/>
          <p:cNvCxnSpPr/>
          <p:nvPr/>
        </p:nvCxnSpPr>
        <p:spPr>
          <a:xfrm rot="10800000" flipH="1">
            <a:off x="5232400" y="2852738"/>
            <a:ext cx="431800" cy="1944687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40" name="Google Shape;240;p31"/>
          <p:cNvCxnSpPr/>
          <p:nvPr/>
        </p:nvCxnSpPr>
        <p:spPr>
          <a:xfrm>
            <a:off x="5780088" y="2874962"/>
            <a:ext cx="676275" cy="9144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41" name="Google Shape;241;p31"/>
          <p:cNvCxnSpPr/>
          <p:nvPr/>
        </p:nvCxnSpPr>
        <p:spPr>
          <a:xfrm rot="10800000" flipH="1">
            <a:off x="6672262" y="3644900"/>
            <a:ext cx="144462" cy="144462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42" name="Google Shape;242;p31"/>
          <p:cNvCxnSpPr/>
          <p:nvPr/>
        </p:nvCxnSpPr>
        <p:spPr>
          <a:xfrm flipH="1">
            <a:off x="6311900" y="4040187"/>
            <a:ext cx="144462" cy="360362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43" name="Google Shape;243;p31"/>
          <p:cNvCxnSpPr/>
          <p:nvPr/>
        </p:nvCxnSpPr>
        <p:spPr>
          <a:xfrm flipH="1">
            <a:off x="5808663" y="4652963"/>
            <a:ext cx="358775" cy="504825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44" name="Google Shape;244;p31"/>
          <p:cNvCxnSpPr/>
          <p:nvPr/>
        </p:nvCxnSpPr>
        <p:spPr>
          <a:xfrm rot="10800000">
            <a:off x="5273676" y="5011737"/>
            <a:ext cx="288925" cy="144462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245" name="Google Shape;245;p31"/>
          <p:cNvSpPr txBox="1"/>
          <p:nvPr/>
        </p:nvSpPr>
        <p:spPr>
          <a:xfrm>
            <a:off x="701675" y="215875"/>
            <a:ext cx="45720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376092"/>
              </a:buClr>
              <a:buSzPts val="3600"/>
            </a:pPr>
            <a:r>
              <a:rPr lang="en-US" sz="3600" b="1" dirty="0">
                <a:solidFill>
                  <a:srgbClr val="37609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СРЕДНИЙ УРАЛ</a:t>
            </a:r>
            <a:endParaRPr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>
            <a:spLocks noGrp="1"/>
          </p:cNvSpPr>
          <p:nvPr>
            <p:ph type="title"/>
          </p:nvPr>
        </p:nvSpPr>
        <p:spPr>
          <a:xfrm>
            <a:off x="2209800" y="3669665"/>
            <a:ext cx="7772400" cy="183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376092"/>
              </a:buClr>
              <a:buSzPts val="4400"/>
            </a:pPr>
            <a:r>
              <a:rPr lang="en-US" sz="4400" dirty="0">
                <a:solidFill>
                  <a:srgbClr val="376092"/>
                </a:solidFill>
              </a:rPr>
              <a:t>ПУТЬ ПО ТРАНССИБУ</a:t>
            </a:r>
            <a:br>
              <a:rPr lang="ru-RU" sz="4400" dirty="0">
                <a:solidFill>
                  <a:srgbClr val="376092"/>
                </a:solidFill>
              </a:rPr>
            </a:br>
            <a:r>
              <a:rPr lang="en-US" sz="4400" dirty="0">
                <a:solidFill>
                  <a:srgbClr val="376092"/>
                </a:solidFill>
              </a:rPr>
              <a:t>И СИБИРСКОМУ ТРАКТУ</a:t>
            </a:r>
            <a:endParaRPr dirty="0"/>
          </a:p>
        </p:txBody>
      </p:sp>
      <p:sp>
        <p:nvSpPr>
          <p:cNvPr id="285" name="Google Shape;285;p36"/>
          <p:cNvSpPr txBox="1">
            <a:spLocks noGrp="1"/>
          </p:cNvSpPr>
          <p:nvPr>
            <p:ph type="body" idx="1"/>
          </p:nvPr>
        </p:nvSpPr>
        <p:spPr>
          <a:xfrm>
            <a:off x="0" y="278023"/>
            <a:ext cx="12192000" cy="25209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828000" tIns="45700" rIns="91425" bIns="45700" anchor="ctr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rgbClr val="376092"/>
              </a:buClr>
              <a:buSzPts val="6000"/>
            </a:pPr>
            <a:r>
              <a:rPr lang="ru-RU" sz="4800" b="1" dirty="0">
                <a:solidFill>
                  <a:schemeClr val="bg1"/>
                </a:solidFill>
              </a:rPr>
              <a:t>Экспедиции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ru-RU" sz="4800" b="1" dirty="0">
                <a:solidFill>
                  <a:schemeClr val="bg1"/>
                </a:solidFill>
              </a:rPr>
              <a:t>Беринга</a:t>
            </a:r>
            <a:r>
              <a:rPr lang="en-US" sz="4800" b="1" dirty="0">
                <a:solidFill>
                  <a:schemeClr val="bg1"/>
                </a:solidFill>
              </a:rPr>
              <a:t> в </a:t>
            </a:r>
            <a:r>
              <a:rPr lang="ru-RU" sz="4800" b="1" dirty="0">
                <a:solidFill>
                  <a:schemeClr val="bg1"/>
                </a:solidFill>
              </a:rPr>
              <a:t>Сибири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2" y="908578"/>
            <a:ext cx="1682436" cy="97673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5200" y="1250314"/>
            <a:ext cx="9631680" cy="435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5" y="2334590"/>
            <a:ext cx="3111275" cy="1806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4400"/>
            </a:pPr>
            <a:r>
              <a:rPr lang="en-US" b="1">
                <a:solidFill>
                  <a:schemeClr val="lt1"/>
                </a:solidFill>
              </a:rPr>
              <a:t>Пермский край</a:t>
            </a:r>
            <a:br>
              <a:rPr lang="en-US" b="1">
                <a:solidFill>
                  <a:schemeClr val="lt1"/>
                </a:solidFill>
              </a:rPr>
            </a:br>
            <a:r>
              <a:rPr lang="en-US" b="1">
                <a:solidFill>
                  <a:schemeClr val="lt1"/>
                </a:solidFill>
              </a:rPr>
              <a:t>Свердловская область</a:t>
            </a:r>
            <a:endParaRPr/>
          </a:p>
        </p:txBody>
      </p:sp>
      <p:pic>
        <p:nvPicPr>
          <p:cNvPr id="292" name="Google Shape;292;p37"/>
          <p:cNvPicPr preferRelativeResize="0">
            <a:picLocks noGrp="1" noChangeAspect="1"/>
          </p:cNvPicPr>
          <p:nvPr>
            <p:ph type="body" idx="1"/>
          </p:nvPr>
        </p:nvPicPr>
        <p:blipFill rotWithShape="1">
          <a:blip r:embed="rId3">
            <a:alphaModFix/>
          </a:blip>
          <a:srcRect b="11021"/>
          <a:stretch/>
        </p:blipFill>
        <p:spPr>
          <a:xfrm>
            <a:off x="2146455" y="847513"/>
            <a:ext cx="4076241" cy="545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7"/>
          <p:cNvPicPr preferRelativeResize="0">
            <a:picLocks noGrp="1" noChangeAspect="1"/>
          </p:cNvPicPr>
          <p:nvPr>
            <p:ph type="body" idx="2"/>
          </p:nvPr>
        </p:nvPicPr>
        <p:blipFill rotWithShape="1">
          <a:blip r:embed="rId4">
            <a:alphaModFix/>
          </a:blip>
          <a:srcRect b="11100"/>
          <a:stretch/>
        </p:blipFill>
        <p:spPr>
          <a:xfrm>
            <a:off x="6470572" y="847513"/>
            <a:ext cx="4076241" cy="54516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8"/>
          <p:cNvPicPr preferRelativeResize="0">
            <a:picLocks noGrp="1" noChangeAspect="1"/>
          </p:cNvPicPr>
          <p:nvPr>
            <p:ph type="body" idx="1"/>
          </p:nvPr>
        </p:nvPicPr>
        <p:blipFill rotWithShape="1">
          <a:blip r:embed="rId3">
            <a:alphaModFix/>
          </a:blip>
          <a:srcRect r="9605" b="10212"/>
          <a:stretch/>
        </p:blipFill>
        <p:spPr>
          <a:xfrm>
            <a:off x="2147281" y="807921"/>
            <a:ext cx="3674399" cy="550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/>
          <p:cNvPicPr preferRelativeResize="0">
            <a:picLocks noGrp="1" noChangeAspect="1"/>
          </p:cNvPicPr>
          <p:nvPr>
            <p:ph type="body" idx="2"/>
          </p:nvPr>
        </p:nvPicPr>
        <p:blipFill rotWithShape="1">
          <a:blip r:embed="rId4">
            <a:alphaModFix/>
          </a:blip>
          <a:srcRect b="10212"/>
          <a:stretch/>
        </p:blipFill>
        <p:spPr>
          <a:xfrm>
            <a:off x="6486182" y="807921"/>
            <a:ext cx="4064811" cy="55014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4400"/>
            </a:pPr>
            <a:r>
              <a:rPr lang="en-US" b="1">
                <a:solidFill>
                  <a:schemeClr val="lt1"/>
                </a:solidFill>
              </a:rPr>
              <a:t>Омская область</a:t>
            </a:r>
            <a:br>
              <a:rPr lang="en-US" b="1">
                <a:solidFill>
                  <a:schemeClr val="lt1"/>
                </a:solidFill>
              </a:rPr>
            </a:br>
            <a:r>
              <a:rPr lang="en-US" b="1">
                <a:solidFill>
                  <a:schemeClr val="lt1"/>
                </a:solidFill>
              </a:rPr>
              <a:t>Томская область</a:t>
            </a:r>
            <a:endParaRPr/>
          </a:p>
        </p:txBody>
      </p:sp>
      <p:pic>
        <p:nvPicPr>
          <p:cNvPr id="308" name="Google Shape;308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57008" y="839252"/>
            <a:ext cx="4076241" cy="61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475158" y="839252"/>
            <a:ext cx="4076241" cy="6126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4400"/>
            </a:pPr>
            <a:r>
              <a:rPr lang="en-US" b="1">
                <a:solidFill>
                  <a:schemeClr val="lt1"/>
                </a:solidFill>
              </a:rPr>
              <a:t>Красноярский край </a:t>
            </a:r>
            <a:br>
              <a:rPr lang="en-US" b="1">
                <a:solidFill>
                  <a:schemeClr val="lt1"/>
                </a:solidFill>
              </a:rPr>
            </a:br>
            <a:r>
              <a:rPr lang="en-US" b="1">
                <a:solidFill>
                  <a:schemeClr val="lt1"/>
                </a:solidFill>
              </a:rPr>
              <a:t>Иркутская область</a:t>
            </a:r>
            <a:endParaRPr/>
          </a:p>
        </p:txBody>
      </p:sp>
      <p:pic>
        <p:nvPicPr>
          <p:cNvPr id="316" name="Google Shape;316;p40"/>
          <p:cNvPicPr preferRelativeResize="0">
            <a:picLocks noGrp="1" noChangeAspect="1"/>
          </p:cNvPicPr>
          <p:nvPr>
            <p:ph type="body" idx="1"/>
          </p:nvPr>
        </p:nvPicPr>
        <p:blipFill rotWithShape="1">
          <a:blip r:embed="rId3">
            <a:alphaModFix/>
          </a:blip>
          <a:srcRect b="11011"/>
          <a:stretch/>
        </p:blipFill>
        <p:spPr>
          <a:xfrm>
            <a:off x="2163016" y="836496"/>
            <a:ext cx="3980613" cy="545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0"/>
          <p:cNvPicPr preferRelativeResize="0">
            <a:picLocks noGrp="1" noChangeAspect="1"/>
          </p:cNvPicPr>
          <p:nvPr>
            <p:ph type="body" idx="2"/>
          </p:nvPr>
        </p:nvPicPr>
        <p:blipFill rotWithShape="1">
          <a:blip r:embed="rId4">
            <a:alphaModFix/>
          </a:blip>
          <a:srcRect t="1" b="11178"/>
          <a:stretch/>
        </p:blipFill>
        <p:spPr>
          <a:xfrm>
            <a:off x="6479679" y="836629"/>
            <a:ext cx="4076241" cy="54422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1214"/>
          <a:stretch/>
        </p:blipFill>
        <p:spPr>
          <a:xfrm>
            <a:off x="2180527" y="859314"/>
            <a:ext cx="4076241" cy="5439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b="10882"/>
          <a:stretch/>
        </p:blipFill>
        <p:spPr>
          <a:xfrm>
            <a:off x="6477917" y="859314"/>
            <a:ext cx="4076241" cy="54602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pic>
        <p:nvPicPr>
          <p:cNvPr id="332" name="Google Shape;332;p4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3999" y="1061229"/>
            <a:ext cx="915352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288" y="141650"/>
            <a:ext cx="6093648" cy="9067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79120" y="5670209"/>
            <a:ext cx="1102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Комплексный проект «Маршрутами Великой Северной экспедиции» реализуется в сфере туризма, культуры, науки, образования. Он позволяет участникам проекта и современным путешественникам не только получать информацию, организовывать культурный досуг и расширять культурный кругозор. Путешествия маршрутами Камчатских экспедиций мотивируют, вдохновляют на научно-исследовательскую деятельность, дают примеры для свершений в области саморазвития и воспитания, способствует решению государственной задачи возвращения в страну духовности.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r>
              <a:rPr lang="ru-RU" dirty="0"/>
              <a:t>45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/>
        </p:nvSpPr>
        <p:spPr>
          <a:xfrm>
            <a:off x="0" y="311743"/>
            <a:ext cx="12192000" cy="6843713"/>
          </a:xfrm>
          <a:prstGeom prst="rect">
            <a:avLst/>
          </a:prstGeom>
          <a:solidFill>
            <a:srgbClr val="008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0" y="1"/>
            <a:ext cx="12192000" cy="14967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0" y="14288"/>
            <a:ext cx="12192000" cy="917556"/>
          </a:xfrm>
          <a:prstGeom prst="rect">
            <a:avLst/>
          </a:prstGeom>
          <a:solidFill>
            <a:srgbClr val="415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0" y="0"/>
            <a:ext cx="12192000" cy="451692"/>
          </a:xfrm>
          <a:prstGeom prst="rect">
            <a:avLst/>
          </a:prstGeom>
          <a:solidFill>
            <a:srgbClr val="5C4B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1766371" y="1251438"/>
            <a:ext cx="8659258" cy="204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4800"/>
              <a:buNone/>
            </a:pPr>
            <a:r>
              <a:rPr lang="ru-RU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Автор проекта </a:t>
            </a:r>
            <a:br>
              <a:rPr lang="ru-RU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Маматов</a:t>
            </a:r>
            <a:r>
              <a:rPr lang="en-US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Ильдар</a:t>
            </a:r>
            <a:r>
              <a:rPr lang="en-US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Юнусович</a:t>
            </a:r>
            <a:endParaRPr sz="4000" b="1" dirty="0"/>
          </a:p>
          <a:p>
            <a:pPr marL="0" indent="0" algn="ctr">
              <a:lnSpc>
                <a:spcPct val="80000"/>
              </a:lnSpc>
              <a:spcBef>
                <a:spcPts val="660"/>
              </a:spcBef>
              <a:buClr>
                <a:srgbClr val="47CFFF"/>
              </a:buClr>
              <a:buSzPts val="3300"/>
              <a:buNone/>
            </a:pPr>
            <a:endParaRPr lang="en-US" sz="3300" b="1" u="sng" dirty="0">
              <a:solidFill>
                <a:schemeClr val="hlink"/>
              </a:solidFill>
              <a:hlinkClick r:id="rId3"/>
            </a:endParaRPr>
          </a:p>
          <a:p>
            <a:pPr marL="342900" indent="-133350">
              <a:spcBef>
                <a:spcPts val="660"/>
              </a:spcBef>
              <a:buSzPts val="3300"/>
              <a:buNone/>
            </a:pPr>
            <a:endParaRPr sz="3300" u="sng" dirty="0">
              <a:solidFill>
                <a:schemeClr val="hlink"/>
              </a:solidFill>
              <a:hlinkClick r:id="rId3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6689" y="3052745"/>
            <a:ext cx="3018621" cy="25779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215090" y="5784928"/>
            <a:ext cx="576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Ildar.Mamatov@gmail.com</a:t>
            </a:r>
            <a:endParaRPr lang="en-US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301"/>
            <a:ext cx="12192000" cy="1084874"/>
          </a:xfrm>
          <a:solidFill>
            <a:srgbClr val="0070C0"/>
          </a:solidFill>
          <a:ln>
            <a:noFill/>
          </a:ln>
        </p:spPr>
        <p:txBody>
          <a:bodyPr lIns="2484000"/>
          <a:lstStyle/>
          <a:p>
            <a:pPr lvl="0" algn="l"/>
            <a:r>
              <a:rPr lang="ru-RU" b="1" dirty="0" err="1">
                <a:solidFill>
                  <a:schemeClr val="bg1"/>
                </a:solidFill>
              </a:rPr>
              <a:t>Маматов</a:t>
            </a:r>
            <a:r>
              <a:rPr lang="ru-RU" b="1" dirty="0">
                <a:solidFill>
                  <a:schemeClr val="bg1"/>
                </a:solidFill>
              </a:rPr>
              <a:t> Ильдар </a:t>
            </a:r>
            <a:r>
              <a:rPr lang="ru-RU" b="1" dirty="0" err="1">
                <a:solidFill>
                  <a:schemeClr val="bg1"/>
                </a:solidFill>
              </a:rPr>
              <a:t>Юнусович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159" y="1230603"/>
            <a:ext cx="11000792" cy="545944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200" b="1" dirty="0"/>
              <a:t>Контактная информация</a:t>
            </a:r>
            <a:r>
              <a:rPr lang="ru-RU" sz="2200" dirty="0"/>
              <a:t>: e-</a:t>
            </a:r>
            <a:r>
              <a:rPr lang="ru-RU" sz="2200" dirty="0" err="1"/>
              <a:t>mail</a:t>
            </a:r>
            <a:r>
              <a:rPr lang="ru-RU" sz="2200" dirty="0"/>
              <a:t>: </a:t>
            </a:r>
            <a:r>
              <a:rPr lang="ru-RU" sz="2200" u="sng" dirty="0">
                <a:solidFill>
                  <a:srgbClr val="000000"/>
                </a:solidFill>
                <a:hlinkClick r:id="rId3"/>
              </a:rPr>
              <a:t>ildar.mamatov@gmail.com</a:t>
            </a:r>
            <a:endParaRPr lang="ru-RU" sz="22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/>
              <a:t>Место работы: </a:t>
            </a:r>
            <a:r>
              <a:rPr lang="ru-RU" sz="2200" dirty="0"/>
              <a:t>издательство "</a:t>
            </a:r>
            <a:r>
              <a:rPr lang="ru-RU" sz="2200" dirty="0" err="1"/>
              <a:t>Маматов</a:t>
            </a:r>
            <a:r>
              <a:rPr lang="ru-RU" sz="2200" dirty="0"/>
              <a:t>", </a:t>
            </a:r>
            <a:r>
              <a:rPr lang="en-US" sz="2200" u="sng" dirty="0">
                <a:solidFill>
                  <a:srgbClr val="000000"/>
                </a:solidFill>
                <a:hlinkClick r:id="rId4"/>
              </a:rPr>
              <a:t>http://www.mamatov.ru/ </a:t>
            </a:r>
            <a:r>
              <a:rPr lang="ru-RU" sz="2200" dirty="0"/>
              <a:t>, директор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>
                <a:sym typeface="Webdings" panose="05030102010509060703" pitchFamily="18" charset="2"/>
              </a:rPr>
              <a:t> </a:t>
            </a:r>
            <a:r>
              <a:rPr lang="ru-RU" sz="2200" dirty="0"/>
              <a:t>почтовый адрес: 190068 Санкт-Петербург, Вознесенский проспект, 55, лит. «А»</a:t>
            </a:r>
          </a:p>
          <a:p>
            <a:pPr marL="0" indent="0">
              <a:spcBef>
                <a:spcPts val="0"/>
              </a:spcBef>
              <a:buNone/>
            </a:pPr>
            <a:endParaRPr lang="ru-RU" sz="22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200" i="1" dirty="0"/>
              <a:t>Почётный житель </a:t>
            </a:r>
            <a:r>
              <a:rPr lang="ru-RU" sz="2200" i="1" dirty="0" err="1"/>
              <a:t>Осинского</a:t>
            </a:r>
            <a:r>
              <a:rPr lang="ru-RU" sz="2200" i="1" dirty="0"/>
              <a:t> муниципального района, член общественных организаций:</a:t>
            </a:r>
            <a:endParaRPr lang="ru-RU" sz="2200"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Русское географическое общества (РГО),</a:t>
            </a:r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Российское военно-историческое общества (РВИО), </a:t>
            </a:r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Российский творческий Союз работников культуры (РТСРК), </a:t>
            </a:r>
            <a:br>
              <a:rPr lang="ru-RU" sz="2200" i="1" dirty="0"/>
            </a:br>
            <a:r>
              <a:rPr lang="ru-RU" sz="2200" i="1" dirty="0"/>
              <a:t>Союз писателей России </a:t>
            </a:r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Член Правления Национальной Ассоциации специалистов событийного туризма (НАСТ), </a:t>
            </a:r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член Экспертно-консультационного Совета  Межрегиональной Ассоциации «Сибирское Соглашение» по туризму (ЭКС МАСС), </a:t>
            </a:r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член Координационного совета по туризму и туристской деятельности при Агентстве по туризму и молодежной политики Пермского края.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9" y="205741"/>
            <a:ext cx="1578169" cy="9162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2093238" y="1318028"/>
            <a:ext cx="8308062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1800"/>
            </a:pPr>
            <a:r>
              <a:rPr lang="en-US" sz="4000" b="1" dirty="0" err="1">
                <a:solidFill>
                  <a:srgbClr val="0070C0"/>
                </a:solidFill>
              </a:rPr>
              <a:t>Электронные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ресурсы</a:t>
            </a:r>
            <a:r>
              <a:rPr lang="en-US" sz="4000" b="1" dirty="0">
                <a:solidFill>
                  <a:srgbClr val="0070C0"/>
                </a:solidFill>
              </a:rPr>
              <a:t> проекта</a:t>
            </a:r>
            <a:r>
              <a:rPr lang="ru-RU" sz="4000" b="1" dirty="0">
                <a:solidFill>
                  <a:srgbClr val="0070C0"/>
                </a:solidFill>
              </a:rPr>
              <a:t>:</a:t>
            </a:r>
            <a:endParaRPr dirty="0"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1422400" y="2462529"/>
            <a:ext cx="8978900" cy="295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 err="1"/>
              <a:t>Википедия</a:t>
            </a:r>
            <a:r>
              <a:rPr lang="en-US" sz="1800" dirty="0"/>
              <a:t>: </a:t>
            </a:r>
            <a:r>
              <a:rPr lang="en-US" sz="1800" u="sng" dirty="0">
                <a:solidFill>
                  <a:schemeClr val="hlink"/>
                </a:solidFill>
                <a:hlinkClick r:id="rId3"/>
              </a:rPr>
              <a:t>«</a:t>
            </a:r>
            <a:r>
              <a:rPr lang="en-US" sz="1800" u="sng" dirty="0" err="1">
                <a:solidFill>
                  <a:schemeClr val="hlink"/>
                </a:solidFill>
                <a:hlinkClick r:id="rId3"/>
              </a:rPr>
              <a:t>Маршрутами</a:t>
            </a:r>
            <a:r>
              <a:rPr lang="en-US" sz="1800" u="sng" dirty="0">
                <a:solidFill>
                  <a:schemeClr val="hlink"/>
                </a:solidFill>
                <a:hlinkClick r:id="rId3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3"/>
              </a:rPr>
              <a:t>Великой</a:t>
            </a:r>
            <a:r>
              <a:rPr lang="en-US" sz="1800" u="sng" dirty="0">
                <a:solidFill>
                  <a:schemeClr val="hlink"/>
                </a:solidFill>
                <a:hlinkClick r:id="rId3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3"/>
              </a:rPr>
              <a:t>Северной</a:t>
            </a:r>
            <a:r>
              <a:rPr lang="en-US" sz="1800" u="sng" dirty="0">
                <a:solidFill>
                  <a:schemeClr val="hlink"/>
                </a:solidFill>
                <a:hlinkClick r:id="rId3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3"/>
              </a:rPr>
              <a:t>экспедиции</a:t>
            </a:r>
            <a:r>
              <a:rPr lang="en-US" sz="1800" u="sng" dirty="0">
                <a:solidFill>
                  <a:schemeClr val="hlink"/>
                </a:solidFill>
                <a:hlinkClick r:id="rId3"/>
              </a:rPr>
              <a:t>»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 err="1"/>
              <a:t>Ролик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YouTube</a:t>
            </a:r>
            <a:r>
              <a:rPr lang="ru-RU" sz="1800" dirty="0"/>
              <a:t> канале «Экспедиции Беринга» </a:t>
            </a:r>
            <a:r>
              <a:rPr lang="en-US" sz="1800" dirty="0"/>
              <a:t> </a:t>
            </a:r>
            <a:r>
              <a:rPr lang="en-US" sz="1800" u="sng" dirty="0">
                <a:solidFill>
                  <a:schemeClr val="hlink"/>
                </a:solidFill>
                <a:hlinkClick r:id="rId4"/>
              </a:rPr>
              <a:t>«</a:t>
            </a:r>
            <a:r>
              <a:rPr lang="en-US" sz="1800" u="sng" dirty="0" err="1">
                <a:solidFill>
                  <a:schemeClr val="hlink"/>
                </a:solidFill>
                <a:hlinkClick r:id="rId4"/>
              </a:rPr>
              <a:t>Великая</a:t>
            </a:r>
            <a:r>
              <a:rPr lang="en-US" sz="1800" u="sng" dirty="0">
                <a:solidFill>
                  <a:schemeClr val="hlink"/>
                </a:solidFill>
                <a:hlinkClick r:id="rId4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4"/>
              </a:rPr>
              <a:t>Северная</a:t>
            </a:r>
            <a:r>
              <a:rPr lang="en-US" sz="1800" u="sng" dirty="0">
                <a:solidFill>
                  <a:schemeClr val="hlink"/>
                </a:solidFill>
                <a:hlinkClick r:id="rId4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4"/>
              </a:rPr>
              <a:t>экспедиция</a:t>
            </a:r>
            <a:r>
              <a:rPr lang="en-US" sz="1800" u="sng" dirty="0">
                <a:solidFill>
                  <a:schemeClr val="hlink"/>
                </a:solidFill>
                <a:hlinkClick r:id="rId4"/>
              </a:rPr>
              <a:t>»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 err="1"/>
              <a:t>Официальный</a:t>
            </a:r>
            <a:r>
              <a:rPr lang="en-US" sz="1800" dirty="0"/>
              <a:t> </a:t>
            </a:r>
            <a:r>
              <a:rPr lang="en-US" sz="1800" dirty="0" err="1"/>
              <a:t>сайт</a:t>
            </a:r>
            <a:r>
              <a:rPr lang="en-US" sz="1800" dirty="0"/>
              <a:t> проекта: </a:t>
            </a:r>
            <a:r>
              <a:rPr lang="en-US" sz="1800" u="sng" dirty="0">
                <a:solidFill>
                  <a:schemeClr val="hlink"/>
                </a:solidFill>
                <a:hlinkClick r:id="rId5"/>
              </a:rPr>
              <a:t>bering-expedition.ru</a:t>
            </a:r>
            <a:r>
              <a:rPr lang="ru-RU" sz="1800" u="sng" dirty="0">
                <a:solidFill>
                  <a:schemeClr val="hlink"/>
                </a:solidFill>
              </a:rPr>
              <a:t> 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b="1" dirty="0"/>
              <a:t>Instagram: </a:t>
            </a:r>
            <a:r>
              <a:rPr lang="en-US" sz="1800" u="sng" dirty="0" err="1">
                <a:solidFill>
                  <a:schemeClr val="hlink"/>
                </a:solidFill>
                <a:hlinkClick r:id="rId6"/>
              </a:rPr>
              <a:t>bering</a:t>
            </a:r>
            <a:r>
              <a:rPr lang="en-US" sz="1800" u="sng" dirty="0" err="1">
                <a:solidFill>
                  <a:srgbClr val="0563C1"/>
                </a:solidFill>
              </a:rPr>
              <a:t>.</a:t>
            </a:r>
            <a:r>
              <a:rPr lang="en-US" sz="1800" u="sng" dirty="0" err="1">
                <a:solidFill>
                  <a:schemeClr val="hlink"/>
                </a:solidFill>
                <a:hlinkClick r:id="rId6"/>
              </a:rPr>
              <a:t>expo</a:t>
            </a:r>
            <a:r>
              <a:rPr lang="en-US" sz="1800" dirty="0"/>
              <a:t> 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b="1" dirty="0"/>
              <a:t>Facebook: </a:t>
            </a:r>
            <a:r>
              <a:rPr lang="en-US" sz="1800" u="sng" dirty="0" err="1">
                <a:solidFill>
                  <a:schemeClr val="hlink"/>
                </a:solidFill>
                <a:hlinkClick r:id="rId7"/>
              </a:rPr>
              <a:t>Великая</a:t>
            </a:r>
            <a:r>
              <a:rPr lang="en-US" sz="1800" u="sng" dirty="0">
                <a:solidFill>
                  <a:schemeClr val="hlink"/>
                </a:solidFill>
                <a:hlinkClick r:id="rId7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7"/>
              </a:rPr>
              <a:t>Северная</a:t>
            </a:r>
            <a:r>
              <a:rPr lang="en-US" sz="1800" u="sng" dirty="0">
                <a:solidFill>
                  <a:schemeClr val="hlink"/>
                </a:solidFill>
                <a:hlinkClick r:id="rId7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7"/>
              </a:rPr>
              <a:t>экспедиция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b="1" dirty="0" err="1"/>
              <a:t>ВКонтакте</a:t>
            </a:r>
            <a:r>
              <a:rPr lang="en-US" sz="1800" b="1" dirty="0"/>
              <a:t>:</a:t>
            </a:r>
            <a:r>
              <a:rPr lang="en-US" sz="1800" dirty="0"/>
              <a:t> </a:t>
            </a:r>
            <a:r>
              <a:rPr lang="en-US" sz="1800" u="sng" dirty="0">
                <a:solidFill>
                  <a:schemeClr val="hlink"/>
                </a:solidFill>
                <a:hlinkClick r:id="rId8"/>
              </a:rPr>
              <a:t>«</a:t>
            </a:r>
            <a:r>
              <a:rPr lang="en-US" sz="1800" u="sng" dirty="0" err="1">
                <a:solidFill>
                  <a:schemeClr val="hlink"/>
                </a:solidFill>
                <a:hlinkClick r:id="rId8"/>
              </a:rPr>
              <a:t>Великая</a:t>
            </a:r>
            <a:r>
              <a:rPr lang="en-US" sz="1800" u="sng" dirty="0">
                <a:solidFill>
                  <a:schemeClr val="hlink"/>
                </a:solidFill>
                <a:hlinkClick r:id="rId8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8"/>
              </a:rPr>
              <a:t>Северная</a:t>
            </a:r>
            <a:r>
              <a:rPr lang="en-US" sz="1800" u="sng" dirty="0">
                <a:solidFill>
                  <a:schemeClr val="hlink"/>
                </a:solidFill>
                <a:hlinkClick r:id="rId8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8"/>
              </a:rPr>
              <a:t>экспедиция</a:t>
            </a:r>
            <a:r>
              <a:rPr lang="en-US" sz="1800" u="sng" dirty="0">
                <a:solidFill>
                  <a:schemeClr val="hlink"/>
                </a:solidFill>
                <a:hlinkClick r:id="rId8"/>
              </a:rPr>
              <a:t>»</a:t>
            </a:r>
            <a:r>
              <a:rPr lang="en-US" sz="1800" dirty="0"/>
              <a:t>  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b="1" dirty="0"/>
              <a:t>YouTube:</a:t>
            </a:r>
            <a:r>
              <a:rPr lang="en-US" sz="1800" dirty="0"/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9"/>
              </a:rPr>
              <a:t>Экспедиции</a:t>
            </a:r>
            <a:r>
              <a:rPr lang="en-US" sz="1800" u="sng" dirty="0">
                <a:solidFill>
                  <a:schemeClr val="hlink"/>
                </a:solidFill>
                <a:hlinkClick r:id="rId9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9"/>
              </a:rPr>
              <a:t>Беринга</a:t>
            </a:r>
            <a:r>
              <a:rPr lang="en-US" sz="1800" dirty="0"/>
              <a:t> 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 err="1"/>
              <a:t>Аудиогиды</a:t>
            </a:r>
            <a:r>
              <a:rPr lang="en-US" sz="1800" dirty="0"/>
              <a:t>: «</a:t>
            </a:r>
            <a:r>
              <a:rPr lang="en-US" sz="1800" u="sng" dirty="0" err="1">
                <a:solidFill>
                  <a:schemeClr val="hlink"/>
                </a:solidFill>
                <a:hlinkClick r:id="rId10"/>
              </a:rPr>
              <a:t>Камчатские</a:t>
            </a:r>
            <a:r>
              <a:rPr lang="en-US" sz="1800" u="sng" dirty="0">
                <a:solidFill>
                  <a:schemeClr val="hlink"/>
                </a:solidFill>
                <a:hlinkClick r:id="rId10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10"/>
              </a:rPr>
              <a:t>экспедиции</a:t>
            </a:r>
            <a:r>
              <a:rPr lang="en-US" sz="1800" dirty="0"/>
              <a:t>» 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/>
              <a:t>Facebook: </a:t>
            </a:r>
            <a:r>
              <a:rPr lang="en-US" sz="1800" u="sng" dirty="0" err="1">
                <a:solidFill>
                  <a:schemeClr val="hlink"/>
                </a:solidFill>
                <a:hlinkClick r:id="rId11"/>
              </a:rPr>
              <a:t>Маматов</a:t>
            </a:r>
            <a:r>
              <a:rPr lang="en-US" sz="1800" u="sng" dirty="0">
                <a:solidFill>
                  <a:schemeClr val="hlink"/>
                </a:solidFill>
                <a:hlinkClick r:id="rId11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11"/>
              </a:rPr>
              <a:t>Ильдар</a:t>
            </a:r>
            <a:r>
              <a:rPr lang="en-US" sz="1800" u="sng" dirty="0">
                <a:solidFill>
                  <a:schemeClr val="hlink"/>
                </a:solidFill>
                <a:hlinkClick r:id="rId11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11"/>
              </a:rPr>
              <a:t>Юнусович</a:t>
            </a:r>
            <a:r>
              <a:rPr lang="en-US" sz="1800" dirty="0"/>
              <a:t> 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 err="1"/>
              <a:t>Информационный</a:t>
            </a:r>
            <a:r>
              <a:rPr lang="en-US" sz="1800" dirty="0"/>
              <a:t> </a:t>
            </a:r>
            <a:r>
              <a:rPr lang="en-US" sz="1800" dirty="0" err="1"/>
              <a:t>портал</a:t>
            </a:r>
            <a:r>
              <a:rPr lang="en-US" sz="1800" dirty="0"/>
              <a:t> </a:t>
            </a:r>
            <a:r>
              <a:rPr lang="en-US" sz="1800" u="sng" dirty="0">
                <a:solidFill>
                  <a:schemeClr val="hlink"/>
                </a:solidFill>
                <a:hlinkClick r:id="rId12"/>
              </a:rPr>
              <a:t>ToGeo.ru</a:t>
            </a:r>
            <a:r>
              <a:rPr lang="en-US" sz="1800" dirty="0"/>
              <a:t>: </a:t>
            </a:r>
            <a:r>
              <a:rPr lang="en-US" sz="1800" u="sng" dirty="0">
                <a:solidFill>
                  <a:schemeClr val="hlink"/>
                </a:solidFill>
                <a:hlinkClick r:id="rId12"/>
              </a:rPr>
              <a:t>www.togeo.ru</a:t>
            </a:r>
            <a:endParaRPr dirty="0"/>
          </a:p>
        </p:txBody>
      </p:sp>
      <p:grpSp>
        <p:nvGrpSpPr>
          <p:cNvPr id="116" name="Google Shape;116;p16"/>
          <p:cNvGrpSpPr/>
          <p:nvPr/>
        </p:nvGrpSpPr>
        <p:grpSpPr>
          <a:xfrm>
            <a:off x="301106" y="97284"/>
            <a:ext cx="8347075" cy="1152525"/>
            <a:chOff x="357158" y="4000504"/>
            <a:chExt cx="8838146" cy="1509599"/>
          </a:xfrm>
        </p:grpSpPr>
        <p:pic>
          <p:nvPicPr>
            <p:cNvPr id="117" name="Google Shape;117;p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28596" y="4000504"/>
              <a:ext cx="1826128" cy="1509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933612" y="4071942"/>
              <a:ext cx="7261692" cy="12620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16"/>
            <p:cNvSpPr txBox="1"/>
            <p:nvPr/>
          </p:nvSpPr>
          <p:spPr>
            <a:xfrm>
              <a:off x="357158" y="4929967"/>
              <a:ext cx="1898602" cy="5718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solidFill>
                  <a:schemeClr val="dk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5649069"/>
            <a:ext cx="12192000" cy="966588"/>
          </a:xfrm>
          <a:prstGeom prst="rect">
            <a:avLst/>
          </a:prstGeom>
          <a:solidFill>
            <a:srgbClr val="2B67AF"/>
          </a:solidFill>
        </p:spPr>
        <p:txBody>
          <a:bodyPr wrap="square" lIns="540000" tIns="180000" rIns="540000" rtlCol="0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Электронные ресурсы проекта дают возможность, посмотреть, послушать, прокомментировать или скачать интересующие материалы по теме Камчатских экспедиций.</a:t>
            </a:r>
            <a:br>
              <a:rPr lang="ru-RU" sz="1600" b="1" dirty="0">
                <a:solidFill>
                  <a:schemeClr val="bg1"/>
                </a:solidFill>
              </a:rPr>
            </a:b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tretch/>
        </p:blipFill>
        <p:spPr>
          <a:xfrm>
            <a:off x="2511891" y="1610677"/>
            <a:ext cx="7168217" cy="5064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6" name="Google Shape;126;p1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113280" y="249873"/>
            <a:ext cx="7651750" cy="12620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r>
              <a:rPr lang="ru-RU" dirty="0"/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7001"/>
            <a:ext cx="12192000" cy="1249362"/>
          </a:xfrm>
          <a:solidFill>
            <a:srgbClr val="0070C0"/>
          </a:solidFill>
          <a:ln>
            <a:noFill/>
          </a:ln>
        </p:spPr>
        <p:txBody>
          <a:bodyPr spcFirstLastPara="1" wrap="square" lIns="2484000" tIns="45700" rIns="91425" bIns="45700" anchor="ctr" anchorCtr="0">
            <a:noAutofit/>
          </a:bodyPr>
          <a:lstStyle/>
          <a:p>
            <a:pPr algn="l">
              <a:buClr>
                <a:schemeClr val="lt1"/>
              </a:buClr>
              <a:buSzPts val="4800"/>
            </a:pP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Первая Камчатская экспедиция </a:t>
            </a:r>
            <a:br>
              <a:rPr lang="en-US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imes New Roman"/>
              </a:rPr>
              <a:t>(1725 –1730)</a:t>
            </a:r>
            <a:endParaRPr lang="ru-RU" sz="3200" b="1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7829" y="1582738"/>
            <a:ext cx="11047444" cy="4932363"/>
          </a:xfr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 декабре 1724 года Пётр I подписал именной Указ об организации экспедиции на Камчатку. По инструкции российского императора исследователям необходимо было изучить моря к востоку от Камчатки, подтвердить существование пролива, который отделяет материки Евразия и Северная Америка. Руководство экспедицией было поручено</a:t>
            </a:r>
            <a:endParaRPr lang="ru-RU" sz="20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None/>
            </a:pP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Витусу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Берингу, уроженцу Дании, поступившему на русскую службу в 1703 году.</a:t>
            </a:r>
            <a:endParaRPr lang="ru-RU" sz="20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None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 феврале 1725 года экспедиция начала путь на восток. Дорога через Урал, Сибирь и Камчатку заняла два года. В июле 1728 года на построенном боте «Святой Гавриил» моряки прошли на север вдоль побережья Камчатки и Чукотки, но из-за густого тумана не увидели побережья Северо-Западной Америки. Экспедиция вернулась в столицу в 1730 году.</a:t>
            </a:r>
            <a:endParaRPr lang="ru-RU" sz="20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None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Участникам экспедиции не удалось достигнуть берегов Северной Америки, однако они исследовали восточное побережье Азии, нанесли на карту тихоокеанское побережье Чукотки и Камчатки.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5" y="262362"/>
            <a:ext cx="1682436" cy="97673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64080" y="226219"/>
            <a:ext cx="8055927" cy="126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>
            <a:picLocks noGrp="1" noChangeAspect="1"/>
          </p:cNvPicPr>
          <p:nvPr>
            <p:ph type="body" idx="4294967295"/>
          </p:nvPr>
        </p:nvPicPr>
        <p:blipFill rotWithShape="1">
          <a:blip r:embed="rId4">
            <a:alphaModFix/>
          </a:blip>
          <a:stretch/>
        </p:blipFill>
        <p:spPr>
          <a:xfrm>
            <a:off x="5951856" y="1005840"/>
            <a:ext cx="4202807" cy="56838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96720" y="1782921"/>
            <a:ext cx="39827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 1732 году </a:t>
            </a:r>
            <a:r>
              <a:rPr lang="ru-RU" sz="2400" dirty="0" err="1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24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Беринг подготовил проект новой экспедиции. 17 апреля 1732 года императрица Анна Иоанновна издала Указ об организации Второй Камчатской экспедиции – Великой Северной. Исследование рек Сибири, северных берегов материка, Дальнего Востока и Америки проводили девять самостоятельных отрядов.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6382" y="1445986"/>
            <a:ext cx="11020230" cy="52070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Calibri" panose="020F0502020204030204" pitchFamily="34" charset="0"/>
              </a:rPr>
              <a:t>Вторая Камчатская экспедиция </a:t>
            </a:r>
            <a:r>
              <a:rPr lang="ru-RU" sz="1800" dirty="0">
                <a:latin typeface="Calibri" panose="020F0502020204030204" pitchFamily="34" charset="0"/>
              </a:rPr>
              <a:t>(1733 –1743).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Капитан-командор </a:t>
            </a:r>
            <a:r>
              <a:rPr lang="ru-RU" sz="1800" dirty="0" err="1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Беринг и капитан I ранга Алексей Чириков возглавили основной отряд, который должен был найти путь до берегов Северо-Западной Америки. Дорога от Санкт-Петербурга до Камчатки и подготовка к морской части экспедиции заняли несколько лет.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Осенью 1740 года в Охотске было построено два пакетбота – «Святой Пётр» и «Святой Павел». Участники экспедиции на кораблях перешли в Авачинскую бухту и зазимовали, основав город Петропавловск (с 1924 года – Петропавловск-Камчатский). Летом</a:t>
            </a: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1741 года вышли в море и направились к Америке.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 пути из-за сильного тумана корабли потеряли друг друга из виду, и в дальнейшем оба капитана продолжили путь самостоятельно.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15 июля 1741 года пакетбот «Святой Павел» первым подошёл к берегам Северо-Западной Америки, совершив великое географическое открытие, и 10 октября вернулся в Петропавловскую гавань Авачинской бухты. 17 июля к берегам Америки подошёл «Святой Пётр». Возвращаясь на Камчатку, он был прибит штормом к острову, который позже был назван именем Беринга. Во время тяжёлой зимовки умер </a:t>
            </a:r>
            <a:r>
              <a:rPr lang="ru-RU" sz="1800" dirty="0" err="1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Беринг. Лишь в августе 1742 года выжившие моряки построили новое судно из обломков разбившегося корабля и вернулись на Камчатку.</a:t>
            </a:r>
            <a:endParaRPr lang="ru-RU" sz="1800" dirty="0">
              <a:latin typeface="Calibri" panose="020F050202020403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27000"/>
            <a:ext cx="12192000" cy="11531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248400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Clr>
                <a:schemeClr val="lt1"/>
              </a:buClr>
              <a:buSzPts val="4800"/>
            </a:pP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Вторая Камчатская экспедиция </a:t>
            </a:r>
            <a:br>
              <a:rPr lang="en-US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imes New Roman"/>
              </a:rPr>
              <a:t>(1733 –1743)</a:t>
            </a:r>
            <a:endParaRPr lang="ru-RU" sz="3200" b="1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4" y="201402"/>
            <a:ext cx="1682436" cy="97673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11484</TotalTime>
  <Words>4827</Words>
  <Application>Microsoft Office PowerPoint</Application>
  <PresentationFormat>Широкоэкранный</PresentationFormat>
  <Paragraphs>273</Paragraphs>
  <Slides>25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PT Sans Narrow</vt:lpstr>
      <vt:lpstr>Times New Roman</vt:lpstr>
      <vt:lpstr>Tahoma</vt:lpstr>
      <vt:lpstr>Calibri</vt:lpstr>
      <vt:lpstr>Arial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Маматов Ильдар Юнусович</vt:lpstr>
      <vt:lpstr>Электронные ресурсы проекта:</vt:lpstr>
      <vt:lpstr>Презентация PowerPoint</vt:lpstr>
      <vt:lpstr>Первая Камчатская экспедиция  (1725 –1730)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МАРШРУТ ОБЪЕДИНЯЕТ 14 СТРАН  и 45 СУБЪЕКТА РОССИЙСКОЙ ФЕДЕРАЦИИ</vt:lpstr>
      <vt:lpstr>     Маршрут объединяет 14 стран</vt:lpstr>
      <vt:lpstr>Маршрут объединяет  45 субъектов Российской Федерации</vt:lpstr>
      <vt:lpstr>Презентация PowerPoint</vt:lpstr>
      <vt:lpstr>Презентация PowerPoint</vt:lpstr>
      <vt:lpstr>ПУТЬ ПО ТРАНССИБУ И СИБИРСКОМУ ТРАКТУ</vt:lpstr>
      <vt:lpstr>Пермский край Свердловская область</vt:lpstr>
      <vt:lpstr>Презентация PowerPoint</vt:lpstr>
      <vt:lpstr>Омская область Томская область</vt:lpstr>
      <vt:lpstr>Красноярский край  Иркутская область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Ильдар Маматов</cp:lastModifiedBy>
  <cp:revision>72</cp:revision>
  <dcterms:modified xsi:type="dcterms:W3CDTF">2021-10-28T14:52:14Z</dcterms:modified>
</cp:coreProperties>
</file>