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Bebas Neue Cyrillic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pture Smallz Clean" panose="020B0604020202020204" charset="0"/>
      <p:regular r:id="rId18"/>
    </p:embeddedFont>
    <p:embeddedFont>
      <p:font typeface="HK Grotesk Medium" panose="020B0604020202020204" charset="-52"/>
      <p:regular r:id="rId19"/>
    </p:embeddedFont>
    <p:embeddedFont>
      <p:font typeface="HK Grotesk Medium Bold" panose="020B0604020202020204" charset="-52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56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6" b="2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grpSp>
        <p:nvGrpSpPr>
          <p:cNvPr id="4" name="Group 4"/>
          <p:cNvGrpSpPr/>
          <p:nvPr/>
        </p:nvGrpSpPr>
        <p:grpSpPr>
          <a:xfrm>
            <a:off x="-179042" y="2863807"/>
            <a:ext cx="11912442" cy="7641586"/>
            <a:chOff x="0" y="0"/>
            <a:chExt cx="15883256" cy="10188781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5883256" cy="10188781"/>
            </a:xfrm>
            <a:prstGeom prst="rect">
              <a:avLst/>
            </a:prstGeom>
            <a:solidFill>
              <a:srgbClr val="5691A4">
                <a:alpha val="77255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230517" y="2425477"/>
              <a:ext cx="12630032" cy="5108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407"/>
                </a:lnSpc>
              </a:pPr>
              <a:r>
                <a:rPr lang="en-US" sz="6000" spc="316" dirty="0">
                  <a:solidFill>
                    <a:srgbClr val="E5F2F0">
                      <a:alpha val="85882"/>
                    </a:srgbClr>
                  </a:solidFill>
                  <a:latin typeface="Bebas Neue Cyrillic Bold"/>
                </a:rPr>
                <a:t>ЯРКИЕ ВЫХОДНЫЕ В ПРИВОЛЖЬЕ.</a:t>
              </a:r>
              <a:r>
                <a:rPr lang="ru-RU" sz="6000" spc="316" dirty="0">
                  <a:solidFill>
                    <a:srgbClr val="E5F2F0">
                      <a:alpha val="85882"/>
                    </a:srgbClr>
                  </a:solidFill>
                  <a:latin typeface="Bebas Neue Cyrillic Bold"/>
                </a:rPr>
                <a:t>Марий Эл.</a:t>
              </a:r>
              <a:r>
                <a:rPr lang="en-US" sz="6000" spc="316" dirty="0">
                  <a:solidFill>
                    <a:srgbClr val="E5F2F0">
                      <a:alpha val="85882"/>
                    </a:srgbClr>
                  </a:solidFill>
                  <a:latin typeface="Bebas Neue Cyrillic Bold"/>
                </a:rPr>
                <a:t>ВКУСНО ЕДЕМ! ВКУСНОЙОШКА!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230517" y="8025810"/>
              <a:ext cx="9102928" cy="590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 lang="en-US" sz="2700" spc="67" dirty="0">
                <a:solidFill>
                  <a:srgbClr val="E5F2F0">
                    <a:alpha val="85882"/>
                  </a:srgbClr>
                </a:solidFill>
                <a:latin typeface="Capture Smallz Cle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230517" y="922922"/>
              <a:ext cx="9102928" cy="524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4"/>
                </a:lnSpc>
              </a:pPr>
              <a:r>
                <a:rPr lang="en-US" sz="2325" spc="232">
                  <a:solidFill>
                    <a:srgbClr val="E5F2F0">
                      <a:alpha val="85882"/>
                    </a:srgbClr>
                  </a:solidFill>
                  <a:latin typeface="HK Grotesk Medium Bold"/>
                </a:rPr>
                <a:t>ТУРОПЕРАТОР ШЕЛКОВЫЙ ПУТЬ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9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7003" b="7003"/>
          <a:stretch>
            <a:fillRect/>
          </a:stretch>
        </p:blipFill>
        <p:spPr>
          <a:xfrm>
            <a:off x="977234" y="-171911"/>
            <a:ext cx="17981912" cy="1063082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699826"/>
            <a:ext cx="10747279" cy="3490563"/>
            <a:chOff x="0" y="0"/>
            <a:chExt cx="14329705" cy="465408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4329705" cy="4654084"/>
            </a:xfrm>
            <a:prstGeom prst="rect">
              <a:avLst/>
            </a:prstGeom>
            <a:solidFill>
              <a:srgbClr val="545454">
                <a:alpha val="7019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486339" y="1990411"/>
              <a:ext cx="8759949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77"/>
                </a:lnSpc>
              </a:pPr>
              <a:r>
                <a:rPr lang="en-US" sz="3064" spc="153">
                  <a:solidFill>
                    <a:srgbClr val="E5F2F0">
                      <a:alpha val="77647"/>
                    </a:srgbClr>
                  </a:solidFill>
                  <a:latin typeface="Capture Smallz Clean"/>
                </a:rPr>
                <a:t>ПРОЖИВАНИЕ В КОМФОРТАБЕЛЬНОЙ ГОСТИНИЦЕ "ЭВРИКА"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814" b="37687"/>
          <a:stretch>
            <a:fillRect/>
          </a:stretch>
        </p:blipFill>
        <p:spPr>
          <a:xfrm>
            <a:off x="-1149151" y="-171911"/>
            <a:ext cx="21799009" cy="414160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grpSp>
        <p:nvGrpSpPr>
          <p:cNvPr id="4" name="Group 4"/>
          <p:cNvGrpSpPr/>
          <p:nvPr/>
        </p:nvGrpSpPr>
        <p:grpSpPr>
          <a:xfrm>
            <a:off x="-179042" y="3067050"/>
            <a:ext cx="8564792" cy="6661158"/>
            <a:chOff x="0" y="0"/>
            <a:chExt cx="11419723" cy="888154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419723" cy="8881544"/>
            </a:xfrm>
            <a:prstGeom prst="rect">
              <a:avLst/>
            </a:prstGeom>
            <a:solidFill>
              <a:srgbClr val="5691A4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557025" y="836401"/>
              <a:ext cx="7918779" cy="5073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18"/>
                </a:lnSpc>
              </a:pPr>
              <a:r>
                <a:rPr lang="en-US" sz="8625" spc="862">
                  <a:solidFill>
                    <a:srgbClr val="E5F2F0"/>
                  </a:solidFill>
                  <a:latin typeface="Bebas Neue Cyrillic Bold"/>
                </a:rPr>
                <a:t>ТУРОПЕРАТОР ШЕЛКОВЫЙ ПУТЬ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557025" y="7020220"/>
              <a:ext cx="6985140" cy="927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90"/>
                </a:lnSpc>
              </a:pPr>
              <a:r>
                <a:rPr lang="en-US" sz="4575" spc="457">
                  <a:solidFill>
                    <a:srgbClr val="E5F2F0"/>
                  </a:solidFill>
                  <a:latin typeface="Bebas Neue Cyrillic"/>
                </a:rPr>
                <a:t>НАШИ КОНТАКТЫ: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93559" y="3525825"/>
            <a:ext cx="5572250" cy="5732475"/>
            <a:chOff x="0" y="0"/>
            <a:chExt cx="7429667" cy="7643300"/>
          </a:xfrm>
        </p:grpSpPr>
        <p:sp>
          <p:nvSpPr>
            <p:cNvPr id="9" name="TextBox 9"/>
            <p:cNvSpPr txBox="1"/>
            <p:nvPr/>
          </p:nvSpPr>
          <p:spPr>
            <a:xfrm>
              <a:off x="0" y="894307"/>
              <a:ext cx="7429667" cy="526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91"/>
                </a:lnSpc>
              </a:pPr>
              <a:r>
                <a:rPr lang="en-US" sz="2260" spc="56">
                  <a:solidFill>
                    <a:srgbClr val="E5F2F0"/>
                  </a:solidFill>
                  <a:latin typeface="HK Grotesk Medium"/>
                </a:rPr>
                <a:t>WWW.SILKWAY12.RU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12760" y="-7531"/>
              <a:ext cx="6216907" cy="414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90"/>
                </a:lnSpc>
              </a:pPr>
              <a:r>
                <a:rPr lang="en-US" sz="2075" spc="103">
                  <a:solidFill>
                    <a:srgbClr val="2E3F42"/>
                  </a:solidFill>
                  <a:latin typeface="HK Grotesk Medium"/>
                </a:rPr>
                <a:t>АДРЕС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781573"/>
              <a:ext cx="7429667" cy="1176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5"/>
                </a:lnSpc>
              </a:pPr>
              <a:r>
                <a:rPr lang="en-US" sz="2430" spc="60">
                  <a:solidFill>
                    <a:srgbClr val="E5F2F0"/>
                  </a:solidFill>
                  <a:latin typeface="HK Grotesk Medium"/>
                </a:rPr>
                <a:t>ТЕЛЕФОН:</a:t>
              </a:r>
            </a:p>
            <a:p>
              <a:pPr algn="r">
                <a:lnSpc>
                  <a:spcPts val="3645"/>
                </a:lnSpc>
              </a:pPr>
              <a:r>
                <a:rPr lang="en-US" sz="2430" spc="60">
                  <a:solidFill>
                    <a:srgbClr val="E5F2F0"/>
                  </a:solidFill>
                  <a:latin typeface="HK Grotesk Medium"/>
                </a:rPr>
                <a:t>(8362) 42-64-99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328792"/>
              <a:ext cx="7429667" cy="2314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26"/>
                </a:lnSpc>
              </a:pPr>
              <a:r>
                <a:rPr lang="en-US" sz="2351" spc="58">
                  <a:solidFill>
                    <a:srgbClr val="E5F2F0"/>
                  </a:solidFill>
                  <a:latin typeface="HK Grotesk Medium"/>
                </a:rPr>
                <a:t>VK: https://vk.com/silkway12</a:t>
              </a:r>
            </a:p>
            <a:p>
              <a:pPr algn="r">
                <a:lnSpc>
                  <a:spcPts val="3526"/>
                </a:lnSpc>
              </a:pPr>
              <a:r>
                <a:rPr lang="en-US" sz="2351" spc="58">
                  <a:solidFill>
                    <a:srgbClr val="E5F2F0"/>
                  </a:solidFill>
                  <a:latin typeface="HK Grotesk Medium"/>
                </a:rPr>
                <a:t>instagram: @silkway12</a:t>
              </a:r>
            </a:p>
            <a:p>
              <a:pPr algn="r">
                <a:lnSpc>
                  <a:spcPts val="3526"/>
                </a:lnSpc>
              </a:pPr>
              <a:endParaRPr lang="en-US" sz="2351" spc="58">
                <a:solidFill>
                  <a:srgbClr val="E5F2F0"/>
                </a:solidFill>
                <a:latin typeface="HK Grotesk Medium"/>
              </a:endParaRPr>
            </a:p>
            <a:p>
              <a:pPr algn="r">
                <a:lnSpc>
                  <a:spcPts val="3526"/>
                </a:lnSpc>
              </a:pPr>
              <a:r>
                <a:rPr lang="en-US" sz="2351" spc="58">
                  <a:solidFill>
                    <a:srgbClr val="E5F2F0"/>
                  </a:solidFill>
                  <a:latin typeface="HK Grotesk Medium"/>
                </a:rPr>
                <a:t>E-MAIL: ANSAR11@MAIL.RU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12760" y="4618998"/>
              <a:ext cx="6216907" cy="414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90"/>
                </a:lnSpc>
              </a:pPr>
              <a:r>
                <a:rPr lang="en-US" sz="2075" spc="103">
                  <a:solidFill>
                    <a:srgbClr val="2E3F42"/>
                  </a:solidFill>
                  <a:latin typeface="HK Grotesk Medium"/>
                </a:rPr>
                <a:t>ЭЛЕКТРОННЫЙ АДРЕС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9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320" b="13320"/>
          <a:stretch>
            <a:fillRect/>
          </a:stretch>
        </p:blipFill>
        <p:spPr>
          <a:xfrm>
            <a:off x="425017" y="4733740"/>
            <a:ext cx="17862983" cy="572517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grpSp>
        <p:nvGrpSpPr>
          <p:cNvPr id="4" name="Group 4"/>
          <p:cNvGrpSpPr/>
          <p:nvPr/>
        </p:nvGrpSpPr>
        <p:grpSpPr>
          <a:xfrm>
            <a:off x="0" y="575147"/>
            <a:ext cx="7934963" cy="5413383"/>
            <a:chOff x="0" y="0"/>
            <a:chExt cx="10579951" cy="721784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0579951" cy="7217844"/>
            </a:xfrm>
            <a:prstGeom prst="rect">
              <a:avLst/>
            </a:prstGeom>
            <a:solidFill>
              <a:srgbClr val="545454">
                <a:alpha val="5451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368989" y="845926"/>
              <a:ext cx="7336456" cy="3465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77"/>
                </a:lnSpc>
              </a:pPr>
              <a:r>
                <a:rPr lang="en-US" sz="8850" spc="885">
                  <a:solidFill>
                    <a:srgbClr val="E5F2F0">
                      <a:alpha val="60784"/>
                    </a:srgbClr>
                  </a:solidFill>
                  <a:latin typeface="Bebas Neue Cyrillic Bold"/>
                </a:rPr>
                <a:t>ОБЩИЕ СВЕДЕНИЯ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56714" y="759600"/>
            <a:ext cx="9558111" cy="494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1968" lvl="1" indent="-250984" algn="l">
              <a:lnSpc>
                <a:spcPts val="3487"/>
              </a:lnSpc>
              <a:buFont typeface="Arial"/>
              <a:buChar char="•"/>
            </a:pP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Целевая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аудитория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: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Семейный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тур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,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взрослые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туристы</a:t>
            </a:r>
            <a:endParaRPr lang="en-US" sz="2325" spc="58" dirty="0">
              <a:solidFill>
                <a:srgbClr val="E5F2F0"/>
              </a:solidFill>
              <a:latin typeface="HK Grotesk Medium"/>
            </a:endParaRPr>
          </a:p>
          <a:p>
            <a:pPr marL="501968" lvl="1" indent="-250984" algn="l">
              <a:lnSpc>
                <a:spcPts val="3487"/>
              </a:lnSpc>
              <a:buFont typeface="Arial"/>
              <a:buChar char="•"/>
            </a:pP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Сезонность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: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круглогодично</a:t>
            </a:r>
            <a:endParaRPr lang="en-US" sz="2325" spc="58" dirty="0">
              <a:solidFill>
                <a:srgbClr val="E5F2F0"/>
              </a:solidFill>
              <a:latin typeface="HK Grotesk Medium"/>
            </a:endParaRPr>
          </a:p>
          <a:p>
            <a:pPr marL="501968" lvl="1" indent="-250984" algn="l">
              <a:lnSpc>
                <a:spcPts val="3487"/>
              </a:lnSpc>
              <a:buFont typeface="Arial"/>
              <a:buChar char="•"/>
            </a:pP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Продолжительность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: 2 ДНЯ/1 НОЧЬ</a:t>
            </a:r>
          </a:p>
          <a:p>
            <a:pPr marL="501968" lvl="1" indent="-250984" algn="l">
              <a:lnSpc>
                <a:spcPts val="3487"/>
              </a:lnSpc>
              <a:buFont typeface="Arial"/>
              <a:buChar char="•"/>
            </a:pP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Способ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передвижения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: ж\д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проезд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из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Москвы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,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автобусное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обслуживание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на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месте</a:t>
            </a:r>
            <a:endParaRPr lang="en-US" sz="2325" spc="58" dirty="0">
              <a:solidFill>
                <a:srgbClr val="E5F2F0"/>
              </a:solidFill>
              <a:latin typeface="HK Grotesk Medium"/>
            </a:endParaRPr>
          </a:p>
          <a:p>
            <a:pPr marL="501968" lvl="1" indent="-250984" algn="l">
              <a:lnSpc>
                <a:spcPts val="3487"/>
              </a:lnSpc>
              <a:buFont typeface="Arial"/>
              <a:buChar char="•"/>
            </a:pP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Населенные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пункты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,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через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которые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проходит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маршрут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: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Йошкар-Ола</a:t>
            </a:r>
            <a:endParaRPr lang="en-US" sz="2325" spc="58" dirty="0">
              <a:solidFill>
                <a:srgbClr val="E5F2F0"/>
              </a:solidFill>
              <a:latin typeface="HK Grotesk Medium"/>
            </a:endParaRPr>
          </a:p>
          <a:p>
            <a:pPr marL="501968" lvl="1" indent="-250984" algn="l">
              <a:lnSpc>
                <a:spcPts val="3487"/>
              </a:lnSpc>
              <a:buFont typeface="Arial"/>
              <a:buChar char="•"/>
            </a:pP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Стоимость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: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от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 14900 </a:t>
            </a:r>
            <a:r>
              <a:rPr lang="en-US" sz="2325" spc="58" dirty="0" err="1">
                <a:solidFill>
                  <a:srgbClr val="E5F2F0"/>
                </a:solidFill>
                <a:latin typeface="HK Grotesk Medium"/>
              </a:rPr>
              <a:t>руб</a:t>
            </a:r>
            <a:r>
              <a:rPr lang="en-US" sz="2325" spc="58" dirty="0">
                <a:solidFill>
                  <a:srgbClr val="E5F2F0"/>
                </a:solidFill>
                <a:latin typeface="HK Grotesk Medium"/>
              </a:rPr>
              <a:t>.</a:t>
            </a:r>
          </a:p>
          <a:p>
            <a:pPr algn="l">
              <a:lnSpc>
                <a:spcPts val="2887"/>
              </a:lnSpc>
            </a:pPr>
            <a:endParaRPr lang="en-US" sz="2325" spc="58" dirty="0">
              <a:solidFill>
                <a:srgbClr val="E5F2F0"/>
              </a:solidFill>
              <a:latin typeface="HK Grotesk Medium"/>
            </a:endParaRPr>
          </a:p>
          <a:p>
            <a:pPr algn="l">
              <a:lnSpc>
                <a:spcPts val="2887"/>
              </a:lnSpc>
            </a:pPr>
            <a:endParaRPr lang="en-US" sz="2325" spc="58" dirty="0">
              <a:solidFill>
                <a:srgbClr val="E5F2F0"/>
              </a:solidFill>
              <a:latin typeface="HK Grotesk Medium"/>
            </a:endParaRPr>
          </a:p>
          <a:p>
            <a:pPr algn="l">
              <a:lnSpc>
                <a:spcPts val="2887"/>
              </a:lnSpc>
            </a:pPr>
            <a:endParaRPr lang="en-US" sz="2325" spc="58" dirty="0">
              <a:solidFill>
                <a:srgbClr val="E5F2F0"/>
              </a:solidFill>
              <a:latin typeface="HK Grotesk Medium"/>
            </a:endParaRPr>
          </a:p>
          <a:p>
            <a:pPr algn="l">
              <a:lnSpc>
                <a:spcPts val="2887"/>
              </a:lnSpc>
            </a:pPr>
            <a:endParaRPr lang="en-US" sz="2325" spc="58" dirty="0">
              <a:solidFill>
                <a:srgbClr val="E5F2F0"/>
              </a:solidFill>
              <a:latin typeface="HK Grotesk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3" r="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grpSp>
        <p:nvGrpSpPr>
          <p:cNvPr id="4" name="Group 4"/>
          <p:cNvGrpSpPr/>
          <p:nvPr/>
        </p:nvGrpSpPr>
        <p:grpSpPr>
          <a:xfrm>
            <a:off x="8086087" y="852504"/>
            <a:ext cx="10201913" cy="3175961"/>
            <a:chOff x="0" y="0"/>
            <a:chExt cx="13602551" cy="423461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3602551" cy="4234614"/>
            </a:xfrm>
            <a:prstGeom prst="rect">
              <a:avLst/>
            </a:prstGeom>
            <a:solidFill>
              <a:srgbClr val="545454">
                <a:alpha val="7019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368989" y="702527"/>
              <a:ext cx="9825656" cy="1419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80"/>
                </a:lnSpc>
              </a:pPr>
              <a:r>
                <a:rPr lang="en-US" sz="7200" spc="719">
                  <a:solidFill>
                    <a:srgbClr val="E5F2F0">
                      <a:alpha val="77647"/>
                    </a:srgbClr>
                  </a:solidFill>
                  <a:latin typeface="Bebas Neue Cyrillic Bold"/>
                </a:rPr>
                <a:t>1 ДЕНЬ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360171" y="2301457"/>
              <a:ext cx="8315429" cy="1035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2500" spc="125">
                  <a:solidFill>
                    <a:srgbClr val="E5F2F0">
                      <a:alpha val="77647"/>
                    </a:srgbClr>
                  </a:solidFill>
                  <a:latin typeface="Capture Smallz Clean"/>
                </a:rPr>
                <a:t>ЗНАКОМСТВО С ЙОШКАР-ОЛОЙ НА ОБЗОРНОЙ ЭКСКУРСИИ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E5C191-E851-4FF5-8918-8234178C1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285" y="6438900"/>
            <a:ext cx="4972050" cy="33147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214198-51CF-47DB-BF34-03B2AB3FF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2" y="240750"/>
            <a:ext cx="4257570" cy="33421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50" b="78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grpSp>
        <p:nvGrpSpPr>
          <p:cNvPr id="4" name="Group 4"/>
          <p:cNvGrpSpPr/>
          <p:nvPr/>
        </p:nvGrpSpPr>
        <p:grpSpPr>
          <a:xfrm>
            <a:off x="7666246" y="773599"/>
            <a:ext cx="10201913" cy="3175961"/>
            <a:chOff x="0" y="0"/>
            <a:chExt cx="13602551" cy="423461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3602551" cy="4234614"/>
            </a:xfrm>
            <a:prstGeom prst="rect">
              <a:avLst/>
            </a:prstGeom>
            <a:solidFill>
              <a:srgbClr val="545454">
                <a:alpha val="7019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368989" y="702527"/>
              <a:ext cx="9825656" cy="1419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79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360171" y="2310982"/>
              <a:ext cx="8315429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9"/>
                </a:lnSpc>
              </a:pPr>
              <a:r>
                <a:rPr lang="en-US" sz="2499" spc="124">
                  <a:solidFill>
                    <a:srgbClr val="E5F2F0">
                      <a:alpha val="77647"/>
                    </a:srgbClr>
                  </a:solidFill>
                  <a:latin typeface="Capture Smallz Clean"/>
                </a:rPr>
                <a:t>НАЦИОНАЛЬНЫЙ ОБЕД В ТРАКТИРЕ "ТЕПЛАЯ РЕЧКА"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587661" y="3628180"/>
            <a:ext cx="5224569" cy="69956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B649F9-A884-44BA-A2E4-56184AEFA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23" y="5905500"/>
            <a:ext cx="5673061" cy="37574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D66FAB-E281-4220-B17F-EF34DDDEC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15" y="1267233"/>
            <a:ext cx="5465478" cy="36199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grpSp>
        <p:nvGrpSpPr>
          <p:cNvPr id="4" name="Group 4"/>
          <p:cNvGrpSpPr/>
          <p:nvPr/>
        </p:nvGrpSpPr>
        <p:grpSpPr>
          <a:xfrm>
            <a:off x="990204" y="342900"/>
            <a:ext cx="10201913" cy="3290261"/>
            <a:chOff x="0" y="0"/>
            <a:chExt cx="13602551" cy="438701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3602551" cy="4387014"/>
            </a:xfrm>
            <a:prstGeom prst="rect">
              <a:avLst/>
            </a:prstGeom>
            <a:solidFill>
              <a:srgbClr val="545454">
                <a:alpha val="7019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360171" y="2301457"/>
              <a:ext cx="8315429" cy="11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79"/>
                </a:lnSpc>
              </a:pPr>
              <a:r>
                <a:rPr lang="en-US" sz="2899" spc="144">
                  <a:solidFill>
                    <a:srgbClr val="E5F2F0">
                      <a:alpha val="77647"/>
                    </a:srgbClr>
                  </a:solidFill>
                  <a:latin typeface="Capture Smallz Clean"/>
                </a:rPr>
                <a:t>МУЗЫКАЛЬНАЯ ПРОГРАММА В ТЕАТРЕ ИМ.ШКЕТАНА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A6FAFA-0759-4703-BFFD-4B538BCAE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6819900"/>
            <a:ext cx="5306551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9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383" b="6383"/>
          <a:stretch>
            <a:fillRect/>
          </a:stretch>
        </p:blipFill>
        <p:spPr>
          <a:xfrm>
            <a:off x="798192" y="0"/>
            <a:ext cx="17699697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5875" y="1370073"/>
            <a:ext cx="9018125" cy="2871438"/>
            <a:chOff x="0" y="0"/>
            <a:chExt cx="12024167" cy="382858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024167" cy="3828584"/>
            </a:xfrm>
            <a:prstGeom prst="rect">
              <a:avLst/>
            </a:prstGeom>
            <a:solidFill>
              <a:srgbClr val="545454">
                <a:alpha val="7019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086307" y="1999936"/>
              <a:ext cx="7350541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7"/>
                </a:lnSpc>
              </a:pPr>
              <a:r>
                <a:rPr lang="en-US" sz="2564" spc="128">
                  <a:solidFill>
                    <a:srgbClr val="E5F2F0">
                      <a:alpha val="77647"/>
                    </a:srgbClr>
                  </a:solidFill>
                  <a:latin typeface="Capture Smallz Clean"/>
                </a:rPr>
                <a:t>"ДАРЫ ЗАПОВЕДНОЙ МАРИЙ ЭЛ" - ПОСЕЩЕНИЕ ГАСТРОМУЗЕЯ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98689" y="4331520"/>
            <a:ext cx="7240640" cy="61273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9A51D8-06E3-4FFA-B5CC-0FB0C77DD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024" y="6896100"/>
            <a:ext cx="4831977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grpSp>
        <p:nvGrpSpPr>
          <p:cNvPr id="4" name="Group 4"/>
          <p:cNvGrpSpPr/>
          <p:nvPr/>
        </p:nvGrpSpPr>
        <p:grpSpPr>
          <a:xfrm>
            <a:off x="0" y="1155119"/>
            <a:ext cx="9018125" cy="2480913"/>
            <a:chOff x="0" y="0"/>
            <a:chExt cx="12024167" cy="330788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024167" cy="3307884"/>
            </a:xfrm>
            <a:prstGeom prst="rect">
              <a:avLst/>
            </a:prstGeom>
            <a:solidFill>
              <a:srgbClr val="545454">
                <a:alpha val="7019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094102" y="594416"/>
              <a:ext cx="8685528" cy="1243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70"/>
                </a:lnSpc>
              </a:pPr>
              <a:r>
                <a:rPr lang="en-US" sz="6234" spc="623">
                  <a:solidFill>
                    <a:srgbClr val="E5F2F0">
                      <a:alpha val="77647"/>
                    </a:srgbClr>
                  </a:solidFill>
                  <a:latin typeface="Bebas Neue Cyrillic Bold"/>
                </a:rPr>
                <a:t>2 ДЕНЬ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086307" y="1999936"/>
              <a:ext cx="7350541" cy="530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7"/>
                </a:lnSpc>
              </a:pPr>
              <a:r>
                <a:rPr lang="en-US" sz="2564" spc="128">
                  <a:solidFill>
                    <a:srgbClr val="E5F2F0">
                      <a:alpha val="77647"/>
                    </a:srgbClr>
                  </a:solidFill>
                  <a:latin typeface="Capture Smallz Clean"/>
                </a:rPr>
                <a:t>ПОЕЗДКА В ЭТНОКОМПЛЕКС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578E0E-CBDE-4DE4-9577-AE5716BDA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51" y="164335"/>
            <a:ext cx="4776866" cy="31638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0E21F8-D9CA-4A78-B607-8B880A7D40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34" y="7088245"/>
            <a:ext cx="4776866" cy="31638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A9A723-1707-4779-91D2-967EE1DF3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92" y="7087435"/>
            <a:ext cx="4776865" cy="316389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E4D74A-21E8-48A9-BBAC-7DB33ED36B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51" y="3452036"/>
            <a:ext cx="4776866" cy="31638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E1AA9AE-78F6-461B-B1A6-71D3D0697C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51" y="7042827"/>
            <a:ext cx="4844217" cy="32085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893" b="389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grpSp>
        <p:nvGrpSpPr>
          <p:cNvPr id="4" name="Group 4"/>
          <p:cNvGrpSpPr/>
          <p:nvPr/>
        </p:nvGrpSpPr>
        <p:grpSpPr>
          <a:xfrm>
            <a:off x="309575" y="5287137"/>
            <a:ext cx="9018125" cy="2833338"/>
            <a:chOff x="0" y="0"/>
            <a:chExt cx="12024167" cy="377778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024167" cy="3777784"/>
            </a:xfrm>
            <a:prstGeom prst="rect">
              <a:avLst/>
            </a:prstGeom>
            <a:solidFill>
              <a:srgbClr val="545454">
                <a:alpha val="7019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086307" y="1999936"/>
              <a:ext cx="7350541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57"/>
                </a:lnSpc>
              </a:pPr>
              <a:r>
                <a:rPr lang="en-US" sz="2464" spc="123">
                  <a:solidFill>
                    <a:srgbClr val="E5F2F0">
                      <a:alpha val="77647"/>
                    </a:srgbClr>
                  </a:solidFill>
                  <a:latin typeface="Capture Smallz Clean"/>
                </a:rPr>
                <a:t>ОБЕД С ДЕГУСТАЦИЕЙ ПИВНЫХ КОКТЕЙЛЕЙ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79042" y="-171911"/>
            <a:ext cx="977234" cy="10630822"/>
          </a:xfrm>
          <a:prstGeom prst="rect">
            <a:avLst/>
          </a:prstGeom>
          <a:solidFill>
            <a:srgbClr val="E5F2F0"/>
          </a:solidFill>
        </p:spPr>
      </p:sp>
      <p:grpSp>
        <p:nvGrpSpPr>
          <p:cNvPr id="4" name="Group 4"/>
          <p:cNvGrpSpPr/>
          <p:nvPr/>
        </p:nvGrpSpPr>
        <p:grpSpPr>
          <a:xfrm>
            <a:off x="0" y="6167802"/>
            <a:ext cx="9018125" cy="2795238"/>
            <a:chOff x="0" y="0"/>
            <a:chExt cx="12024167" cy="3726984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024167" cy="3726984"/>
            </a:xfrm>
            <a:prstGeom prst="rect">
              <a:avLst/>
            </a:prstGeom>
            <a:solidFill>
              <a:srgbClr val="545454">
                <a:alpha val="70196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086307" y="1990411"/>
              <a:ext cx="7350541" cy="95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37"/>
                </a:lnSpc>
              </a:pPr>
              <a:r>
                <a:rPr lang="en-US" sz="2364" spc="118">
                  <a:solidFill>
                    <a:srgbClr val="E5F2F0">
                      <a:alpha val="77647"/>
                    </a:srgbClr>
                  </a:solidFill>
                  <a:latin typeface="Capture Smallz Clean"/>
                </a:rPr>
                <a:t>ИММЕРСИВНАЯ ЭКСКУРСИЯ-КВЕСТ "ПРИЗРАК СТАРОГО ТЕАТРА"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7F18C7-EAAC-48AC-A25B-96B92B934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341" y="7089899"/>
            <a:ext cx="4385553" cy="32078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F065FB-976A-4CC8-A506-7A37C83E4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2" y="0"/>
            <a:ext cx="4280566" cy="28351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161</Words>
  <Application>Microsoft Office PowerPoint</Application>
  <PresentationFormat>Произвольный</PresentationFormat>
  <Paragraphs>32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Calibri</vt:lpstr>
      <vt:lpstr>Capture Smallz Clean</vt:lpstr>
      <vt:lpstr>HK Grotesk Medium Bold</vt:lpstr>
      <vt:lpstr>Bebas Neue Cyrillic Bold</vt:lpstr>
      <vt:lpstr>Bebas Neue Cyrillic</vt:lpstr>
      <vt:lpstr>Arial</vt:lpstr>
      <vt:lpstr>HK Grotesk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Здания и Оживленные дороги Широкая Презентация</dc:title>
  <cp:lastModifiedBy>User</cp:lastModifiedBy>
  <cp:revision>8</cp:revision>
  <dcterms:created xsi:type="dcterms:W3CDTF">2006-08-16T00:00:00Z</dcterms:created>
  <dcterms:modified xsi:type="dcterms:W3CDTF">2021-11-30T12:13:33Z</dcterms:modified>
  <dc:identifier>DAEUyr3yDcs</dc:identifier>
</cp:coreProperties>
</file>