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6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7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>
              <a:spcBef>
                <a:spcPts val="799"/>
              </a:spcBef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subTitle" hasCustomPrompt="0"/>
          </p:nvPr>
        </p:nvSpPr>
        <p:spPr bwMode="auto"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p>
            <a:pPr algn="ctr">
              <a:spcBef>
                <a:spcPts val="799"/>
              </a:spcBef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p>
            <a:pPr algn="ctr">
              <a:defRPr/>
            </a:pP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>
              <a:defRPr/>
            </a:pP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p>
            <a:pPr algn="ctr">
              <a:defRPr/>
            </a:pPr>
            <a:r>
              <a:rPr lang="en-US" sz="4400" b="0" strike="noStrike" spc="-1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 hidden="0"/>
          <p:cNvSpPr>
            <a:spLocks noGrp="1"/>
          </p:cNvSpPr>
          <p:nvPr isPhoto="0" userDrawn="0">
            <p:ph type="body" hasCustomPrompt="0"/>
          </p:nvPr>
        </p:nvSpPr>
        <p:spPr bwMode="auto"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Second Outline Level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Third Outline Level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Fourth Outline Level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Fifth Outline Level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Sixth Outline Level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  <a:defRPr/>
            </a:pPr>
            <a:r>
              <a:rPr lang="en-US" sz="3200" b="0" strike="noStrike" spc="-1">
                <a:solidFill>
                  <a:srgbClr val="000000"/>
                </a:solidFill>
                <a:latin typeface="Calibri"/>
              </a:rPr>
              <a:t>Seventh Outline Level</a:t>
            </a:r>
            <a:endParaRPr lang="en-US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3" hidden="0"/>
          <p:cNvSpPr>
            <a:spLocks noGrp="1"/>
          </p:cNvSpPr>
          <p:nvPr isPhoto="0" userDrawn="0">
            <p:ph type="dt" hasCustomPrompt="0"/>
          </p:nvPr>
        </p:nvSpPr>
        <p:spPr bwMode="auto"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7" name="PlaceHolder 4" hidden="0"/>
          <p:cNvSpPr>
            <a:spLocks noGrp="1"/>
          </p:cNvSpPr>
          <p:nvPr isPhoto="0" userDrawn="0">
            <p:ph type="ftr" hasCustomPrompt="0"/>
          </p:nvPr>
        </p:nvSpPr>
        <p:spPr bwMode="auto"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</p:txBody>
      </p:sp>
      <p:sp>
        <p:nvSpPr>
          <p:cNvPr id="8" name="PlaceHolder 5" hidden="0"/>
          <p:cNvSpPr>
            <a:spLocks noGrp="1"/>
          </p:cNvSpPr>
          <p:nvPr isPhoto="0" userDrawn="0">
            <p:ph type="sldNum" hasCustomPrompt="0"/>
          </p:nvPr>
        </p:nvSpPr>
        <p:spPr bwMode="auto"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p>
            <a:pPr algn="r">
              <a:defRPr/>
            </a:pPr>
            <a:fld id="{7C354D49-BFF4-419D-875E-F73DB6CCF3E5}" type="slidenum">
              <a:rPr lang="ru-RU" sz="1200" b="0" strike="noStrike" spc="-1">
                <a:solidFill>
                  <a:srgbClr val="898989"/>
                </a:solidFill>
                <a:latin typeface="Tahoma"/>
              </a:rPr>
              <a:t/>
            </a:fld>
            <a:endParaRPr lang="en-US" sz="12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286920" y="500040"/>
            <a:ext cx="8427960" cy="58579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2720" indent="-342720" algn="ctr">
              <a:spcBef>
                <a:spcPts val="499"/>
              </a:spcBef>
              <a:defRPr/>
            </a:pPr>
            <a:r>
              <a:rPr lang="ru-RU" sz="2000" b="1" i="1" strike="noStrike" spc="-1">
                <a:solidFill>
                  <a:srgbClr val="10253F"/>
                </a:solidFill>
                <a:latin typeface="Calibri"/>
              </a:rPr>
              <a:t>НОМИНАЦИЯ -  </a:t>
            </a:r>
            <a:r>
              <a:rPr lang="ru-RU" sz="2000" b="1" i="1" u="sng" strike="noStrike" spc="-1">
                <a:solidFill>
                  <a:srgbClr val="10253F"/>
                </a:solidFill>
                <a:latin typeface="Calibri"/>
              </a:rPr>
              <a:t>«Лучшая идея маршрута».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spcBef>
                <a:spcPts val="499"/>
              </a:spcBef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Calibri"/>
              </a:rPr>
              <a:t>Проект –  идея комбинированного (познавательно-спортивного тура)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lnSpc>
                <a:spcPct val="100000"/>
              </a:lnSpc>
              <a:spcBef>
                <a:spcPts val="899"/>
              </a:spcBef>
              <a:defRPr/>
            </a:pP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lnSpc>
                <a:spcPct val="100000"/>
              </a:lnSpc>
              <a:spcBef>
                <a:spcPts val="899"/>
              </a:spcBef>
              <a:defRPr/>
            </a:pPr>
            <a:r>
              <a:rPr lang="ru-RU" sz="3600" b="1" strike="noStrike" spc="-1">
                <a:solidFill>
                  <a:srgbClr val="10253F"/>
                </a:solidFill>
                <a:latin typeface="comic"/>
              </a:rPr>
              <a:t>«</a:t>
            </a:r>
            <a:r>
              <a:rPr lang="ru-RU" sz="3600" b="1" i="1" strike="noStrike" spc="-1">
                <a:solidFill>
                  <a:srgbClr val="000000"/>
                </a:solidFill>
                <a:latin typeface="Calibri"/>
              </a:rPr>
              <a:t>Пешком к Эльбрусу налегке</a:t>
            </a:r>
            <a:r>
              <a:rPr lang="ru-RU" sz="3600" b="1" strike="noStrike" spc="-1">
                <a:solidFill>
                  <a:srgbClr val="10253F"/>
                </a:solidFill>
                <a:latin typeface="comic"/>
              </a:rPr>
              <a:t>»</a:t>
            </a: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ctr">
              <a:lnSpc>
                <a:spcPct val="100000"/>
              </a:lnSpc>
              <a:spcBef>
                <a:spcPts val="899"/>
              </a:spcBef>
              <a:defRPr/>
            </a:pPr>
            <a:endParaRPr lang="en-US" sz="36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r">
              <a:spcBef>
                <a:spcPts val="448"/>
              </a:spcBef>
              <a:defRPr/>
            </a:pPr>
            <a:r>
              <a:rPr lang="ru-RU" sz="2400" b="0" strike="noStrike" spc="-1">
                <a:solidFill>
                  <a:srgbClr val="10253F"/>
                </a:solidFill>
                <a:latin typeface="Calibri"/>
              </a:rPr>
              <a:t>	</a:t>
            </a:r>
            <a:r>
              <a:rPr lang="ru-RU" sz="1800" b="0" strike="noStrike" spc="-1">
                <a:solidFill>
                  <a:srgbClr val="10253F"/>
                </a:solidFill>
                <a:latin typeface="Calibri"/>
              </a:rPr>
              <a:t>География: Кабардино-Балкарская республика и Ставропольский край.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r">
              <a:spcBef>
                <a:spcPts val="598"/>
              </a:spcBef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r">
              <a:spcBef>
                <a:spcPts val="598"/>
              </a:spcBef>
              <a:defRPr/>
            </a:pP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r">
              <a:spcBef>
                <a:spcPts val="598"/>
              </a:spcBef>
              <a:defRPr/>
            </a:pPr>
            <a:r>
              <a:rPr lang="ru-RU" sz="2400" b="0" strike="noStrike" spc="-1">
                <a:solidFill>
                  <a:srgbClr val="10253F"/>
                </a:solidFill>
                <a:latin typeface="Calibri"/>
              </a:rPr>
              <a:t>Автор: Кожемякин Алексей Юрьевич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342720" indent="-342720" algn="r">
              <a:spcBef>
                <a:spcPts val="598"/>
              </a:spcBef>
              <a:defRPr/>
            </a:pPr>
            <a:r>
              <a:rPr lang="ru-RU" sz="2400" b="0" strike="noStrike" spc="-1">
                <a:solidFill>
                  <a:srgbClr val="10253F"/>
                </a:solidFill>
                <a:latin typeface="Calibri"/>
              </a:rPr>
              <a:t>Экскурсовод, организатор джип-туров.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5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79280" y="5516640"/>
            <a:ext cx="3357720" cy="119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0" y="213012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 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5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179280" y="5516640"/>
            <a:ext cx="3357720" cy="1195200"/>
          </a:xfrm>
          <a:prstGeom prst="rect">
            <a:avLst/>
          </a:prstGeom>
          <a:ln>
            <a:noFill/>
          </a:ln>
        </p:spPr>
      </p:pic>
      <p:sp>
        <p:nvSpPr>
          <p:cNvPr id="6" name="CustomShape 2" hidden="0"/>
          <p:cNvSpPr/>
          <p:nvPr isPhoto="0" userDrawn="0"/>
        </p:nvSpPr>
        <p:spPr bwMode="auto">
          <a:xfrm>
            <a:off x="468360" y="404640"/>
            <a:ext cx="8932896" cy="7408836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algn="ctr">
              <a:defRPr/>
            </a:pPr>
            <a:r>
              <a:rPr lang="ru-RU" sz="2000" b="0" strike="noStrike" spc="-1">
                <a:solidFill>
                  <a:srgbClr val="254061"/>
                </a:solidFill>
                <a:latin typeface="Tahoma"/>
              </a:rPr>
              <a:t>7 причин пойти в этот поход!!!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</a:rPr>
              <a:t>НЕТ тяжелых рюкзаков - весь поход налегке + заброски на внедорожных автомобилях, готовый ночлег и питание по прибытию</a:t>
            </a:r>
            <a:endParaRPr lang="ru-RU" sz="2000" b="0" strike="noStrike" spc="0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0">
                <a:solidFill>
                  <a:srgbClr val="000000"/>
                </a:solidFill>
                <a:latin typeface="Tahoma"/>
              </a:rPr>
              <a:t>в лагерь;</a:t>
            </a:r>
            <a:endParaRPr lang="en-US" sz="2000" b="0" strike="noStrike" spc="0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</a:rPr>
              <a:t>самые красивые места Северного Приэльбрусья: плато, каньоны, водопады, горные реки и озера, высочайшие вершины Европы;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</a:rPr>
              <a:t>романтика проживания в палатках и погружение в мир природы,</a:t>
            </a:r>
            <a:endParaRPr lang="ru-RU" sz="2000" b="0" strike="noStrike" spc="0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en-US" sz="2000" b="0" strike="noStrike" spc="0">
                <a:solidFill>
                  <a:srgbClr val="000000"/>
                </a:solidFill>
                <a:latin typeface="Tahoma"/>
              </a:rPr>
              <a:t>но без отрыва от комфорта;</a:t>
            </a:r>
            <a:endParaRPr lang="en-US" sz="2000" b="0" strike="noStrike" spc="0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</a:rPr>
              <a:t> </a:t>
            </a:r>
            <a:r>
              <a:rPr lang="ru-RU" sz="2000" b="0" strike="noStrike" spc="-1">
                <a:solidFill>
                  <a:srgbClr val="000000"/>
                </a:solidFill>
                <a:latin typeface="Tahoma"/>
              </a:rPr>
              <a:t>питание приготовленное в походных условиях на костре;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</a:rPr>
              <a:t>чистейшая горная вода, минеральные источники и ванны;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</a:rPr>
              <a:t>история народа в исторических объектах: некрополях, древних развалинах аулов, сторожевых башнях.</a:t>
            </a:r>
            <a:br>
              <a:rPr/>
            </a:br>
            <a:r>
              <a:rPr lang="ru-RU" sz="2000" b="0" strike="noStrike" spc="-1">
                <a:solidFill>
                  <a:srgbClr val="000000"/>
                </a:solidFill>
                <a:latin typeface="Tahom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buClr>
                <a:srgbClr val="000000"/>
              </a:buClr>
              <a:buFont typeface="Arial"/>
              <a:buChar char="•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ahoma"/>
              </a:rPr>
              <a:t>это максимальная перезагрузка  перед новым стартом!</a:t>
            </a:r>
            <a:br>
              <a:rPr/>
            </a:br>
            <a:r>
              <a:rPr lang="ru-RU" sz="2000" b="0" strike="noStrike" spc="-1">
                <a:solidFill>
                  <a:srgbClr val="000000"/>
                </a:solidFill>
                <a:latin typeface="Tahoma"/>
              </a:rPr>
              <a:t> 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0" y="213012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 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5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5859360" y="236520"/>
            <a:ext cx="3033720" cy="1079640"/>
          </a:xfrm>
          <a:prstGeom prst="rect">
            <a:avLst/>
          </a:prstGeom>
          <a:ln>
            <a:noFill/>
          </a:ln>
        </p:spPr>
      </p:pic>
      <p:sp>
        <p:nvSpPr>
          <p:cNvPr id="6" name="CustomShape 2" hidden="0"/>
          <p:cNvSpPr/>
          <p:nvPr isPhoto="0" userDrawn="0"/>
        </p:nvSpPr>
        <p:spPr bwMode="auto">
          <a:xfrm>
            <a:off x="179280" y="333360"/>
            <a:ext cx="8713872" cy="6814476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algn="ctr">
              <a:lnSpc>
                <a:spcPct val="150000"/>
              </a:lnSpc>
              <a:defRPr/>
            </a:pPr>
            <a:r>
              <a:rPr lang="ru-RU" sz="1800" b="1" strike="noStrike" spc="-1">
                <a:solidFill>
                  <a:srgbClr val="254061"/>
                </a:solidFill>
                <a:latin typeface="Tahoma"/>
              </a:rPr>
              <a:t>ОСНОВНЫЕ ПОКАЗАТЕЛИ МАРШРУТА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defRPr/>
            </a:pP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u="sng" strike="noStrike" spc="-1">
                <a:solidFill>
                  <a:srgbClr val="254061"/>
                </a:solidFill>
                <a:latin typeface="Tahoma"/>
              </a:rPr>
              <a:t>Название тура</a:t>
            </a:r>
            <a:r>
              <a:rPr lang="ru-RU" sz="1800" b="1" strike="noStrike" spc="-1">
                <a:solidFill>
                  <a:srgbClr val="254061"/>
                </a:solidFill>
                <a:latin typeface="Tahoma"/>
              </a:rPr>
              <a:t>: «Пешком к Эльбрусу налегке». 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u="sng" strike="noStrike" spc="-1">
                <a:solidFill>
                  <a:srgbClr val="254061"/>
                </a:solidFill>
                <a:latin typeface="Tahoma"/>
              </a:rPr>
              <a:t>Характеристика потребителя</a:t>
            </a:r>
            <a:r>
              <a:rPr lang="ru-RU" sz="1800" b="1" strike="noStrike" spc="-1">
                <a:solidFill>
                  <a:srgbClr val="254061"/>
                </a:solidFill>
                <a:latin typeface="Tahoma"/>
              </a:rPr>
              <a:t>: данный тур рассчитан на широкий круг потребителей в возрасте от 14 до 50 лет с хорошей физической подготовкой.  Особо ориентирован на широкую прослойку людей, которые хотят пойти в поход в горы, но никак не решаются это сделать. 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u="sng" strike="noStrike" spc="-1">
                <a:solidFill>
                  <a:srgbClr val="254061"/>
                </a:solidFill>
                <a:latin typeface="Tahoma"/>
              </a:rPr>
              <a:t>Тип туристического маршрут</a:t>
            </a:r>
            <a:r>
              <a:rPr lang="ru-RU" sz="1800" b="1" strike="noStrike" spc="-1">
                <a:solidFill>
                  <a:srgbClr val="254061"/>
                </a:solidFill>
                <a:latin typeface="Tahoma"/>
              </a:rPr>
              <a:t>: – комбинированный.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u="sng" strike="noStrike" spc="-1">
                <a:solidFill>
                  <a:srgbClr val="254061"/>
                </a:solidFill>
                <a:latin typeface="Tahoma"/>
              </a:rPr>
              <a:t>Тип тура</a:t>
            </a:r>
            <a:r>
              <a:rPr lang="ru-RU" sz="1800" b="1" strike="noStrike" spc="-1">
                <a:solidFill>
                  <a:srgbClr val="254061"/>
                </a:solidFill>
                <a:latin typeface="Tahoma"/>
              </a:rPr>
              <a:t>: групповой.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u="sng" strike="noStrike" spc="-1">
                <a:solidFill>
                  <a:srgbClr val="254061"/>
                </a:solidFill>
                <a:latin typeface="Tahoma"/>
              </a:rPr>
              <a:t>Сезонность тура</a:t>
            </a:r>
            <a:r>
              <a:rPr lang="ru-RU" sz="1800" b="1" strike="noStrike" spc="-1">
                <a:solidFill>
                  <a:srgbClr val="254061"/>
                </a:solidFill>
                <a:latin typeface="Tahoma"/>
              </a:rPr>
              <a:t>: с мая по октябрь. 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u="sng" strike="noStrike" spc="-1">
                <a:solidFill>
                  <a:srgbClr val="254061"/>
                </a:solidFill>
                <a:latin typeface="Tahoma"/>
              </a:rPr>
              <a:t>Количество человек в группе</a:t>
            </a:r>
            <a:r>
              <a:rPr lang="ru-RU" sz="1800" b="1" strike="noStrike" spc="-1">
                <a:solidFill>
                  <a:srgbClr val="254061"/>
                </a:solidFill>
                <a:latin typeface="Tahoma"/>
              </a:rPr>
              <a:t>: от 8 до 12.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defRPr/>
            </a:pPr>
            <a:r>
              <a:rPr lang="ru-RU" sz="1600" b="1" u="sng" strike="noStrike" spc="-1">
                <a:solidFill>
                  <a:srgbClr val="254061"/>
                </a:solidFill>
                <a:latin typeface="Tahoma"/>
              </a:rPr>
              <a:t>Продолжительность</a:t>
            </a:r>
            <a:r>
              <a:rPr lang="ru-RU" sz="1800" b="1" strike="noStrike" spc="-1">
                <a:solidFill>
                  <a:srgbClr val="254061"/>
                </a:solidFill>
                <a:latin typeface="Tahoma"/>
              </a:rPr>
              <a:t>: маршрут рассчитан на 5 туристических дней. 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lnSpc>
                <a:spcPct val="150000"/>
              </a:lnSpc>
              <a:defRPr/>
            </a:pPr>
            <a:r>
              <a:rPr lang="ru-RU" sz="1800" b="1" u="sng" strike="noStrike" spc="-1">
                <a:solidFill>
                  <a:srgbClr val="254061"/>
                </a:solidFill>
                <a:latin typeface="Tahoma"/>
              </a:rPr>
              <a:t>Особенность тура!!!</a:t>
            </a:r>
            <a:r>
              <a:rPr lang="ru-RU" sz="1800" b="1" strike="noStrike" spc="-1">
                <a:solidFill>
                  <a:srgbClr val="254061"/>
                </a:solidFill>
                <a:latin typeface="Tahoma"/>
              </a:rPr>
              <a:t> в данный маршрут органично вплетаются еще некоторые экскурсионные объекты с добавлением от 1 до 2-х дней.  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</a:rPr>
              <a:t> 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287280" y="115920"/>
            <a:ext cx="6616800" cy="6626160"/>
          </a:xfrm>
          <a:prstGeom prst="rect">
            <a:avLst/>
          </a:prstGeom>
          <a:ln>
            <a:noFill/>
          </a:ln>
        </p:spPr>
      </p:pic>
      <p:pic>
        <p:nvPicPr>
          <p:cNvPr id="5" name="Picture 3" descr="" hidden="0"/>
          <p:cNvPicPr/>
          <p:nvPr isPhoto="0" userDrawn="0"/>
        </p:nvPicPr>
        <p:blipFill>
          <a:blip r:embed="rId3"/>
          <a:stretch/>
        </p:blipFill>
        <p:spPr bwMode="auto">
          <a:xfrm>
            <a:off x="7164360" y="1052640"/>
            <a:ext cx="1800360" cy="1201680"/>
          </a:xfrm>
          <a:prstGeom prst="rect">
            <a:avLst/>
          </a:prstGeom>
          <a:ln>
            <a:noFill/>
          </a:ln>
        </p:spPr>
      </p:pic>
      <p:pic>
        <p:nvPicPr>
          <p:cNvPr id="6" name="Picture 4" descr="" hidden="0"/>
          <p:cNvPicPr/>
          <p:nvPr isPhoto="0" userDrawn="0"/>
        </p:nvPicPr>
        <p:blipFill>
          <a:blip r:embed="rId4"/>
          <a:stretch/>
        </p:blipFill>
        <p:spPr bwMode="auto">
          <a:xfrm>
            <a:off x="7020000" y="3068640"/>
            <a:ext cx="1979640" cy="1101600"/>
          </a:xfrm>
          <a:prstGeom prst="rect">
            <a:avLst/>
          </a:prstGeom>
          <a:ln>
            <a:noFill/>
          </a:ln>
        </p:spPr>
      </p:pic>
      <p:pic>
        <p:nvPicPr>
          <p:cNvPr id="7" name="Picture 5" descr="" hidden="0"/>
          <p:cNvPicPr/>
          <p:nvPr isPhoto="0" userDrawn="0"/>
        </p:nvPicPr>
        <p:blipFill>
          <a:blip r:embed="rId5"/>
          <a:stretch/>
        </p:blipFill>
        <p:spPr bwMode="auto">
          <a:xfrm>
            <a:off x="7164360" y="4761000"/>
            <a:ext cx="1728720" cy="1368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0" y="213012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 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79280" y="333360"/>
            <a:ext cx="871380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algn="ctr">
              <a:defRPr/>
            </a:pPr>
            <a:r>
              <a:rPr lang="ru-RU" sz="1800" b="0" strike="noStrike" spc="-1">
                <a:solidFill>
                  <a:srgbClr val="000099"/>
                </a:solidFill>
                <a:latin typeface="Tahoma"/>
              </a:rPr>
              <a:t>ОЧЕНЬ краткая программа тура </a:t>
            </a:r>
            <a:r>
              <a:rPr lang="ru-RU" sz="1800" b="1" strike="noStrike" spc="-1">
                <a:solidFill>
                  <a:srgbClr val="000099"/>
                </a:solidFill>
                <a:latin typeface="Tahoma"/>
              </a:rPr>
              <a:t>«Пешком к Эльбрусу налегке»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ahoma"/>
              </a:rPr>
              <a:t> </a:t>
            </a:r>
            <a:endParaRPr lang="en-US" sz="1800" b="0" strike="noStrike" spc="-1">
              <a:solidFill>
                <a:srgbClr val="000000"/>
              </a:solidFill>
              <a:latin typeface="Tahoma"/>
            </a:endParaRPr>
          </a:p>
        </p:txBody>
      </p:sp>
      <p:graphicFrame>
        <p:nvGraphicFramePr>
          <p:cNvPr id="6" name="Table 3" hidden="0"/>
          <p:cNvGraphicFramePr>
            <a:graphicFrameLocks xmlns:a="http://schemas.openxmlformats.org/drawingml/2006/main"/>
          </p:cNvGraphicFramePr>
          <p:nvPr isPhoto="0" userDrawn="0"/>
        </p:nvGraphicFramePr>
        <p:xfrm>
          <a:off x="49249" y="15874"/>
          <a:ext cx="8855219" cy="644850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70923"/>
                <a:gridCol w="3928238"/>
                <a:gridCol w="4743826"/>
              </a:tblGrid>
              <a:tr h="287712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№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Пункты маршрута. Расстояние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Наименование основных туристско-экскурсионных мероприятий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1872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68822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День 1  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 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ts val="15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Трансфер участников группы с ж/д вокзала, аэропорта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День встречи группы в г.Пятигорске на ж/д вокзале. Экскурсия три часа по г.Пятигорску. Проверка гидом снаряжения участников, при необходимости – покупка/аренда необходимых элементов!!!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1872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1527347">
                <a:tc rowSpan="2"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День 2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 rowSpan="2"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Пятигорск - Учкекен – ур. Гришкина Балка – Бермамыт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Спуск в Гришкину балку - перепад 180 м, затем движение по направлению к реке Эшкакон. 5 км спуск на 170 м до 1300 м над уровнем моря. На стыке ручья и реки Эшкакон, нарзанный источник у русла реки, возможно увидеть, при низкой реке.</a:t>
                      </a:r>
                      <a:br>
                        <a:rPr/>
                      </a:b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Движение вверх по реке  Эшкакон, 7 км, подъем 300 м.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После Алебастроврй горы поворот на запад и подъем 4 км, перепад высот 900 м. Сложность маршрута 1б Продолжительность  7 часов средним темпом.</a:t>
                      </a:r>
                      <a:br>
                        <a:rPr/>
                      </a:b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Общий: 19 км.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Автомобиль сопровождения движется на Большой Бермамыт и обеспечивает подготовку лагеря и питания для группы.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Встреча в 07:00 на ж/д вокзале Пятигорска, посадка по экипажам внедорожников, отправление в горы. Первая остановка и завтрак — Гришкина балка со сказочно красивыми водопадами и пещерами. Дальше авто-пеший путь к первому чуду Приэльбрусья - плато Бермамыт и первая ночевка в палатках. С плато открываются прекрасные виды на Эльбрус, при хорошей погоде! 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Ужин.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815871"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Примечание! Группа комплектуется индивидуальными рюкзаками не более 15 кг. Вода, снэки, дождевик и верхняя одежда по необходимости. Инструктор имеет необходимый набор первой помощи и обеспечения безопасности группы до 50 кг.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815281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День 3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Бермамыт – Малый Бермамыт – плато Бечасын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Поход через Малый Бермамыт истоки рек Бермамыт и Хасаут.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Общий: 17 км. перепад высоты 322 м. 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Завтрак в 08:00. Переход на вершину плато Малый Бермамыт. 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Спуск к населенному пункту Хасаут.  Обед – сух-пай.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После обеда переход до г.Бечасын.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Ужин. Вечерние посиделки около костра.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714868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День 4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Гора Бечасын – минеральные источники р.Худес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Поход через истоки рек Шаушуиб к Худесу.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Общий: 21 км. перепад высоты 121 м. 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Завтрак в 08:00. Переход к минеральным источникам р.Худес.Обед – сух-пай.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После обеда поход к Худеским лабиринтам.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Ужин. Вечерние посиделки около костра.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63726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День 5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Худесские лабиринты – Харбаз -  Поляна Эмануэля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Общий: 17 км перед 753 метров вверх.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Завтрак в 08:00.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Переход к Джилы Су. Обед – сух-пай.  Осмотр и небольшой траверс г.Сирх.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Ужин. Вечерние посиделки около костра.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  <a:tr h="815281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День 6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Радиальные выходы до объектов урочища Джылы-Суу в зависимости от погодных условий. 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Общий: 12 км перед 589 метров вверх.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Завтрак в 08:00. Сегодня мы осматриваем урочище Джилы-Су. Поднимемся к Немецкому аэродрому. Искупаемся в нарзанных ваннах. Увидим мощные водопады Султан, Кызыл-Су, Каракая-Су, Эмир.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Ужин. Вечерние посиделки около костра.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D0D8E8"/>
                    </a:solidFill>
                  </a:tcPr>
                </a:tc>
              </a:tr>
              <a:tr h="459249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ru-RU" sz="11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День 7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Автомобильный трансфер всей группы Джилы Су – Пятигорск.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Завтрак в 08:00. 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defRPr/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Сбор вещей и отправление группы в регион КМВ.</a:t>
                      </a:r>
                      <a:endParaRPr lang="en-US" sz="1100" b="0" strike="noStrike" spc="-1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7200" marR="7200">
                    <a:lnL w="5760" algn="ctr">
                      <a:solidFill>
                        <a:srgbClr val="FFFFFF"/>
                      </a:solidFill>
                    </a:lnL>
                    <a:lnR w="5760" algn="ctr">
                      <a:solidFill>
                        <a:srgbClr val="FFFFFF"/>
                      </a:solidFill>
                    </a:lnR>
                    <a:lnT w="5760" algn="ctr">
                      <a:solidFill>
                        <a:srgbClr val="FFFFFF"/>
                      </a:solidFill>
                    </a:lnT>
                    <a:lnB w="5760" algn="ctr">
                      <a:solidFill>
                        <a:srgbClr val="FFFFFF"/>
                      </a:solidFill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Shape 1" hidden="0"/>
          <p:cNvSpPr txBox="1"/>
          <p:nvPr isPhoto="0" userDrawn="0"/>
        </p:nvSpPr>
        <p:spPr bwMode="auto">
          <a:xfrm>
            <a:off x="0" y="213012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defRPr/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 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2" hidden="0"/>
          <p:cNvSpPr/>
          <p:nvPr isPhoto="0" userDrawn="0"/>
        </p:nvSpPr>
        <p:spPr bwMode="auto">
          <a:xfrm>
            <a:off x="142920" y="571680"/>
            <a:ext cx="8787132" cy="6494436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6800" rIns="90000" bIns="46800">
            <a:spAutoFit/>
          </a:bodyPr>
          <a:p>
            <a:pPr algn="ctr">
              <a:defRPr/>
            </a:pPr>
            <a:r>
              <a:rPr lang="ru-RU" sz="2400" b="0" strike="noStrike" spc="-1">
                <a:solidFill>
                  <a:srgbClr val="254061"/>
                </a:solidFill>
                <a:latin typeface="Tahoma"/>
              </a:rPr>
              <a:t>Ориентировочная стоимость путевки на человека </a:t>
            </a:r>
            <a:endParaRPr lang="en-US" sz="2400" b="0" strike="noStrike" spc="-1">
              <a:solidFill>
                <a:srgbClr val="000000"/>
              </a:solidFill>
              <a:latin typeface="Tahoma"/>
            </a:endParaRPr>
          </a:p>
          <a:p>
            <a:pPr algn="ctr">
              <a:defRPr/>
            </a:pPr>
            <a:r>
              <a:rPr lang="ru-RU" sz="2400" b="0" strike="noStrike" spc="-1">
                <a:solidFill>
                  <a:srgbClr val="254061"/>
                </a:solidFill>
                <a:latin typeface="Tahoma"/>
              </a:rPr>
              <a:t>при группе 8 - 12 человек – 49 500 руб.  </a:t>
            </a:r>
            <a:br>
              <a:rPr/>
            </a:br>
            <a:endParaRPr lang="en-US" sz="24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400" b="0" strike="noStrike" spc="-1">
                <a:solidFill>
                  <a:srgbClr val="254061"/>
                </a:solidFill>
                <a:latin typeface="Tahoma"/>
              </a:rPr>
              <a:t>	</a:t>
            </a: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В стоимость путевки входит: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Автомобильный трансфер в первый и седьмой дни.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Машина-сопровождение по всему маршруту.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Проживание в оборудованных и установленных палатках по программе. 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Питание: </a:t>
            </a:r>
            <a:r>
              <a:rPr lang="en-US" sz="2000" b="0" strike="noStrike" spc="-1">
                <a:solidFill>
                  <a:srgbClr val="10253F"/>
                </a:solidFill>
                <a:latin typeface="Tahoma"/>
              </a:rPr>
              <a:t>F</a:t>
            </a: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B (завтрак и ужин готовится на костре, обед – сухпай, снэки).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Русскоговорящий гид по всему маршруту тура.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Экскурсионное обслуживание согласно программе.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Медицинская страховка.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 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Дополнительно оплачивается: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- ж/д или авиа билеты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- питание не указанное в программе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000" b="0" strike="noStrike" spc="-1">
                <a:solidFill>
                  <a:srgbClr val="10253F"/>
                </a:solidFill>
                <a:latin typeface="Tahoma"/>
              </a:rPr>
              <a:t>- сувенирная продукция</a:t>
            </a:r>
            <a:endParaRPr lang="en-US" sz="20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r>
              <a:rPr lang="ru-RU" sz="2400" b="0" strike="noStrike" spc="-1">
                <a:solidFill>
                  <a:srgbClr val="000000"/>
                </a:solidFill>
                <a:latin typeface="Tahoma"/>
              </a:rPr>
              <a:t> </a:t>
            </a:r>
            <a:endParaRPr lang="en-US" sz="2400" b="0" strike="noStrike" spc="-1">
              <a:solidFill>
                <a:srgbClr val="000000"/>
              </a:solidFill>
              <a:latin typeface="Tahoma"/>
            </a:endParaRPr>
          </a:p>
          <a:p>
            <a:pPr>
              <a:defRPr/>
            </a:pPr>
            <a:endParaRPr lang="en-US" sz="2400" b="0" strike="noStrike" spc="-1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6" name="Picture 5" descr="" hidden="0"/>
          <p:cNvPicPr/>
          <p:nvPr isPhoto="0" userDrawn="0"/>
        </p:nvPicPr>
        <p:blipFill>
          <a:blip r:embed="rId2"/>
          <a:stretch/>
        </p:blipFill>
        <p:spPr bwMode="auto">
          <a:xfrm>
            <a:off x="5929200" y="5494320"/>
            <a:ext cx="3033720" cy="10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R7-Office/6.3.1.43</Application>
  <DocSecurity>0</DocSecurity>
  <PresentationFormat/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User</dc:creator>
  <cp:keywords/>
  <dc:description/>
  <dc:identifier/>
  <dc:language>en-US</dc:language>
  <cp:lastModifiedBy>Алексей Кк</cp:lastModifiedBy>
  <cp:revision>47</cp:revision>
  <dcterms:created xsi:type="dcterms:W3CDTF">2016-05-06T14:31:56Z</dcterms:created>
  <dcterms:modified xsi:type="dcterms:W3CDTF">2021-10-08T17:43:39Z</dcterms:modified>
  <cp:category/>
  <cp:contentStatus/>
  <cp:version/>
</cp:coreProperties>
</file>