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1" r:id="rId4"/>
    <p:sldId id="259" r:id="rId5"/>
    <p:sldId id="273" r:id="rId6"/>
    <p:sldId id="280" r:id="rId7"/>
    <p:sldId id="279" r:id="rId8"/>
    <p:sldId id="281" r:id="rId9"/>
    <p:sldId id="260" r:id="rId10"/>
    <p:sldId id="267" r:id="rId1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00020"/>
    <a:srgbClr val="FAC355"/>
    <a:srgbClr val="FF6161"/>
    <a:srgbClr val="A67C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1" y="-4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>
        <c:manualLayout>
          <c:xMode val="edge"/>
          <c:yMode val="edge"/>
          <c:x val="0.27776478216775463"/>
          <c:y val="0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Профиль целевой аудитории</c:v>
                </c:pt>
              </c:strCache>
            </c:strRef>
          </c:tx>
          <c:dPt>
            <c:idx val="0"/>
            <c:spPr>
              <a:solidFill>
                <a:srgbClr val="9000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79-4D27-A3EF-1A1711E05F91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79-4D27-A3EF-1A1711E05F91}"/>
              </c:ext>
            </c:extLst>
          </c:dPt>
          <c:dPt>
            <c:idx val="2"/>
            <c:spPr>
              <a:solidFill>
                <a:srgbClr val="FAC35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79-4D27-A3EF-1A1711E05F91}"/>
              </c:ext>
            </c:extLst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79-4D27-A3EF-1A1711E05F91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организованные туристы (родители с детьми старше 10 лет)</c:v>
                </c:pt>
                <c:pt idx="1">
                  <c:v>организованные группы детей старше 10 лет </c:v>
                </c:pt>
                <c:pt idx="2">
                  <c:v>интересующиеся туристы (индивидуальные и в составе сборных групп)</c:v>
                </c:pt>
                <c:pt idx="3">
                  <c:v>иностранные туристы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3.5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679-4D27-A3EF-1A1711E05F91}"/>
            </c:ext>
          </c:extLst>
        </c:ser>
        <c:firstSliceAng val="0"/>
      </c:pieChart>
    </c:plotArea>
    <c:legend>
      <c:legendPos val="l"/>
      <c:layout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10074604310824797"/>
          <c:y val="0.14059124534334225"/>
          <c:w val="0.84673438547454294"/>
          <c:h val="0.293173402343630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1A-4C13-A932-21677EF84B32}"/>
                </c:ext>
              </c:extLst>
            </c:dLbl>
            <c:dLbl>
              <c:idx val="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1A-4C13-A932-21677EF84B32}"/>
                </c:ext>
              </c:extLst>
            </c:dLbl>
            <c:dLbl>
              <c:idx val="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1A-4C13-A932-21677EF84B32}"/>
                </c:ext>
              </c:extLst>
            </c:dLbl>
            <c:dLbl>
              <c:idx val="3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1A-4C13-A932-21677EF84B32}"/>
                </c:ext>
              </c:extLst>
            </c:dLbl>
            <c:dLbl>
              <c:idx val="4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1A-4C13-A932-21677EF84B32}"/>
                </c:ext>
              </c:extLst>
            </c:dLbl>
            <c:dLbl>
              <c:idx val="5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1A-4C13-A932-21677EF84B32}"/>
                </c:ext>
              </c:extLst>
            </c:dLbl>
            <c:dLbl>
              <c:idx val="6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1A-4C13-A932-21677EF84B32}"/>
                </c:ext>
              </c:extLst>
            </c:dLbl>
            <c:dLbl>
              <c:idx val="7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1A-4C13-A932-21677EF84B32}"/>
                </c:ext>
              </c:extLst>
            </c:dLbl>
            <c:dLbl>
              <c:idx val="8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1A-4C13-A932-21677EF84B32}"/>
                </c:ext>
              </c:extLst>
            </c:dLbl>
            <c:dLbl>
              <c:idx val="9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1A-4C13-A932-21677EF84B32}"/>
                </c:ext>
              </c:extLst>
            </c:dLbl>
            <c:dLbl>
              <c:idx val="1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1A-4C13-A932-21677EF84B32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Лист1!$A$3:$A$14</c:f>
              <c:strCache>
                <c:ptCount val="11"/>
                <c:pt idx="0">
                  <c:v>Москва </c:v>
                </c:pt>
                <c:pt idx="1">
                  <c:v>Московская область</c:v>
                </c:pt>
                <c:pt idx="2">
                  <c:v>Санкт-Петербург</c:v>
                </c:pt>
                <c:pt idx="3">
                  <c:v>Екатеринбург</c:v>
                </c:pt>
                <c:pt idx="4">
                  <c:v>Тула</c:v>
                </c:pt>
                <c:pt idx="5">
                  <c:v>Брянск</c:v>
                </c:pt>
                <c:pt idx="6">
                  <c:v>Смоленск</c:v>
                </c:pt>
                <c:pt idx="7">
                  <c:v>Орёл</c:v>
                </c:pt>
                <c:pt idx="8">
                  <c:v>Рязань</c:v>
                </c:pt>
                <c:pt idx="9">
                  <c:v>Кировская область</c:v>
                </c:pt>
                <c:pt idx="10">
                  <c:v>Республика Татарстан</c:v>
                </c:pt>
              </c:strCache>
            </c:strRef>
          </c:cat>
          <c:val>
            <c:numRef>
              <c:f>Лист1!$B$3:$B$14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12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F1A-4C13-A932-21677EF84B32}"/>
            </c:ext>
          </c:extLst>
        </c:ser>
        <c:axId val="68908160"/>
        <c:axId val="68909696"/>
      </c:barChart>
      <c:catAx>
        <c:axId val="689081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68909696"/>
        <c:crosses val="autoZero"/>
        <c:auto val="1"/>
        <c:lblAlgn val="ctr"/>
        <c:lblOffset val="100"/>
      </c:catAx>
      <c:valAx>
        <c:axId val="68909696"/>
        <c:scaling>
          <c:orientation val="minMax"/>
        </c:scaling>
        <c:delete val="1"/>
        <c:axPos val="l"/>
        <c:numFmt formatCode="General" sourceLinked="1"/>
        <c:tickLblPos val="nextTo"/>
        <c:crossAx val="68908160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0.13265</cdr:x>
      <cdr:y>0.29718</cdr:y>
    </cdr:from>
    <cdr:to>
      <cdr:x>0.23655</cdr:x>
      <cdr:y>0.52764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7492" y="11791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0.11596</cdr:x>
      <cdr:y>0.07819</cdr:y>
    </cdr:from>
    <cdr:to>
      <cdr:x>0.85993</cdr:x>
      <cdr:y>0.18518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20535" y="310242"/>
          <a:ext cx="6547757" cy="424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900" dirty="0"/>
        </a:p>
        <a:p xmlns:a="http://schemas.openxmlformats.org/drawingml/2006/main">
          <a:endParaRPr lang="ru-RU" sz="900" dirty="0"/>
        </a:p>
        <a:p xmlns:a="http://schemas.openxmlformats.org/drawingml/2006/main">
          <a:r>
            <a:rPr lang="ru-RU" sz="900" dirty="0"/>
            <a:t>100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6BC6B-7A68-42F5-BD31-CF88D8BBB5BC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CB518-C69B-4E78-99D7-0F6A37568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96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A2006-F607-4A38-832C-BFCA6307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28980D5-3B3D-429B-9729-D4BED7951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FB4F82-ADE4-4696-9FBE-084CF6C9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843C-6DA7-475B-91F4-EF2ADCCC74F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AF2EA5-942F-41E8-8E8E-CC187463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DA0C7A-B92F-467B-9AC2-1F5FC0EB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910B-820C-41D0-A382-91BD6FE0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76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6740FF-0302-4D8A-AAE3-40836C3F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FEF556-2A19-4FA9-91C1-9D7DF2BF3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ED499A-ECE4-41FC-A6FB-50E869FB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843C-6DA7-475B-91F4-EF2ADCCC74F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06E424-E56B-4F77-8144-197985C8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76181D-E168-482F-8099-13FAC93B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910B-820C-41D0-A382-91BD6FE0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52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443133-88C8-4F03-977A-5731A1FD0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B752ED-CBF1-4C3B-9C1B-2ADE508B2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A9E898-87AF-4226-B5EF-7076FA36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843C-6DA7-475B-91F4-EF2ADCCC74F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78B90B-A9D5-4C19-9AC1-D0D28E5D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53B289-0EA0-4C7C-9F7C-FB4C7CA0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910B-820C-41D0-A382-91BD6FE0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09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D5521C-3EBD-49D9-9F0E-4DE160B3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819388-4191-42EB-B541-0523E5CC2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7DF356-1792-4429-9233-2922E129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843C-6DA7-475B-91F4-EF2ADCCC74F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1C05D6-1D54-49B6-8B37-2766670D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A5177B-00A6-4049-95D6-C551E6E4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910B-820C-41D0-A382-91BD6FE0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33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4464E3-9D38-470A-A3DF-843FE9CB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8AEFC8-C79E-4E3F-9EE7-C8909724B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6CEF0B-6363-4D7A-9351-1E1B00F4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843C-6DA7-475B-91F4-EF2ADCCC74F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35B354-7626-4674-B588-F0D24B24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EC20DE-98D1-4C42-B960-C338A5A4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910B-820C-41D0-A382-91BD6FE0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01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B25DD0-180E-4425-BA81-603E4217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26DCB4-B078-4BA9-900F-C0697358C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611CAA-757C-4B4E-B29A-2B070D57A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BF057B-72C9-453D-BA8F-E24F87B4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843C-6DA7-475B-91F4-EF2ADCCC74F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095A2A-0D17-4A0A-87E8-CE5803BA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671F01-260D-46D1-9A4F-353D37A7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910B-820C-41D0-A382-91BD6FE0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29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45FF5D-1CED-48FB-BDEA-FF690399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CBF599-8364-41B5-9C03-F19AF4036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B47009-F04C-4169-8F15-75F2DFD84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BD9F3C-2DF2-4FFE-A2C5-6621C24EB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B8821C7-1F1B-47EB-B149-8B69AB1AC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28A627B-06B4-4C67-BB2A-37ED15BA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843C-6DA7-475B-91F4-EF2ADCCC74F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5EF40AF-9A1E-4A62-A7DC-66AE8140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5FAFBF9-6965-4F2F-9DB5-E564765E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910B-820C-41D0-A382-91BD6FE0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59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11642D-CA73-4D19-BA7A-A82041FA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EEA9E32-D12D-4432-95D7-4B8963BE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843C-6DA7-475B-91F4-EF2ADCCC74F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D0A67AC-B4CE-4E60-95F6-D1C1E97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9BBA31A-567A-4C23-A473-51CF8997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910B-820C-41D0-A382-91BD6FE0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18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734AD9-A28F-42E5-A401-0D20659D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843C-6DA7-475B-91F4-EF2ADCCC74F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227C7D8-B1D1-423B-8D09-075A4948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3576C61-3AE6-4306-9CD5-3C0E4644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910B-820C-41D0-A382-91BD6FE0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7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EF50E-20B7-4E0F-9ECE-EF7F2F9D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895CA8-A343-4505-941C-86559ED0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3DA9490-2CE2-4BF8-9D2B-B89FE5027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46DCC7-339E-4228-B3CF-0520015B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843C-6DA7-475B-91F4-EF2ADCCC74F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F4FB94-370B-4AEE-A188-F08A0E25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938017-1C63-4063-8520-9150DE98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910B-820C-41D0-A382-91BD6FE0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77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67C62-CC1A-4362-9E5C-98DB5B57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4236723-A6C2-4968-8174-21C70F366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411C434-4248-4084-BD47-A3660C5DC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BA2B62-2E72-4CCF-A37F-0C3F2759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843C-6DA7-475B-91F4-EF2ADCCC74F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145D20-1479-49BD-8B79-CD1CC36D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7824F1-66A8-4766-B984-23556A72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910B-820C-41D0-A382-91BD6FE0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54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1232F6-78DD-4BF6-A829-DBDE2951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5163C3-98E1-4C15-A117-BA9816244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DF8FD6-2067-4A68-B9C2-6A4922953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843C-6DA7-475B-91F4-EF2ADCCC74F9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E2F47A-94DB-443C-9ECD-5C0CAB9FF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946FC4-8E6D-4057-83CB-D95723974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8910B-820C-41D0-A382-91BD6FE0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0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3B4C2-C798-4A97-8911-B382A2743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762" y="2098232"/>
            <a:ext cx="7924986" cy="12438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AC355"/>
                </a:solidFill>
                <a:latin typeface="Book Antiqua" panose="02040602050305030304" pitchFamily="18" charset="0"/>
              </a:rPr>
              <a:t>ИМПЕРАТОРСКИЙ МАРШРУТ</a:t>
            </a:r>
            <a:br>
              <a:rPr lang="ru-RU" sz="3600" b="1" dirty="0">
                <a:solidFill>
                  <a:srgbClr val="FAC355"/>
                </a:solidFill>
                <a:latin typeface="Book Antiqua" panose="02040602050305030304" pitchFamily="18" charset="0"/>
              </a:rPr>
            </a:br>
            <a:r>
              <a:rPr lang="ru-RU" sz="3600" b="1" dirty="0">
                <a:solidFill>
                  <a:srgbClr val="FAC355"/>
                </a:solidFill>
                <a:latin typeface="Book Antiqua" panose="02040602050305030304" pitchFamily="18" charset="0"/>
              </a:rPr>
              <a:t>по Калужской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8E0F44-72C9-47C9-A92B-88CE37344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172" y="3478000"/>
            <a:ext cx="11503478" cy="2726871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FAC355"/>
                </a:solidFill>
                <a:latin typeface="Book Antiqua" panose="02040602050305030304" pitchFamily="18" charset="0"/>
              </a:rPr>
              <a:t>	</a:t>
            </a:r>
          </a:p>
          <a:p>
            <a:endParaRPr lang="ru-RU" sz="2200" dirty="0">
              <a:solidFill>
                <a:srgbClr val="FAC355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113C97-73A3-4D8E-BDDA-8A215DAB1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33" b="45935"/>
          <a:stretch/>
        </p:blipFill>
        <p:spPr>
          <a:xfrm>
            <a:off x="3961586" y="181549"/>
            <a:ext cx="4006746" cy="18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610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E2517E71-136B-4FAC-8166-DE4722B405CB}"/>
              </a:ext>
            </a:extLst>
          </p:cNvPr>
          <p:cNvSpPr/>
          <p:nvPr/>
        </p:nvSpPr>
        <p:spPr>
          <a:xfrm>
            <a:off x="4015515" y="5614156"/>
            <a:ext cx="733465" cy="7334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01600" dist="76200" dir="522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xmlns="" id="{36994173-60FD-46B3-B765-568399564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184" y="460078"/>
            <a:ext cx="2184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0">
            <a:extLst>
              <a:ext uri="{FF2B5EF4-FFF2-40B4-BE49-F238E27FC236}">
                <a16:creationId xmlns:a16="http://schemas.microsoft.com/office/drawing/2014/main" xmlns="" id="{CE983942-A732-4556-8108-B57D82149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542" y="2547355"/>
            <a:ext cx="7336847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Козельск 		</a:t>
            </a:r>
            <a:r>
              <a:rPr kumimoji="0" lang="ru-RU" altLang="ru-RU" sz="1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</a:t>
            </a:r>
            <a:r>
              <a:rPr kumimoji="0" lang="ru-RU" altLang="ru-RU" sz="14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Калуга Турист   «</a:t>
            </a:r>
            <a:r>
              <a:rPr lang="ru-RU" altLang="ru-RU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Козельское</a:t>
            </a:r>
            <a:r>
              <a:rPr lang="ru-RU" alt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бюро путешествий и </a:t>
            </a:r>
            <a:r>
              <a:rPr lang="ru-RU" alt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экскурсий»</a:t>
            </a:r>
            <a:endParaRPr lang="ru-RU" alt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ул. </a:t>
            </a:r>
            <a:r>
              <a:rPr lang="ru-RU" altLang="ru-RU" sz="1400" i="1" dirty="0">
                <a:solidFill>
                  <a:prstClr val="black"/>
                </a:solidFill>
                <a:cs typeface="Arial" panose="020B0604020202020204" pitchFamily="34" charset="0"/>
              </a:rPr>
              <a:t>Б</a:t>
            </a:r>
            <a:r>
              <a:rPr kumimoji="0" lang="ru-RU" altLang="ru-RU" sz="14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ольшая</a:t>
            </a:r>
            <a:r>
              <a:rPr kumimoji="0" lang="ru-RU" altLang="ru-RU" sz="1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Советская, 51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i="1" dirty="0">
                <a:solidFill>
                  <a:prstClr val="black"/>
                </a:solidFill>
                <a:cs typeface="Arial" panose="020B0604020202020204" pitchFamily="34" charset="0"/>
              </a:rPr>
              <a:t>+7 (4844) 22-27-70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+7 (980) 710-27-72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ru-RU" sz="1400" i="1" dirty="0">
                <a:solidFill>
                  <a:prstClr val="black"/>
                </a:solidFill>
                <a:cs typeface="Arial" panose="020B0604020202020204" pitchFamily="34" charset="0"/>
              </a:rPr>
              <a:t>k_tur@kaluga.ru</a:t>
            </a:r>
            <a:r>
              <a:rPr kumimoji="0" lang="ru-RU" altLang="ru-RU" sz="1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ru-RU" altLang="ru-RU" sz="1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900020"/>
              </a:buClr>
              <a:buSzPct val="120000"/>
              <a:defRPr/>
            </a:pPr>
            <a:endParaRPr kumimoji="0" lang="ru-RU" altLang="ru-RU" sz="1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3623FC-BA8C-4F76-876F-850BA5878BA3}"/>
              </a:ext>
            </a:extLst>
          </p:cNvPr>
          <p:cNvSpPr txBox="1"/>
          <p:nvPr/>
        </p:nvSpPr>
        <p:spPr>
          <a:xfrm>
            <a:off x="4015515" y="1762405"/>
            <a:ext cx="7793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900020"/>
                </a:solidFill>
                <a:latin typeface="Book Antiqua" panose="02040602050305030304" pitchFamily="18" charset="0"/>
              </a:rPr>
              <a:t>СПАСИБО ЗА ВНИМАНИЕ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50CA18D-5D69-43EA-A3D9-F6E287024406}"/>
              </a:ext>
            </a:extLst>
          </p:cNvPr>
          <p:cNvSpPr/>
          <p:nvPr/>
        </p:nvSpPr>
        <p:spPr>
          <a:xfrm>
            <a:off x="0" y="-1"/>
            <a:ext cx="2677885" cy="6858001"/>
          </a:xfrm>
          <a:prstGeom prst="rect">
            <a:avLst/>
          </a:prstGeom>
          <a:solidFill>
            <a:srgbClr val="900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578F8860-AC17-4E5A-A954-3319CE5B0AC0}"/>
              </a:ext>
            </a:extLst>
          </p:cNvPr>
          <p:cNvSpPr txBox="1">
            <a:spLocks/>
          </p:cNvSpPr>
          <p:nvPr/>
        </p:nvSpPr>
        <p:spPr>
          <a:xfrm>
            <a:off x="74189" y="549882"/>
            <a:ext cx="2530630" cy="1849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Контакты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D6B0B59-99A7-4618-AB41-77E6F7F2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70" y="4912925"/>
            <a:ext cx="2319197" cy="15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92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0CA18D-5D69-43EA-A3D9-F6E287024406}"/>
              </a:ext>
            </a:extLst>
          </p:cNvPr>
          <p:cNvSpPr/>
          <p:nvPr/>
        </p:nvSpPr>
        <p:spPr>
          <a:xfrm>
            <a:off x="0" y="-1"/>
            <a:ext cx="2677885" cy="6858001"/>
          </a:xfrm>
          <a:prstGeom prst="rect">
            <a:avLst/>
          </a:prstGeom>
          <a:solidFill>
            <a:srgbClr val="900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6B0B59-99A7-4618-AB41-77E6F7F2E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70" y="4912925"/>
            <a:ext cx="2319197" cy="1521393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578F8860-AC17-4E5A-A954-3319CE5B0AC0}"/>
              </a:ext>
            </a:extLst>
          </p:cNvPr>
          <p:cNvSpPr txBox="1">
            <a:spLocks/>
          </p:cNvSpPr>
          <p:nvPr/>
        </p:nvSpPr>
        <p:spPr>
          <a:xfrm>
            <a:off x="74189" y="549882"/>
            <a:ext cx="2530630" cy="1849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Карта маршрута «Императорский маршрут по Калужской области»</a:t>
            </a:r>
          </a:p>
        </p:txBody>
      </p:sp>
      <p:sp>
        <p:nvSpPr>
          <p:cNvPr id="8" name="Прямоугольник 32">
            <a:extLst>
              <a:ext uri="{FF2B5EF4-FFF2-40B4-BE49-F238E27FC236}">
                <a16:creationId xmlns:a16="http://schemas.microsoft.com/office/drawing/2014/main" xmlns="" id="{66F50835-6B14-444E-A9E2-59548B4A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167" y="1424767"/>
            <a:ext cx="401981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Продолжительность тура:  </a:t>
            </a:r>
            <a:r>
              <a:rPr lang="ru-RU" sz="1600" b="1" dirty="0">
                <a:latin typeface="Calibri" pitchFamily="34" charset="0"/>
              </a:rPr>
              <a:t>1 день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Протяженность маршрута : 	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Вид маршрута: </a:t>
            </a:r>
            <a:r>
              <a:rPr lang="ru-RU" sz="1600" b="1" dirty="0">
                <a:latin typeface="Calibri" pitchFamily="34" charset="0"/>
              </a:rPr>
              <a:t>радиально-кольцевой  </a:t>
            </a:r>
            <a:r>
              <a:rPr lang="ru-RU" sz="1600" dirty="0">
                <a:latin typeface="Calibri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Количество переездов: </a:t>
            </a:r>
            <a:r>
              <a:rPr lang="ru-RU" sz="1600" b="1" dirty="0">
                <a:latin typeface="Calibri" pitchFamily="34" charset="0"/>
              </a:rPr>
              <a:t>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Виды трасс: </a:t>
            </a:r>
          </a:p>
          <a:p>
            <a:pPr marL="285750" indent="-285750">
              <a:buFontTx/>
              <a:buChar char="-"/>
              <a:tabLst>
                <a:tab pos="520700" algn="l"/>
              </a:tabLst>
              <a:defRPr/>
            </a:pPr>
            <a:r>
              <a:rPr lang="ru-RU" sz="1400" b="1" dirty="0">
                <a:latin typeface="Calibri" pitchFamily="34" charset="0"/>
              </a:rPr>
              <a:t>федеральные</a:t>
            </a:r>
          </a:p>
          <a:p>
            <a:pPr marL="285750" indent="-285750">
              <a:buFontTx/>
              <a:buChar char="-"/>
              <a:tabLst>
                <a:tab pos="520700" algn="l"/>
              </a:tabLst>
              <a:defRPr/>
            </a:pPr>
            <a:r>
              <a:rPr lang="ru-RU" sz="1400" b="1" dirty="0">
                <a:latin typeface="Calibri" pitchFamily="34" charset="0"/>
              </a:rPr>
              <a:t>региональные</a:t>
            </a:r>
          </a:p>
          <a:p>
            <a:pPr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en-US" sz="1400" dirty="0">
              <a:latin typeface="Calibri" pitchFamily="34" charset="0"/>
              <a:cs typeface="+mn-cs"/>
            </a:endParaRPr>
          </a:p>
          <a:p>
            <a:pPr indent="361950"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ru-RU" sz="1200" dirty="0">
              <a:latin typeface="Calibri" pitchFamily="34" charset="0"/>
              <a:cs typeface="+mn-cs"/>
            </a:endParaRPr>
          </a:p>
        </p:txBody>
      </p:sp>
      <p:pic>
        <p:nvPicPr>
          <p:cNvPr id="133" name="Рисунок 3">
            <a:extLst>
              <a:ext uri="{FF2B5EF4-FFF2-40B4-BE49-F238E27FC236}">
                <a16:creationId xmlns:a16="http://schemas.microsoft.com/office/drawing/2014/main" xmlns="" id="{A871172F-9C1F-42A2-AC30-ADB207574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061" y="227407"/>
            <a:ext cx="1223445" cy="4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5">
            <a:extLst>
              <a:ext uri="{FF2B5EF4-FFF2-40B4-BE49-F238E27FC236}">
                <a16:creationId xmlns:a16="http://schemas.microsoft.com/office/drawing/2014/main" xmlns="" id="{1CD58586-7807-4609-868D-8684AC6A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282" y="1887806"/>
            <a:ext cx="704039" cy="310341"/>
          </a:xfrm>
          <a:prstGeom prst="rect">
            <a:avLst/>
          </a:prstGeom>
          <a:solidFill>
            <a:srgbClr val="90002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20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20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20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2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</a:rPr>
              <a:t>102 км</a:t>
            </a:r>
            <a:endParaRPr lang="ru-RU" altLang="ru-RU" sz="1400" baseline="300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 rotWithShape="1">
          <a:blip r:embed="rId4"/>
          <a:srcRect l="27349" t="14084" r="17628" b="24100"/>
          <a:stretch/>
        </p:blipFill>
        <p:spPr bwMode="auto">
          <a:xfrm>
            <a:off x="6906986" y="653161"/>
            <a:ext cx="4905399" cy="5086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7310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/>
          <p:nvPr/>
        </p:nvPicPr>
        <p:blipFill rotWithShape="1">
          <a:blip r:embed="rId2"/>
          <a:srcRect l="34305" t="9467" r="20774" b="7154"/>
          <a:stretch/>
        </p:blipFill>
        <p:spPr bwMode="auto">
          <a:xfrm>
            <a:off x="6972300" y="832765"/>
            <a:ext cx="4865914" cy="5037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Прямоугольник 5">
            <a:extLst>
              <a:ext uri="{FF2B5EF4-FFF2-40B4-BE49-F238E27FC236}">
                <a16:creationId xmlns:a16="http://schemas.microsoft.com/office/drawing/2014/main" xmlns="" id="{1CD58586-7807-4609-868D-8684AC6A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092" y="1474540"/>
            <a:ext cx="704039" cy="310341"/>
          </a:xfrm>
          <a:prstGeom prst="rect">
            <a:avLst/>
          </a:prstGeom>
          <a:solidFill>
            <a:srgbClr val="90002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20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20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20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2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</a:rPr>
              <a:t>321 км</a:t>
            </a:r>
            <a:endParaRPr lang="ru-RU" altLang="ru-RU" sz="1400" baseline="30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32">
            <a:extLst>
              <a:ext uri="{FF2B5EF4-FFF2-40B4-BE49-F238E27FC236}">
                <a16:creationId xmlns:a16="http://schemas.microsoft.com/office/drawing/2014/main" xmlns="" id="{66F50835-6B14-444E-A9E2-59548B4A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316" y="1068421"/>
            <a:ext cx="434639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Продолжительность тура:  </a:t>
            </a:r>
            <a:r>
              <a:rPr lang="ru-RU" sz="1400" b="1" dirty="0">
                <a:latin typeface="Calibri" pitchFamily="34" charset="0"/>
              </a:rPr>
              <a:t>2</a:t>
            </a:r>
            <a:r>
              <a:rPr lang="ru-RU" sz="1600" b="1" dirty="0">
                <a:latin typeface="Calibri" pitchFamily="34" charset="0"/>
              </a:rPr>
              <a:t> дня/1ночь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Протяженность маршрута:   	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Вид маршрута:    </a:t>
            </a:r>
            <a:r>
              <a:rPr lang="ru-RU" sz="1600" b="1" dirty="0">
                <a:latin typeface="Calibri" pitchFamily="34" charset="0"/>
              </a:rPr>
              <a:t>радиально-кольцевой </a:t>
            </a:r>
            <a:r>
              <a:rPr lang="ru-RU" sz="1400" dirty="0">
                <a:latin typeface="Calibri" pitchFamily="34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Количество переездов:    </a:t>
            </a:r>
            <a:r>
              <a:rPr lang="ru-RU" sz="1600" b="1" dirty="0">
                <a:latin typeface="Calibri" pitchFamily="34" charset="0"/>
              </a:rPr>
              <a:t>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endParaRPr lang="ru-RU" sz="1600" b="1" dirty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Виды трасс: </a:t>
            </a:r>
          </a:p>
          <a:p>
            <a:pPr marL="285750" indent="-285750">
              <a:buFontTx/>
              <a:buChar char="-"/>
              <a:tabLst>
                <a:tab pos="520700" algn="l"/>
              </a:tabLst>
              <a:defRPr/>
            </a:pPr>
            <a:r>
              <a:rPr lang="ru-RU" sz="1400" b="1" dirty="0">
                <a:latin typeface="Calibri" pitchFamily="34" charset="0"/>
              </a:rPr>
              <a:t>федеральные </a:t>
            </a:r>
          </a:p>
          <a:p>
            <a:pPr marL="285750" indent="-285750">
              <a:buFontTx/>
              <a:buChar char="-"/>
              <a:tabLst>
                <a:tab pos="520700" algn="l"/>
              </a:tabLst>
              <a:defRPr/>
            </a:pPr>
            <a:r>
              <a:rPr lang="ru-RU" sz="1400" b="1" dirty="0">
                <a:latin typeface="Calibri" pitchFamily="34" charset="0"/>
              </a:rPr>
              <a:t>региональные</a:t>
            </a:r>
          </a:p>
          <a:p>
            <a:pPr marL="285750" indent="-285750">
              <a:buFontTx/>
              <a:buChar char="-"/>
              <a:tabLst>
                <a:tab pos="520700" algn="l"/>
              </a:tabLst>
              <a:defRPr/>
            </a:pPr>
            <a:r>
              <a:rPr lang="ru-RU" sz="1400" b="1" dirty="0">
                <a:latin typeface="Calibri" pitchFamily="34" charset="0"/>
              </a:rPr>
              <a:t>межмуниципальные</a:t>
            </a:r>
          </a:p>
          <a:p>
            <a:pPr marL="285750" indent="-285750">
              <a:buFontTx/>
              <a:buChar char="-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  <a:cs typeface="+mn-cs"/>
              </a:rPr>
              <a:t>Количество отелей: </a:t>
            </a:r>
            <a:r>
              <a:rPr lang="ru-RU" sz="1400" b="1" dirty="0">
                <a:latin typeface="Calibri" pitchFamily="34" charset="0"/>
              </a:rPr>
              <a:t>7 (3*/4*)</a:t>
            </a:r>
          </a:p>
          <a:p>
            <a:pPr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50CA18D-5D69-43EA-A3D9-F6E287024406}"/>
              </a:ext>
            </a:extLst>
          </p:cNvPr>
          <p:cNvSpPr/>
          <p:nvPr/>
        </p:nvSpPr>
        <p:spPr>
          <a:xfrm>
            <a:off x="0" y="-1"/>
            <a:ext cx="2677885" cy="6858001"/>
          </a:xfrm>
          <a:prstGeom prst="rect">
            <a:avLst/>
          </a:prstGeom>
          <a:solidFill>
            <a:srgbClr val="900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578F8860-AC17-4E5A-A954-3319CE5B0AC0}"/>
              </a:ext>
            </a:extLst>
          </p:cNvPr>
          <p:cNvSpPr txBox="1">
            <a:spLocks/>
          </p:cNvSpPr>
          <p:nvPr/>
        </p:nvSpPr>
        <p:spPr>
          <a:xfrm>
            <a:off x="74189" y="549882"/>
            <a:ext cx="2530630" cy="1849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Карта маршрута «Императорский маршрут по Калужской области»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6B0B59-99A7-4618-AB41-77E6F7F2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70" y="4912925"/>
            <a:ext cx="2319197" cy="1521393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xmlns="" id="{A871172F-9C1F-42A2-AC30-ADB207574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061" y="227407"/>
            <a:ext cx="1223445" cy="4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229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6534" y="1236023"/>
            <a:ext cx="4609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20700" algn="l"/>
              </a:tabLst>
              <a:defRPr/>
            </a:pPr>
            <a:r>
              <a:rPr lang="ru-RU" sz="1600" b="1" dirty="0"/>
              <a:t>Маршрут разработан в декабре 2019 года </a:t>
            </a:r>
            <a:endParaRPr lang="en-US" sz="1600" b="1" dirty="0"/>
          </a:p>
        </p:txBody>
      </p:sp>
      <p:pic>
        <p:nvPicPr>
          <p:cNvPr id="14" name="Рисунок 3" descr="СергСкит Общий вид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7" t="3104" r="2768" b="3104"/>
          <a:stretch>
            <a:fillRect/>
          </a:stretch>
        </p:blipFill>
        <p:spPr bwMode="auto">
          <a:xfrm>
            <a:off x="6957517" y="2520855"/>
            <a:ext cx="2207756" cy="145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32">
            <a:extLst>
              <a:ext uri="{FF2B5EF4-FFF2-40B4-BE49-F238E27FC236}">
                <a16:creationId xmlns:a16="http://schemas.microsoft.com/office/drawing/2014/main" xmlns="" id="{66F50835-6B14-444E-A9E2-59548B4A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376" y="1972794"/>
            <a:ext cx="4508471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r>
              <a:rPr lang="ru-RU" sz="1400" dirty="0"/>
              <a:t>Включает основные достопримечательности региона:</a:t>
            </a:r>
          </a:p>
          <a:p>
            <a:pPr marL="285750" indent="-285750" eaLnBrk="1" fontAlgn="auto" hangingPunct="1"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300" dirty="0"/>
              <a:t>Усадьбу Золотарёвых</a:t>
            </a:r>
          </a:p>
          <a:p>
            <a:pPr marL="285750" indent="-285750" eaLnBrk="1" fontAlgn="auto" hangingPunct="1"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300" dirty="0"/>
              <a:t>Городской парк культуры и отдыха с посещением  Троицкого кафедрального собора</a:t>
            </a:r>
          </a:p>
          <a:p>
            <a:pPr marL="285750" indent="-285750" eaLnBrk="1" fontAlgn="auto" hangingPunct="1"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300" dirty="0"/>
              <a:t>Казанский девичий монастырь</a:t>
            </a:r>
          </a:p>
          <a:p>
            <a:pPr marL="285750" indent="-285750"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300" dirty="0"/>
              <a:t>Тихонову </a:t>
            </a:r>
            <a:r>
              <a:rPr lang="ru-RU" sz="1300" dirty="0" smtClean="0"/>
              <a:t>Пустынь</a:t>
            </a:r>
            <a:endParaRPr lang="ru-RU" sz="1300" dirty="0"/>
          </a:p>
          <a:p>
            <a:pPr marL="285750" indent="-285750" eaLnBrk="1" fontAlgn="auto" hangingPunct="1"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300" dirty="0"/>
              <a:t>музей-заповедник «Полотняный Завод»</a:t>
            </a:r>
          </a:p>
          <a:p>
            <a:pPr marL="285750" indent="-285750" eaLnBrk="1" fontAlgn="auto" hangingPunct="1"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300" dirty="0"/>
              <a:t>музей бумаги «</a:t>
            </a:r>
            <a:r>
              <a:rPr lang="ru-RU" sz="1300" dirty="0" err="1"/>
              <a:t>Бузеон</a:t>
            </a:r>
            <a:r>
              <a:rPr lang="ru-RU" sz="1300" dirty="0" smtClean="0"/>
              <a:t>»</a:t>
            </a:r>
            <a:endParaRPr lang="ru-RU" sz="1300" dirty="0"/>
          </a:p>
          <a:p>
            <a:pPr marL="285750" indent="-285750" eaLnBrk="1" fontAlgn="auto" hangingPunct="1"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300" dirty="0"/>
              <a:t>Храм </a:t>
            </a:r>
            <a:r>
              <a:rPr lang="ru-RU" sz="1300" dirty="0" smtClean="0"/>
              <a:t>Преображения </a:t>
            </a:r>
            <a:r>
              <a:rPr lang="ru-RU" sz="1300" dirty="0"/>
              <a:t>Г</a:t>
            </a:r>
            <a:r>
              <a:rPr lang="ru-RU" sz="1300" dirty="0" smtClean="0"/>
              <a:t>осподня </a:t>
            </a:r>
            <a:r>
              <a:rPr lang="ru-RU" sz="1300" dirty="0" err="1" smtClean="0"/>
              <a:t>с.Н.Прыски</a:t>
            </a:r>
            <a:endParaRPr lang="ru-RU" sz="1300" dirty="0" smtClean="0"/>
          </a:p>
          <a:p>
            <a:pPr marL="285750" indent="-285750" eaLnBrk="1" fontAlgn="auto" hangingPunct="1"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300" dirty="0" smtClean="0"/>
              <a:t> </a:t>
            </a:r>
            <a:r>
              <a:rPr lang="ru-RU" sz="1300" dirty="0" err="1" smtClean="0"/>
              <a:t>Оптина</a:t>
            </a:r>
            <a:r>
              <a:rPr lang="ru-RU" sz="1300" dirty="0" smtClean="0"/>
              <a:t> Пустынь</a:t>
            </a:r>
            <a:endParaRPr lang="ru-RU" sz="1300" dirty="0"/>
          </a:p>
          <a:p>
            <a:pPr marL="285750" indent="-285750"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/>
              <a:t>Музей трёх цариц и Георгиевский монастырь в Мещовске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5F05204-C547-40C9-9003-E535600D2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3663" y="465214"/>
            <a:ext cx="1718724" cy="11910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C5A9172-8353-48F0-AFD7-0B9F6C386BC4}"/>
              </a:ext>
            </a:extLst>
          </p:cNvPr>
          <p:cNvSpPr txBox="1"/>
          <p:nvPr/>
        </p:nvSpPr>
        <p:spPr>
          <a:xfrm>
            <a:off x="6643005" y="1643814"/>
            <a:ext cx="1650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Усадьба Золотарёвых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C458FB6-649A-4C3C-A06C-9706A7CD12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64" r="2931" b="24090"/>
          <a:stretch/>
        </p:blipFill>
        <p:spPr>
          <a:xfrm>
            <a:off x="8516125" y="465214"/>
            <a:ext cx="1732599" cy="11910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6D2089F-063E-408A-BC4C-6DA3944D0A9E}"/>
              </a:ext>
            </a:extLst>
          </p:cNvPr>
          <p:cNvSpPr txBox="1"/>
          <p:nvPr/>
        </p:nvSpPr>
        <p:spPr>
          <a:xfrm>
            <a:off x="8266381" y="1645661"/>
            <a:ext cx="2232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Троицкий кафедральный собор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4696FA4-4306-43C8-89C9-2EA1036A94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8617" y="432741"/>
            <a:ext cx="1773619" cy="1223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6CFBF13-1FA3-4D5C-BCD7-716DFD92FD59}"/>
              </a:ext>
            </a:extLst>
          </p:cNvPr>
          <p:cNvSpPr txBox="1"/>
          <p:nvPr/>
        </p:nvSpPr>
        <p:spPr>
          <a:xfrm>
            <a:off x="10498467" y="1654436"/>
            <a:ext cx="1473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Полотняный Завод</a:t>
            </a:r>
          </a:p>
        </p:txBody>
      </p:sp>
      <p:sp>
        <p:nvSpPr>
          <p:cNvPr id="24" name="Прямоугольник 32">
            <a:extLst>
              <a:ext uri="{FF2B5EF4-FFF2-40B4-BE49-F238E27FC236}">
                <a16:creationId xmlns:a16="http://schemas.microsoft.com/office/drawing/2014/main" xmlns="" id="{66F50835-6B14-444E-A9E2-59548B4A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061" y="4345063"/>
            <a:ext cx="3902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Включает новые объекты:</a:t>
            </a:r>
          </a:p>
          <a:p>
            <a:pPr marL="285750" indent="-285750" eaLnBrk="1" fontAlgn="auto" hangingPunct="1"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300" dirty="0">
                <a:latin typeface="Calibri" pitchFamily="34" charset="0"/>
              </a:rPr>
              <a:t>Здание железнодорожной станции Калуга-2</a:t>
            </a:r>
          </a:p>
          <a:p>
            <a:pPr marL="285750" indent="-285750" eaLnBrk="1" fontAlgn="auto" hangingPunct="1"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300" dirty="0">
                <a:latin typeface="Calibri" pitchFamily="34" charset="0"/>
              </a:rPr>
              <a:t>Сергиев скит, поклонный крест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CFBF13-1FA3-4D5C-BCD7-716DFD92FD59}"/>
              </a:ext>
            </a:extLst>
          </p:cNvPr>
          <p:cNvSpPr txBox="1"/>
          <p:nvPr/>
        </p:nvSpPr>
        <p:spPr>
          <a:xfrm>
            <a:off x="7514610" y="3986424"/>
            <a:ext cx="10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Сергиев Скит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74" b="3937"/>
          <a:stretch>
            <a:fillRect/>
          </a:stretch>
        </p:blipFill>
        <p:spPr bwMode="auto">
          <a:xfrm>
            <a:off x="8359025" y="4691179"/>
            <a:ext cx="2315134" cy="133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ostapenko_ea\Desktop\рабочая\РАБОТА\БРЕНДОВЫЕ МАРШРУТЫ\ИМПЕРАТОРСКИЙ МАРШРУТ\ПРЕЗЕНТАЦИЯ\калуга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2839" y="2504239"/>
            <a:ext cx="2044889" cy="14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6CFBF13-1FA3-4D5C-BCD7-716DFD92FD59}"/>
              </a:ext>
            </a:extLst>
          </p:cNvPr>
          <p:cNvSpPr txBox="1"/>
          <p:nvPr/>
        </p:nvSpPr>
        <p:spPr>
          <a:xfrm>
            <a:off x="8694347" y="6032008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Поклонный крест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CFBF13-1FA3-4D5C-BCD7-716DFD92FD59}"/>
              </a:ext>
            </a:extLst>
          </p:cNvPr>
          <p:cNvSpPr txBox="1"/>
          <p:nvPr/>
        </p:nvSpPr>
        <p:spPr>
          <a:xfrm>
            <a:off x="9774102" y="3955800"/>
            <a:ext cx="1667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ж/д станция Калуга-2</a:t>
            </a:r>
          </a:p>
        </p:txBody>
      </p:sp>
      <p:pic>
        <p:nvPicPr>
          <p:cNvPr id="27" name="Рисунок 3">
            <a:extLst>
              <a:ext uri="{FF2B5EF4-FFF2-40B4-BE49-F238E27FC236}">
                <a16:creationId xmlns:a16="http://schemas.microsoft.com/office/drawing/2014/main" xmlns="" id="{A871172F-9C1F-42A2-AC30-ADB207574B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061" y="227407"/>
            <a:ext cx="1223445" cy="4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50CA18D-5D69-43EA-A3D9-F6E287024406}"/>
              </a:ext>
            </a:extLst>
          </p:cNvPr>
          <p:cNvSpPr/>
          <p:nvPr/>
        </p:nvSpPr>
        <p:spPr>
          <a:xfrm>
            <a:off x="0" y="-1"/>
            <a:ext cx="2677885" cy="6858001"/>
          </a:xfrm>
          <a:prstGeom prst="rect">
            <a:avLst/>
          </a:prstGeom>
          <a:solidFill>
            <a:srgbClr val="900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xmlns="" id="{578F8860-AC17-4E5A-A954-3319CE5B0AC0}"/>
              </a:ext>
            </a:extLst>
          </p:cNvPr>
          <p:cNvSpPr txBox="1">
            <a:spLocks/>
          </p:cNvSpPr>
          <p:nvPr/>
        </p:nvSpPr>
        <p:spPr>
          <a:xfrm>
            <a:off x="74189" y="549882"/>
            <a:ext cx="2530630" cy="1849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Информация о маршруте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D6B0B59-99A7-4618-AB41-77E6F7F2E7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70" y="4912925"/>
            <a:ext cx="2319197" cy="1521393"/>
          </a:xfrm>
          <a:prstGeom prst="rect">
            <a:avLst/>
          </a:prstGeom>
        </p:spPr>
      </p:pic>
      <p:sp>
        <p:nvSpPr>
          <p:cNvPr id="35" name="Прямоугольник 32">
            <a:extLst>
              <a:ext uri="{FF2B5EF4-FFF2-40B4-BE49-F238E27FC236}">
                <a16:creationId xmlns:a16="http://schemas.microsoft.com/office/drawing/2014/main" xmlns="" id="{66F50835-6B14-444E-A9E2-59548B4A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202" y="5575149"/>
            <a:ext cx="3902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Сезонность: </a:t>
            </a:r>
            <a:r>
              <a:rPr lang="ru-RU" sz="1600" b="1" dirty="0">
                <a:latin typeface="Calibri" pitchFamily="34" charset="0"/>
              </a:rPr>
              <a:t>круглогодичный</a:t>
            </a:r>
            <a:r>
              <a:rPr lang="ru-RU" sz="1600" dirty="0"/>
              <a:t>        </a:t>
            </a:r>
            <a:endParaRPr lang="ru-RU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30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2">
            <a:extLst>
              <a:ext uri="{FF2B5EF4-FFF2-40B4-BE49-F238E27FC236}">
                <a16:creationId xmlns:a16="http://schemas.microsoft.com/office/drawing/2014/main" xmlns="" id="{66F50835-6B14-444E-A9E2-59548B4A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938" y="915331"/>
            <a:ext cx="868488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520700" algn="l"/>
              </a:tabLst>
              <a:defRPr/>
            </a:pPr>
            <a:r>
              <a:rPr lang="ru-RU" b="1" dirty="0">
                <a:solidFill>
                  <a:srgbClr val="900020"/>
                </a:solidFill>
                <a:latin typeface="Book Antiqua" panose="02040602050305030304" pitchFamily="18" charset="0"/>
              </a:rPr>
              <a:t>«</a:t>
            </a:r>
            <a:r>
              <a:rPr lang="ru-RU" sz="3000" b="1" dirty="0">
                <a:solidFill>
                  <a:srgbClr val="900020"/>
                </a:solidFill>
                <a:latin typeface="Book Antiqua" panose="02040602050305030304" pitchFamily="18" charset="0"/>
              </a:rPr>
              <a:t>Императорский маршрут </a:t>
            </a:r>
          </a:p>
          <a:p>
            <a:pPr>
              <a:tabLst>
                <a:tab pos="520700" algn="l"/>
              </a:tabLst>
              <a:defRPr/>
            </a:pPr>
            <a:r>
              <a:rPr lang="ru-RU" sz="3000" b="1" dirty="0">
                <a:solidFill>
                  <a:srgbClr val="900020"/>
                </a:solidFill>
                <a:latin typeface="Book Antiqua" panose="02040602050305030304" pitchFamily="18" charset="0"/>
              </a:rPr>
              <a:t>по Калужской области»</a:t>
            </a:r>
          </a:p>
          <a:p>
            <a:pPr>
              <a:tabLst>
                <a:tab pos="520700" algn="l"/>
              </a:tabLst>
              <a:defRPr/>
            </a:pPr>
            <a:endParaRPr lang="ru-RU" dirty="0"/>
          </a:p>
          <a:p>
            <a:pPr>
              <a:tabLst>
                <a:tab pos="520700" algn="l"/>
              </a:tabLst>
              <a:defRPr/>
            </a:pPr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5EA53FD-0F32-44C1-A632-BB4D18040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67"/>
          <a:stretch/>
        </p:blipFill>
        <p:spPr>
          <a:xfrm>
            <a:off x="6915167" y="2176616"/>
            <a:ext cx="4705010" cy="4460297"/>
          </a:xfrm>
          <a:prstGeom prst="rect">
            <a:avLst/>
          </a:prstGeom>
        </p:spPr>
      </p:pic>
      <p:sp>
        <p:nvSpPr>
          <p:cNvPr id="13" name="Прямоугольник 32">
            <a:extLst>
              <a:ext uri="{FF2B5EF4-FFF2-40B4-BE49-F238E27FC236}">
                <a16:creationId xmlns:a16="http://schemas.microsoft.com/office/drawing/2014/main" xmlns="" id="{66F50835-6B14-444E-A9E2-59548B4A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097" y="3220925"/>
            <a:ext cx="31840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Прогнозная стоимость тура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/>
              <a:t>Тур 1 день </a:t>
            </a:r>
            <a:r>
              <a:rPr lang="ru-RU" sz="1400" dirty="0"/>
              <a:t>– от  2350 руб./чел.	</a:t>
            </a:r>
            <a:r>
              <a:rPr lang="ru-RU" sz="1400" b="1" dirty="0"/>
              <a:t> 	</a:t>
            </a:r>
          </a:p>
          <a:p>
            <a:r>
              <a:rPr lang="ru-RU" sz="1400" b="1" dirty="0"/>
              <a:t>Тур 2 дня/1 ночь – </a:t>
            </a:r>
            <a:r>
              <a:rPr lang="ru-RU" sz="1400" dirty="0"/>
              <a:t>от</a:t>
            </a:r>
            <a:r>
              <a:rPr lang="ru-RU" sz="1400" b="1" dirty="0"/>
              <a:t> </a:t>
            </a:r>
            <a:r>
              <a:rPr lang="ru-RU" sz="1400" dirty="0"/>
              <a:t>7250 руб./чел.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12" name="Рисунок 3">
            <a:extLst>
              <a:ext uri="{FF2B5EF4-FFF2-40B4-BE49-F238E27FC236}">
                <a16:creationId xmlns:a16="http://schemas.microsoft.com/office/drawing/2014/main" xmlns="" id="{A871172F-9C1F-42A2-AC30-ADB207574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061" y="227407"/>
            <a:ext cx="1223445" cy="4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50CA18D-5D69-43EA-A3D9-F6E287024406}"/>
              </a:ext>
            </a:extLst>
          </p:cNvPr>
          <p:cNvSpPr/>
          <p:nvPr/>
        </p:nvSpPr>
        <p:spPr>
          <a:xfrm>
            <a:off x="0" y="-1"/>
            <a:ext cx="2677885" cy="6858001"/>
          </a:xfrm>
          <a:prstGeom prst="rect">
            <a:avLst/>
          </a:prstGeom>
          <a:solidFill>
            <a:srgbClr val="900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578F8860-AC17-4E5A-A954-3319CE5B0AC0}"/>
              </a:ext>
            </a:extLst>
          </p:cNvPr>
          <p:cNvSpPr txBox="1">
            <a:spLocks/>
          </p:cNvSpPr>
          <p:nvPr/>
        </p:nvSpPr>
        <p:spPr>
          <a:xfrm>
            <a:off x="74189" y="549882"/>
            <a:ext cx="2530630" cy="1849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WOW </a:t>
            </a:r>
            <a:r>
              <a:rPr lang="ru-RU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фактор маршрута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D6B0B59-99A7-4618-AB41-77E6F7F2E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70" y="4912925"/>
            <a:ext cx="2319197" cy="15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02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87569536"/>
              </p:ext>
            </p:extLst>
          </p:nvPr>
        </p:nvGraphicFramePr>
        <p:xfrm>
          <a:off x="3665765" y="1129546"/>
          <a:ext cx="7429500" cy="426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3">
            <a:extLst>
              <a:ext uri="{FF2B5EF4-FFF2-40B4-BE49-F238E27FC236}">
                <a16:creationId xmlns:a16="http://schemas.microsoft.com/office/drawing/2014/main" xmlns="" id="{A871172F-9C1F-42A2-AC30-ADB207574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061" y="227407"/>
            <a:ext cx="1223445" cy="4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50CA18D-5D69-43EA-A3D9-F6E287024406}"/>
              </a:ext>
            </a:extLst>
          </p:cNvPr>
          <p:cNvSpPr/>
          <p:nvPr/>
        </p:nvSpPr>
        <p:spPr>
          <a:xfrm>
            <a:off x="0" y="-1"/>
            <a:ext cx="2677885" cy="6858001"/>
          </a:xfrm>
          <a:prstGeom prst="rect">
            <a:avLst/>
          </a:prstGeom>
          <a:solidFill>
            <a:srgbClr val="900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578F8860-AC17-4E5A-A954-3319CE5B0AC0}"/>
              </a:ext>
            </a:extLst>
          </p:cNvPr>
          <p:cNvSpPr txBox="1">
            <a:spLocks/>
          </p:cNvSpPr>
          <p:nvPr/>
        </p:nvSpPr>
        <p:spPr>
          <a:xfrm>
            <a:off x="74189" y="549882"/>
            <a:ext cx="2530630" cy="1849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Целевая аудитория</a:t>
            </a:r>
          </a:p>
          <a:p>
            <a:r>
              <a:rPr lang="ru-RU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Туристский поток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D6B0B59-99A7-4618-AB41-77E6F7F2E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70" y="4912925"/>
            <a:ext cx="2319197" cy="15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17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047244957"/>
              </p:ext>
            </p:extLst>
          </p:nvPr>
        </p:nvGraphicFramePr>
        <p:xfrm>
          <a:off x="3265274" y="3355522"/>
          <a:ext cx="8148396" cy="279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1791" y="1076203"/>
            <a:ext cx="85974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Старт проекта:    май 2021 года.</a:t>
            </a:r>
          </a:p>
          <a:p>
            <a:pPr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Прогнозируемое количество  туристов  в 2021 году: 198 чел. (в составе сборных туров).</a:t>
            </a:r>
          </a:p>
          <a:p>
            <a:pPr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Прогнозируемый объем туристского потока в 2022 году: </a:t>
            </a:r>
            <a:r>
              <a:rPr lang="ru-RU" sz="1400" dirty="0" smtClean="0">
                <a:latin typeface="Calibri" pitchFamily="34" charset="0"/>
              </a:rPr>
              <a:t>1500 </a:t>
            </a:r>
            <a:r>
              <a:rPr lang="ru-RU" sz="1400" dirty="0">
                <a:latin typeface="Calibri" pitchFamily="34" charset="0"/>
              </a:rPr>
              <a:t>человек (в том числе в рамках образовательных программ для обучающихся).</a:t>
            </a:r>
          </a:p>
          <a:p>
            <a:pPr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Доля продаж: не менее 85 % продажи через партнеров.</a:t>
            </a:r>
          </a:p>
          <a:p>
            <a:pPr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r>
              <a:rPr lang="ru-RU" sz="1300" dirty="0">
                <a:latin typeface="Calibri" pitchFamily="34" charset="0"/>
              </a:rPr>
              <a:t>Ожидаемый туристский поток спрогнозирован  с учетом близости расположения к крупным городам, транспортной доступности региона и связи с историческими событиями.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xmlns="" id="{A871172F-9C1F-42A2-AC30-ADB207574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061" y="227407"/>
            <a:ext cx="1223445" cy="4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50CA18D-5D69-43EA-A3D9-F6E287024406}"/>
              </a:ext>
            </a:extLst>
          </p:cNvPr>
          <p:cNvSpPr/>
          <p:nvPr/>
        </p:nvSpPr>
        <p:spPr>
          <a:xfrm>
            <a:off x="0" y="-1"/>
            <a:ext cx="2677885" cy="6858001"/>
          </a:xfrm>
          <a:prstGeom prst="rect">
            <a:avLst/>
          </a:prstGeom>
          <a:solidFill>
            <a:srgbClr val="900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578F8860-AC17-4E5A-A954-3319CE5B0AC0}"/>
              </a:ext>
            </a:extLst>
          </p:cNvPr>
          <p:cNvSpPr txBox="1">
            <a:spLocks/>
          </p:cNvSpPr>
          <p:nvPr/>
        </p:nvSpPr>
        <p:spPr>
          <a:xfrm>
            <a:off x="74189" y="549882"/>
            <a:ext cx="2530630" cy="1849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Целевая аудитория</a:t>
            </a:r>
          </a:p>
          <a:p>
            <a:r>
              <a:rPr lang="ru-RU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Туристский поток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D6B0B59-99A7-4618-AB41-77E6F7F2E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70" y="4912925"/>
            <a:ext cx="2319197" cy="15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61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C458FB6-649A-4C3C-A06C-9706A7CD12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64" r="2931" b="24090"/>
          <a:stretch/>
        </p:blipFill>
        <p:spPr>
          <a:xfrm>
            <a:off x="6207990" y="1337584"/>
            <a:ext cx="2565928" cy="17102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F05204-C547-40C9-9003-E535600D2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091" y="1324519"/>
            <a:ext cx="2596271" cy="1697302"/>
          </a:xfrm>
          <a:prstGeom prst="rect">
            <a:avLst/>
          </a:prstGeom>
        </p:spPr>
      </p:pic>
      <p:pic>
        <p:nvPicPr>
          <p:cNvPr id="4098" name="Picture 2" descr="C:\Users\ostapenko_ea\Desktop\рабочая\РАБОТА\БРЕНДОВЫЕ МАРШРУТЫ\ИМПЕРАТОРСКИЙ МАРШРУТ\ПРЕЗЕНТАЦИЯ\оптина.jpg_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091" y="3806257"/>
            <a:ext cx="2596272" cy="172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stapenko_ea\Desktop\рабочая\РАБОТА\БРЕНДОВЫЕ МАРШРУТЫ\ИМПЕРАТОРСКИЙ МАРШРУТ\ПРЕЗЕНТАЦИЯ\church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5536" y="1364764"/>
            <a:ext cx="2589361" cy="16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ostapenko_ea\Desktop\рабочая\РАБОТА\БРЕНДОВЫЕ МАРШРУТЫ\ИМПЕРАТОРСКИЙ МАРШРУТ\ПРЕЗЕНТАЦИЯ\музей трех цариц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990" y="3806257"/>
            <a:ext cx="2565928" cy="17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ostapenko_ea\Desktop\РАБОЧАЯС ДОМАШНЕГО КОМПА\на отправку\Бузеон\Бузеон Фото 2020 проф\Бузеон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5536" y="3806257"/>
            <a:ext cx="2589361" cy="172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2">
            <a:extLst>
              <a:ext uri="{FF2B5EF4-FFF2-40B4-BE49-F238E27FC236}">
                <a16:creationId xmlns:a16="http://schemas.microsoft.com/office/drawing/2014/main" xmlns="" id="{66F50835-6B14-444E-A9E2-59548B4A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3347" y="217387"/>
            <a:ext cx="40199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Общее количество объектов на маршруте:</a:t>
            </a:r>
          </a:p>
          <a:p>
            <a:pPr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Однодневный тур - 14</a:t>
            </a:r>
          </a:p>
          <a:p>
            <a:pPr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r>
              <a:rPr lang="ru-RU" sz="1400" dirty="0">
                <a:latin typeface="Calibri" pitchFamily="34" charset="0"/>
              </a:rPr>
              <a:t>Двухдневный тур - 19</a:t>
            </a:r>
            <a:endParaRPr lang="ru-RU" sz="1000" dirty="0">
              <a:latin typeface="Calibri" pitchFamily="34" charset="0"/>
            </a:endParaRPr>
          </a:p>
        </p:txBody>
      </p:sp>
      <p:pic>
        <p:nvPicPr>
          <p:cNvPr id="22" name="Рисунок 3">
            <a:extLst>
              <a:ext uri="{FF2B5EF4-FFF2-40B4-BE49-F238E27FC236}">
                <a16:creationId xmlns:a16="http://schemas.microsoft.com/office/drawing/2014/main" xmlns="" id="{A871172F-9C1F-42A2-AC30-ADB207574B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061" y="227407"/>
            <a:ext cx="1223445" cy="4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50CA18D-5D69-43EA-A3D9-F6E287024406}"/>
              </a:ext>
            </a:extLst>
          </p:cNvPr>
          <p:cNvSpPr/>
          <p:nvPr/>
        </p:nvSpPr>
        <p:spPr>
          <a:xfrm>
            <a:off x="0" y="-1"/>
            <a:ext cx="2677885" cy="6858001"/>
          </a:xfrm>
          <a:prstGeom prst="rect">
            <a:avLst/>
          </a:prstGeom>
          <a:solidFill>
            <a:srgbClr val="900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xmlns="" id="{578F8860-AC17-4E5A-A954-3319CE5B0AC0}"/>
              </a:ext>
            </a:extLst>
          </p:cNvPr>
          <p:cNvSpPr txBox="1">
            <a:spLocks/>
          </p:cNvSpPr>
          <p:nvPr/>
        </p:nvSpPr>
        <p:spPr>
          <a:xfrm>
            <a:off x="74189" y="549882"/>
            <a:ext cx="2530630" cy="1849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Объекты показа              на маршруте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D6B0B59-99A7-4618-AB41-77E6F7F2E7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70" y="4912925"/>
            <a:ext cx="2319197" cy="15213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C5A9172-8353-48F0-AFD7-0B9F6C386BC4}"/>
              </a:ext>
            </a:extLst>
          </p:cNvPr>
          <p:cNvSpPr txBox="1"/>
          <p:nvPr/>
        </p:nvSpPr>
        <p:spPr>
          <a:xfrm>
            <a:off x="3721876" y="3012024"/>
            <a:ext cx="1650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Усадьба Золотарёвых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D2089F-063E-408A-BC4C-6DA3944D0A9E}"/>
              </a:ext>
            </a:extLst>
          </p:cNvPr>
          <p:cNvSpPr txBox="1"/>
          <p:nvPr/>
        </p:nvSpPr>
        <p:spPr>
          <a:xfrm>
            <a:off x="6415731" y="3046686"/>
            <a:ext cx="2232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Троицкий кафедральный собор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6CFBF13-1FA3-4D5C-BCD7-716DFD92FD59}"/>
              </a:ext>
            </a:extLst>
          </p:cNvPr>
          <p:cNvSpPr txBox="1"/>
          <p:nvPr/>
        </p:nvSpPr>
        <p:spPr>
          <a:xfrm>
            <a:off x="6785023" y="5521053"/>
            <a:ext cx="1411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Музей трех цариц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6D2089F-063E-408A-BC4C-6DA3944D0A9E}"/>
              </a:ext>
            </a:extLst>
          </p:cNvPr>
          <p:cNvSpPr txBox="1"/>
          <p:nvPr/>
        </p:nvSpPr>
        <p:spPr>
          <a:xfrm>
            <a:off x="9388172" y="3046686"/>
            <a:ext cx="2251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Казанский девичий монастырь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6D2089F-063E-408A-BC4C-6DA3944D0A9E}"/>
              </a:ext>
            </a:extLst>
          </p:cNvPr>
          <p:cNvSpPr txBox="1"/>
          <p:nvPr/>
        </p:nvSpPr>
        <p:spPr>
          <a:xfrm>
            <a:off x="3789013" y="5530489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err="1"/>
              <a:t>Оптина</a:t>
            </a:r>
            <a:r>
              <a:rPr lang="ru-RU" sz="1200" i="1" dirty="0"/>
              <a:t> пустынь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6D2089F-063E-408A-BC4C-6DA3944D0A9E}"/>
              </a:ext>
            </a:extLst>
          </p:cNvPr>
          <p:cNvSpPr txBox="1"/>
          <p:nvPr/>
        </p:nvSpPr>
        <p:spPr>
          <a:xfrm>
            <a:off x="9681999" y="5520947"/>
            <a:ext cx="1597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Музей бумаги </a:t>
            </a:r>
            <a:r>
              <a:rPr lang="ru-RU" sz="1200" i="1" dirty="0" err="1"/>
              <a:t>Бузеон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402237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22D568C-A87A-4DA9-B5DF-0A9A47E82E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05" r="8110"/>
          <a:stretch/>
        </p:blipFill>
        <p:spPr>
          <a:xfrm>
            <a:off x="9136605" y="1085580"/>
            <a:ext cx="2971031" cy="4824840"/>
          </a:xfrm>
          <a:prstGeom prst="rect">
            <a:avLst/>
          </a:prstGeom>
        </p:spPr>
      </p:pic>
      <p:sp>
        <p:nvSpPr>
          <p:cNvPr id="8" name="Прямоугольник 32">
            <a:extLst>
              <a:ext uri="{FF2B5EF4-FFF2-40B4-BE49-F238E27FC236}">
                <a16:creationId xmlns:a16="http://schemas.microsoft.com/office/drawing/2014/main" xmlns="" id="{66F50835-6B14-444E-A9E2-59548B4A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8317" y="1649203"/>
            <a:ext cx="105319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algn="ctr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algn="ctr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algn="ctr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3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300" dirty="0">
              <a:latin typeface="Calibri" pitchFamily="34" charset="0"/>
            </a:endParaRPr>
          </a:p>
          <a:p>
            <a:pPr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endParaRPr lang="ru-RU" sz="1300" u="sng" dirty="0">
              <a:latin typeface="Calibri" pitchFamily="34" charset="0"/>
            </a:endParaRP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xmlns="" id="{A871172F-9C1F-42A2-AC30-ADB207574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061" y="227407"/>
            <a:ext cx="1223445" cy="4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50CA18D-5D69-43EA-A3D9-F6E287024406}"/>
              </a:ext>
            </a:extLst>
          </p:cNvPr>
          <p:cNvSpPr/>
          <p:nvPr/>
        </p:nvSpPr>
        <p:spPr>
          <a:xfrm>
            <a:off x="0" y="-1"/>
            <a:ext cx="2677885" cy="6858001"/>
          </a:xfrm>
          <a:prstGeom prst="rect">
            <a:avLst/>
          </a:prstGeom>
          <a:solidFill>
            <a:srgbClr val="900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578F8860-AC17-4E5A-A954-3319CE5B0AC0}"/>
              </a:ext>
            </a:extLst>
          </p:cNvPr>
          <p:cNvSpPr txBox="1">
            <a:spLocks/>
          </p:cNvSpPr>
          <p:nvPr/>
        </p:nvSpPr>
        <p:spPr>
          <a:xfrm>
            <a:off x="74189" y="549882"/>
            <a:ext cx="2530630" cy="1849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Продвижение национального туристического проекта «Императорский маршрут»</a:t>
            </a:r>
          </a:p>
          <a:p>
            <a:r>
              <a:rPr lang="ru-RU" sz="2200" dirty="0">
                <a:solidFill>
                  <a:srgbClr val="FAC355"/>
                </a:solidFill>
                <a:latin typeface="Book Antiqua" panose="02040602050305030304" pitchFamily="18" charset="0"/>
              </a:rPr>
              <a:t>Планы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D6B0B59-99A7-4618-AB41-77E6F7F2E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70" y="4912925"/>
            <a:ext cx="2319197" cy="1521393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865664" y="2211427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691040" y="1583871"/>
            <a:ext cx="24186" cy="443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72742" y="3417009"/>
            <a:ext cx="59610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72742" y="4234931"/>
            <a:ext cx="5936522" cy="28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41061" y="5036249"/>
            <a:ext cx="5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41061" y="6018148"/>
            <a:ext cx="5892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72742" y="2853672"/>
            <a:ext cx="5944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32">
            <a:extLst>
              <a:ext uri="{FF2B5EF4-FFF2-40B4-BE49-F238E27FC236}">
                <a16:creationId xmlns:a16="http://schemas.microsoft.com/office/drawing/2014/main" xmlns="" id="{66F50835-6B14-444E-A9E2-59548B4A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061" y="1095581"/>
            <a:ext cx="4749979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r>
              <a:rPr lang="ru-RU" sz="1400" b="1" dirty="0" smtClean="0">
                <a:latin typeface="Calibri" pitchFamily="34" charset="0"/>
              </a:rPr>
              <a:t>Необходимые  средства  для продвижения </a:t>
            </a:r>
            <a:endParaRPr lang="ru-RU" sz="1400" b="1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400" b="1" dirty="0">
                <a:latin typeface="Calibri" pitchFamily="34" charset="0"/>
              </a:rPr>
              <a:t>Участие в международных и межрегиональных </a:t>
            </a:r>
            <a:r>
              <a:rPr lang="ru-RU" sz="1400" b="1" dirty="0" smtClean="0">
                <a:latin typeface="Calibri" pitchFamily="34" charset="0"/>
              </a:rPr>
              <a:t>выставках  и конкурсах</a:t>
            </a:r>
            <a:endParaRPr lang="ru-RU" sz="1400" b="1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400" b="1" dirty="0">
                <a:latin typeface="Calibri" pitchFamily="34" charset="0"/>
              </a:rPr>
              <a:t>Организация рекламных, пресс- и блог-туров</a:t>
            </a: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400" b="1" dirty="0">
                <a:latin typeface="Calibri" pitchFamily="34" charset="0"/>
              </a:rPr>
              <a:t>Продвижение в региональных и федеральных СМИ</a:t>
            </a: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400" b="1" dirty="0">
                <a:latin typeface="Calibri" pitchFamily="34" charset="0"/>
              </a:rPr>
              <a:t>Изготовление печатной полиграфической и сувенирной продукции</a:t>
            </a: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400" b="1" dirty="0">
                <a:latin typeface="Calibri" pitchFamily="34" charset="0"/>
              </a:rPr>
              <a:t>Изготовление видео-материала, интерактивной карты маршрута</a:t>
            </a: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400" b="1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r>
              <a:rPr lang="ru-RU" sz="1400" b="1" dirty="0">
                <a:latin typeface="Calibri" pitchFamily="34" charset="0"/>
              </a:rPr>
              <a:t>Совместное продвижение проекта в рамках сотрудничества с Фондом ЕСПО и регионами- участниками</a:t>
            </a: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300" dirty="0"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buFont typeface="Arial" panose="020B0604020202020204" pitchFamily="34" charset="0"/>
              <a:buChar char="•"/>
              <a:tabLst>
                <a:tab pos="520700" algn="l"/>
              </a:tabLst>
              <a:defRPr/>
            </a:pPr>
            <a:endParaRPr lang="ru-RU" sz="1300" dirty="0">
              <a:latin typeface="Calibri" pitchFamily="34" charset="0"/>
            </a:endParaRPr>
          </a:p>
          <a:p>
            <a:pPr eaLnBrk="1" fontAlgn="auto" hangingPunct="1">
              <a:spcBef>
                <a:spcPts val="600"/>
              </a:spcBef>
              <a:buClr>
                <a:srgbClr val="900020"/>
              </a:buClr>
              <a:buSzPct val="120000"/>
              <a:tabLst>
                <a:tab pos="520700" algn="l"/>
              </a:tabLst>
              <a:defRPr/>
            </a:pPr>
            <a:endParaRPr lang="ru-RU" sz="1300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352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7642</TotalTime>
  <Words>345</Words>
  <Application>Microsoft Office PowerPoint</Application>
  <PresentationFormat>Произвольный</PresentationFormat>
  <Paragraphs>140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ИМПЕРАТОРСКИЙ МАРШРУТ по Калужской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Елена</cp:lastModifiedBy>
  <cp:revision>198</cp:revision>
  <cp:lastPrinted>2021-04-21T18:18:44Z</cp:lastPrinted>
  <dcterms:created xsi:type="dcterms:W3CDTF">2020-09-02T07:58:42Z</dcterms:created>
  <dcterms:modified xsi:type="dcterms:W3CDTF">2021-11-26T16:42:48Z</dcterms:modified>
</cp:coreProperties>
</file>