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12192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4" d="100"/>
          <a:sy n="84" d="100"/>
        </p:scale>
        <p:origin x="653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9" y="414281"/>
            <a:ext cx="905256" cy="5830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146380"/>
            <a:ext cx="12217400" cy="1136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6550" y="2153869"/>
            <a:ext cx="7820659" cy="4474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5757" y="1055623"/>
            <a:ext cx="5967095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ts val="2305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Межрегиональный</a:t>
            </a:r>
            <a:r>
              <a:rPr sz="2400" spc="2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туристский</a:t>
            </a:r>
            <a:r>
              <a:rPr sz="2400" spc="-90" dirty="0">
                <a:solidFill>
                  <a:srgbClr val="C00000"/>
                </a:solidFill>
              </a:rPr>
              <a:t> </a:t>
            </a:r>
            <a:r>
              <a:rPr sz="2400" spc="-15" dirty="0">
                <a:solidFill>
                  <a:srgbClr val="C00000"/>
                </a:solidFill>
              </a:rPr>
              <a:t>маршрут</a:t>
            </a:r>
            <a:endParaRPr sz="2400"/>
          </a:p>
          <a:p>
            <a:pPr marL="12700">
              <a:lnSpc>
                <a:spcPts val="6625"/>
              </a:lnSpc>
            </a:pPr>
            <a:r>
              <a:rPr sz="6000" b="0" spc="-95" dirty="0">
                <a:latin typeface="Times New Roman"/>
                <a:cs typeface="Times New Roman"/>
              </a:rPr>
              <a:t>Государева</a:t>
            </a:r>
            <a:r>
              <a:rPr sz="6000" b="0" spc="-45" dirty="0">
                <a:latin typeface="Times New Roman"/>
                <a:cs typeface="Times New Roman"/>
              </a:rPr>
              <a:t> </a:t>
            </a:r>
            <a:r>
              <a:rPr sz="6000" b="0" spc="-5" dirty="0">
                <a:latin typeface="Times New Roman"/>
                <a:cs typeface="Times New Roman"/>
              </a:rPr>
              <a:t>дорога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6584" y="2383535"/>
            <a:ext cx="5013960" cy="17780"/>
          </a:xfrm>
          <a:custGeom>
            <a:avLst/>
            <a:gdLst/>
            <a:ahLst/>
            <a:cxnLst/>
            <a:rect l="l" t="t" r="r" b="b"/>
            <a:pathLst>
              <a:path w="5013959" h="17780">
                <a:moveTo>
                  <a:pt x="0" y="0"/>
                </a:moveTo>
                <a:lnTo>
                  <a:pt x="5013579" y="17272"/>
                </a:lnTo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8313" y="431045"/>
            <a:ext cx="678942" cy="4367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657" y="2540082"/>
            <a:ext cx="286100" cy="4519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657" y="3064338"/>
            <a:ext cx="286100" cy="4519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7186" y="4606626"/>
            <a:ext cx="286100" cy="4519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92470" y="2723514"/>
            <a:ext cx="6222365" cy="36356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Экспертный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тур: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8 –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13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октября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2020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endParaRPr sz="2000" dirty="0">
              <a:latin typeface="Times New Roman"/>
              <a:cs typeface="Times New Roman"/>
            </a:endParaRPr>
          </a:p>
          <a:p>
            <a:pPr marL="933450">
              <a:lnSpc>
                <a:spcPts val="2280"/>
              </a:lnSpc>
              <a:spcBef>
                <a:spcPts val="1680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Регионы:</a:t>
            </a:r>
            <a:endParaRPr sz="2000" dirty="0">
              <a:latin typeface="Times New Roman"/>
              <a:cs typeface="Times New Roman"/>
            </a:endParaRPr>
          </a:p>
          <a:p>
            <a:pPr marL="933450" marR="2761615">
              <a:lnSpc>
                <a:spcPct val="90000"/>
              </a:lnSpc>
              <a:spcBef>
                <a:spcPts val="120"/>
              </a:spcBef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Московская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область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Тверская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область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Новгородская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область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Ленинградская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область</a:t>
            </a:r>
            <a:endParaRPr sz="2000" dirty="0">
              <a:latin typeface="Times New Roman"/>
              <a:cs typeface="Times New Roman"/>
            </a:endParaRPr>
          </a:p>
          <a:p>
            <a:pPr marL="946785">
              <a:lnSpc>
                <a:spcPct val="100000"/>
              </a:lnSpc>
              <a:spcBef>
                <a:spcPts val="109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Продолжительность: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6 дней/5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ночей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Маршрут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представляют: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Выскубова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Надежда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(Министерство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туризма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Тверской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области)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lang="ru-RU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Анастасия </a:t>
            </a:r>
            <a:r>
              <a:rPr lang="ru-RU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Пермякова</a:t>
            </a:r>
            <a:r>
              <a:rPr lang="ru-RU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18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туристическая</a:t>
            </a:r>
            <a:r>
              <a:rPr sz="1800" spc="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фирма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«Вокруг</a:t>
            </a:r>
            <a:r>
              <a:rPr sz="18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Света»)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0791" y="201168"/>
            <a:ext cx="5154295" cy="6343015"/>
            <a:chOff x="240791" y="201168"/>
            <a:chExt cx="5154295" cy="63430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5" y="210312"/>
              <a:ext cx="5135880" cy="6324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5363" y="205740"/>
              <a:ext cx="5145405" cy="6334125"/>
            </a:xfrm>
            <a:custGeom>
              <a:avLst/>
              <a:gdLst/>
              <a:ahLst/>
              <a:cxnLst/>
              <a:rect l="l" t="t" r="r" b="b"/>
              <a:pathLst>
                <a:path w="5145405" h="6334125">
                  <a:moveTo>
                    <a:pt x="0" y="6333744"/>
                  </a:moveTo>
                  <a:lnTo>
                    <a:pt x="5145024" y="6333744"/>
                  </a:lnTo>
                  <a:lnTo>
                    <a:pt x="5145024" y="0"/>
                  </a:lnTo>
                  <a:lnTo>
                    <a:pt x="0" y="0"/>
                  </a:lnTo>
                  <a:lnTo>
                    <a:pt x="0" y="6333744"/>
                  </a:lnTo>
                  <a:close/>
                </a:path>
              </a:pathLst>
            </a:custGeom>
            <a:ln w="9144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230111" y="5190744"/>
            <a:ext cx="5013960" cy="17780"/>
          </a:xfrm>
          <a:custGeom>
            <a:avLst/>
            <a:gdLst/>
            <a:ahLst/>
            <a:cxnLst/>
            <a:rect l="l" t="t" r="r" b="b"/>
            <a:pathLst>
              <a:path w="5013959" h="17779">
                <a:moveTo>
                  <a:pt x="0" y="0"/>
                </a:moveTo>
                <a:lnTo>
                  <a:pt x="5013579" y="17271"/>
                </a:lnTo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7631" y="6357620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4048" y="444449"/>
            <a:ext cx="2933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SWOT-анализ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41694" y="6386880"/>
            <a:ext cx="4751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темпов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инфраструктурных</a:t>
            </a:r>
            <a:r>
              <a:rPr sz="18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034" y="1426845"/>
            <a:ext cx="4916805" cy="482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Сильные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стороны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Региональные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бренды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одном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маршруте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Повышенный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спрос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внутренний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туризм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Логистический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комфорт,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транспортная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доступность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Туры-конструкторы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путешествие</a:t>
            </a:r>
            <a:r>
              <a:rPr sz="18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=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Возможности</a:t>
            </a:r>
            <a:endParaRPr sz="24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430"/>
              </a:spcBef>
            </a:pP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Увеличение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туристского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и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экскурсионного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потока</a:t>
            </a:r>
            <a:endParaRPr sz="1800">
              <a:latin typeface="Times New Roman"/>
              <a:cs typeface="Times New Roman"/>
            </a:endParaRPr>
          </a:p>
          <a:p>
            <a:pPr marL="45085" marR="1292860">
              <a:lnSpc>
                <a:spcPct val="127800"/>
              </a:lnSpc>
              <a:spcBef>
                <a:spcPts val="5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инфраструктуры маршрута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узнаваемости</a:t>
            </a:r>
            <a:r>
              <a:rPr sz="1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регионов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Межрегиональное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сотрудничество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чека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гостя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9209" y="1263170"/>
            <a:ext cx="5523230" cy="514921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45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Слабые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стороны</a:t>
            </a:r>
            <a:endParaRPr sz="2400">
              <a:latin typeface="Times New Roman"/>
              <a:cs typeface="Times New Roman"/>
            </a:endParaRPr>
          </a:p>
          <a:p>
            <a:pPr marL="12700" marR="139700">
              <a:lnSpc>
                <a:spcPct val="100000"/>
              </a:lnSpc>
              <a:spcBef>
                <a:spcPts val="1015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Недостаточное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количество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объектов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придорожной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инфраструктуры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знаков туристского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ориентирования</a:t>
            </a:r>
            <a:endParaRPr sz="1800">
              <a:latin typeface="Times New Roman"/>
              <a:cs typeface="Times New Roman"/>
            </a:endParaRPr>
          </a:p>
          <a:p>
            <a:pPr marL="12700" marR="412115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Недостаточная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развитость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доступной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среды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адаптация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маршрута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путешествия</a:t>
            </a:r>
            <a:r>
              <a:rPr sz="18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домашними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животными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spcBef>
                <a:spcPts val="5"/>
              </a:spcBef>
            </a:pPr>
            <a:r>
              <a:rPr sz="265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Угрозы</a:t>
            </a:r>
            <a:endParaRPr sz="265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Низкий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спрос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связи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санитарно-эпидемиологической</a:t>
            </a:r>
            <a:endParaRPr sz="18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ситуацией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мире</a:t>
            </a:r>
            <a:endParaRPr sz="18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605"/>
              </a:spcBef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Конкуренция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выездным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рынком</a:t>
            </a:r>
            <a:endParaRPr sz="18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Возможное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стоимости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перевозки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отдельных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услуг</a:t>
            </a:r>
            <a:endParaRPr sz="18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600"/>
              </a:spcBef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Негативные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изменения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экономике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замедление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249" y="1342190"/>
            <a:ext cx="6023610" cy="455295"/>
            <a:chOff x="352249" y="1342190"/>
            <a:chExt cx="6023610" cy="4552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1057" y="1342190"/>
              <a:ext cx="284205" cy="4489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249" y="1345266"/>
              <a:ext cx="286100" cy="45195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7249" y="4067130"/>
            <a:ext cx="286100" cy="4519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017" y="4067130"/>
            <a:ext cx="286100" cy="4519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5482" y="266522"/>
            <a:ext cx="978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rgbClr val="2D396D"/>
                </a:solidFill>
              </a:rPr>
              <a:t>Основные</a:t>
            </a:r>
            <a:r>
              <a:rPr spc="-40" dirty="0">
                <a:solidFill>
                  <a:srgbClr val="2D396D"/>
                </a:solidFill>
              </a:rPr>
              <a:t> </a:t>
            </a:r>
            <a:r>
              <a:rPr spc="-65" dirty="0">
                <a:solidFill>
                  <a:srgbClr val="2D396D"/>
                </a:solidFill>
              </a:rPr>
              <a:t>объекты</a:t>
            </a:r>
            <a:r>
              <a:rPr spc="-40" dirty="0">
                <a:solidFill>
                  <a:srgbClr val="2D396D"/>
                </a:solidFill>
              </a:rPr>
              <a:t> </a:t>
            </a:r>
            <a:r>
              <a:rPr spc="-55" dirty="0">
                <a:solidFill>
                  <a:srgbClr val="2D396D"/>
                </a:solidFill>
              </a:rPr>
              <a:t>показа:</a:t>
            </a:r>
            <a:r>
              <a:rPr spc="-40" dirty="0">
                <a:solidFill>
                  <a:srgbClr val="2D396D"/>
                </a:solidFill>
              </a:rPr>
              <a:t> </a:t>
            </a:r>
            <a:r>
              <a:rPr spc="-65" dirty="0">
                <a:solidFill>
                  <a:srgbClr val="2D396D"/>
                </a:solidFill>
              </a:rPr>
              <a:t>Московская</a:t>
            </a:r>
            <a:r>
              <a:rPr spc="-50" dirty="0">
                <a:solidFill>
                  <a:srgbClr val="2D396D"/>
                </a:solidFill>
              </a:rPr>
              <a:t> </a:t>
            </a:r>
            <a:r>
              <a:rPr spc="-60" dirty="0">
                <a:solidFill>
                  <a:srgbClr val="2D396D"/>
                </a:solidFill>
              </a:rPr>
              <a:t>область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766" y="315512"/>
            <a:ext cx="890587" cy="5723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665966" y="6356400"/>
            <a:ext cx="22097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40" dirty="0">
                <a:solidFill>
                  <a:srgbClr val="888888"/>
                </a:solidFill>
                <a:latin typeface="Times New Roman"/>
                <a:cs typeface="Times New Roman"/>
              </a:rPr>
              <a:t>11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1895" y="1783079"/>
            <a:ext cx="469900" cy="2924175"/>
            <a:chOff x="691895" y="1783079"/>
            <a:chExt cx="469900" cy="2924175"/>
          </a:xfrm>
        </p:grpSpPr>
        <p:sp>
          <p:nvSpPr>
            <p:cNvPr id="7" name="object 7"/>
            <p:cNvSpPr/>
            <p:nvPr/>
          </p:nvSpPr>
          <p:spPr>
            <a:xfrm>
              <a:off x="923543" y="1783079"/>
              <a:ext cx="0" cy="2924175"/>
            </a:xfrm>
            <a:custGeom>
              <a:avLst/>
              <a:gdLst/>
              <a:ahLst/>
              <a:cxnLst/>
              <a:rect l="l" t="t" r="r" b="b"/>
              <a:pathLst>
                <a:path h="2924175">
                  <a:moveTo>
                    <a:pt x="0" y="0"/>
                  </a:moveTo>
                  <a:lnTo>
                    <a:pt x="0" y="2923794"/>
                  </a:lnTo>
                </a:path>
              </a:pathLst>
            </a:custGeom>
            <a:ln w="1828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1783079"/>
              <a:ext cx="460248" cy="457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2532887"/>
              <a:ext cx="460248" cy="460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39" y="3276599"/>
              <a:ext cx="460247" cy="4602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39" y="4011167"/>
              <a:ext cx="460247" cy="4602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30300" y="1877644"/>
            <a:ext cx="5429250" cy="2593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45" dirty="0">
                <a:solidFill>
                  <a:srgbClr val="2D396D"/>
                </a:solidFill>
                <a:latin typeface="Times New Roman"/>
                <a:cs typeface="Times New Roman"/>
              </a:rPr>
              <a:t>Парково-усадебный</a:t>
            </a:r>
            <a:r>
              <a:rPr sz="225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2D396D"/>
                </a:solidFill>
                <a:latin typeface="Times New Roman"/>
                <a:cs typeface="Times New Roman"/>
              </a:rPr>
              <a:t>ансамбль</a:t>
            </a:r>
            <a:r>
              <a:rPr sz="2250" spc="-3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2D396D"/>
                </a:solidFill>
                <a:latin typeface="Times New Roman"/>
                <a:cs typeface="Times New Roman"/>
              </a:rPr>
              <a:t>«Середниково»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spc="-8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25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250" spc="-8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5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3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250" spc="-9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чн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9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Музей-заповедник</a:t>
            </a:r>
            <a:r>
              <a:rPr sz="225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А.</a:t>
            </a:r>
            <a:r>
              <a:rPr sz="225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А.</a:t>
            </a:r>
            <a:r>
              <a:rPr sz="225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Блока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«Шахматово»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Дом-музей</a:t>
            </a:r>
            <a:r>
              <a:rPr sz="225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35" dirty="0">
                <a:solidFill>
                  <a:srgbClr val="001F5F"/>
                </a:solidFill>
                <a:latin typeface="Times New Roman"/>
                <a:cs typeface="Times New Roman"/>
              </a:rPr>
              <a:t>П.И.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70" dirty="0">
                <a:solidFill>
                  <a:srgbClr val="001F5F"/>
                </a:solidFill>
                <a:latin typeface="Times New Roman"/>
                <a:cs typeface="Times New Roman"/>
              </a:rPr>
              <a:t>Чайковского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779" y="6003747"/>
            <a:ext cx="47675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Размещение: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отель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«Клинское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подворье»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3*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7831" y="1237107"/>
            <a:ext cx="4410456" cy="53252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862" y="288080"/>
            <a:ext cx="890587" cy="5723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1204" y="312496"/>
            <a:ext cx="9196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rgbClr val="2D396D"/>
                </a:solidFill>
              </a:rPr>
              <a:t>Основные</a:t>
            </a:r>
            <a:r>
              <a:rPr spc="-65" dirty="0">
                <a:solidFill>
                  <a:srgbClr val="2D396D"/>
                </a:solidFill>
              </a:rPr>
              <a:t> </a:t>
            </a:r>
            <a:r>
              <a:rPr spc="-60" dirty="0">
                <a:solidFill>
                  <a:srgbClr val="2D396D"/>
                </a:solidFill>
              </a:rPr>
              <a:t>объекты</a:t>
            </a:r>
            <a:r>
              <a:rPr spc="-55" dirty="0">
                <a:solidFill>
                  <a:srgbClr val="2D396D"/>
                </a:solidFill>
              </a:rPr>
              <a:t> показа:</a:t>
            </a:r>
            <a:r>
              <a:rPr spc="-50" dirty="0">
                <a:solidFill>
                  <a:srgbClr val="2D396D"/>
                </a:solidFill>
              </a:rPr>
              <a:t> </a:t>
            </a:r>
            <a:r>
              <a:rPr spc="-70" dirty="0">
                <a:solidFill>
                  <a:srgbClr val="2D396D"/>
                </a:solidFill>
              </a:rPr>
              <a:t>Тверская</a:t>
            </a:r>
            <a:r>
              <a:rPr spc="-100" dirty="0">
                <a:solidFill>
                  <a:srgbClr val="2D396D"/>
                </a:solidFill>
              </a:rPr>
              <a:t> </a:t>
            </a:r>
            <a:r>
              <a:rPr spc="-60" dirty="0">
                <a:solidFill>
                  <a:srgbClr val="2D396D"/>
                </a:solidFill>
              </a:rPr>
              <a:t>область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62918" y="6356400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800" y="1484375"/>
            <a:ext cx="466725" cy="4241165"/>
            <a:chOff x="685800" y="1484375"/>
            <a:chExt cx="466725" cy="4241165"/>
          </a:xfrm>
        </p:grpSpPr>
        <p:sp>
          <p:nvSpPr>
            <p:cNvPr id="7" name="object 7"/>
            <p:cNvSpPr/>
            <p:nvPr/>
          </p:nvSpPr>
          <p:spPr>
            <a:xfrm>
              <a:off x="914400" y="1618487"/>
              <a:ext cx="8890" cy="4098290"/>
            </a:xfrm>
            <a:custGeom>
              <a:avLst/>
              <a:gdLst/>
              <a:ahLst/>
              <a:cxnLst/>
              <a:rect l="l" t="t" r="r" b="b"/>
              <a:pathLst>
                <a:path w="8890" h="4098290">
                  <a:moveTo>
                    <a:pt x="8547" y="0"/>
                  </a:moveTo>
                  <a:lnTo>
                    <a:pt x="0" y="4097743"/>
                  </a:lnTo>
                </a:path>
              </a:pathLst>
            </a:custGeom>
            <a:ln w="1828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484375"/>
              <a:ext cx="457200" cy="460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3029711"/>
              <a:ext cx="460248" cy="460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523487"/>
              <a:ext cx="457200" cy="4602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038599"/>
              <a:ext cx="460248" cy="4602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541519"/>
              <a:ext cx="457200" cy="4602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5059679"/>
              <a:ext cx="457200" cy="4602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2008631"/>
              <a:ext cx="460248" cy="457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2523743"/>
              <a:ext cx="460248" cy="46024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243380" y="1425407"/>
            <a:ext cx="5610860" cy="411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8905">
              <a:lnSpc>
                <a:spcPct val="154000"/>
              </a:lnSpc>
            </a:pP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Тверской</a:t>
            </a:r>
            <a:r>
              <a:rPr sz="225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Императорский</a:t>
            </a:r>
            <a:r>
              <a:rPr sz="225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дворец 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Императорские</a:t>
            </a:r>
            <a:r>
              <a:rPr sz="225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комнаты</a:t>
            </a:r>
            <a:r>
              <a:rPr sz="225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30" dirty="0">
                <a:solidFill>
                  <a:srgbClr val="001F5F"/>
                </a:solidFill>
                <a:latin typeface="Times New Roman"/>
                <a:cs typeface="Times New Roman"/>
              </a:rPr>
              <a:t>ж/д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вокзала</a:t>
            </a:r>
            <a:r>
              <a:rPr sz="225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120" dirty="0">
                <a:solidFill>
                  <a:srgbClr val="001F5F"/>
                </a:solidFill>
                <a:latin typeface="Times New Roman"/>
                <a:cs typeface="Times New Roman"/>
              </a:rPr>
              <a:t>(г.</a:t>
            </a:r>
            <a:r>
              <a:rPr sz="2250" spc="-70" dirty="0">
                <a:solidFill>
                  <a:srgbClr val="001F5F"/>
                </a:solidFill>
                <a:latin typeface="Times New Roman"/>
                <a:cs typeface="Times New Roman"/>
              </a:rPr>
              <a:t> Тверь) </a:t>
            </a:r>
            <a:r>
              <a:rPr sz="2250" spc="-5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8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зо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9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ши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25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250" spc="-30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2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250" spc="-9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  <a:p>
            <a:pPr marL="12700" marR="197485">
              <a:lnSpc>
                <a:spcPct val="131300"/>
              </a:lnSpc>
              <a:spcBef>
                <a:spcPts val="440"/>
              </a:spcBef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Музейный</a:t>
            </a:r>
            <a:r>
              <a:rPr sz="225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70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</a:t>
            </a:r>
            <a:r>
              <a:rPr sz="225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«Гостиница</a:t>
            </a:r>
            <a:r>
              <a:rPr sz="225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Пожарских» </a:t>
            </a:r>
            <a:r>
              <a:rPr sz="2250" spc="-5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8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250" spc="-60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ин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250" spc="-3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229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250" spc="-9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250" spc="-8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120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250" spc="-3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25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250" spc="-1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са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250" spc="-3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229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250" spc="-9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Вышневолоцкий</a:t>
            </a:r>
            <a:r>
              <a:rPr sz="225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краеведческий</a:t>
            </a:r>
            <a:r>
              <a:rPr sz="225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музей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250" spc="-35" dirty="0">
                <a:solidFill>
                  <a:srgbClr val="001F5F"/>
                </a:solidFill>
                <a:latin typeface="Times New Roman"/>
                <a:cs typeface="Times New Roman"/>
              </a:rPr>
              <a:t>Ж/д</a:t>
            </a:r>
            <a:r>
              <a:rPr sz="225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вокзал</a:t>
            </a:r>
            <a:r>
              <a:rPr sz="225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3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001F5F"/>
                </a:solidFill>
                <a:latin typeface="Times New Roman"/>
                <a:cs typeface="Times New Roman"/>
              </a:rPr>
              <a:t>ст.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70" dirty="0">
                <a:solidFill>
                  <a:srgbClr val="001F5F"/>
                </a:solidFill>
                <a:latin typeface="Times New Roman"/>
                <a:cs typeface="Times New Roman"/>
              </a:rPr>
              <a:t>Куженкино</a:t>
            </a:r>
            <a:r>
              <a:rPr sz="225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(Бологовский</a:t>
            </a:r>
            <a:r>
              <a:rPr sz="225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р-н)</a:t>
            </a:r>
            <a:endParaRPr sz="225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83" y="1191767"/>
            <a:ext cx="3986783" cy="541629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25779" y="5761126"/>
            <a:ext cx="5862320" cy="98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Размещение: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Ос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/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000" spc="-27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,  </a:t>
            </a:r>
            <a:r>
              <a:rPr sz="2000" spc="-1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ин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иц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Бе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000" spc="-27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ол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че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150" y="260648"/>
            <a:ext cx="890587" cy="5723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7278" y="278079"/>
            <a:ext cx="10122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2D396D"/>
                </a:solidFill>
              </a:rPr>
              <a:t>Основные</a:t>
            </a:r>
            <a:r>
              <a:rPr spc="-50" dirty="0">
                <a:solidFill>
                  <a:srgbClr val="2D396D"/>
                </a:solidFill>
              </a:rPr>
              <a:t> </a:t>
            </a:r>
            <a:r>
              <a:rPr spc="-65" dirty="0">
                <a:solidFill>
                  <a:srgbClr val="2D396D"/>
                </a:solidFill>
              </a:rPr>
              <a:t>объекты</a:t>
            </a:r>
            <a:r>
              <a:rPr spc="-50" dirty="0">
                <a:solidFill>
                  <a:srgbClr val="2D396D"/>
                </a:solidFill>
              </a:rPr>
              <a:t> </a:t>
            </a:r>
            <a:r>
              <a:rPr spc="-60" dirty="0">
                <a:solidFill>
                  <a:srgbClr val="2D396D"/>
                </a:solidFill>
              </a:rPr>
              <a:t>показа:</a:t>
            </a:r>
            <a:r>
              <a:rPr spc="-35" dirty="0">
                <a:solidFill>
                  <a:srgbClr val="2D396D"/>
                </a:solidFill>
              </a:rPr>
              <a:t> </a:t>
            </a:r>
            <a:r>
              <a:rPr spc="-75" dirty="0">
                <a:solidFill>
                  <a:srgbClr val="2D396D"/>
                </a:solidFill>
              </a:rPr>
              <a:t>Новгородская</a:t>
            </a:r>
            <a:r>
              <a:rPr spc="-50" dirty="0">
                <a:solidFill>
                  <a:srgbClr val="2D396D"/>
                </a:solidFill>
              </a:rPr>
              <a:t> </a:t>
            </a:r>
            <a:r>
              <a:rPr spc="-60" dirty="0">
                <a:solidFill>
                  <a:srgbClr val="2D396D"/>
                </a:solidFill>
              </a:rPr>
              <a:t>область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62918" y="6356400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13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6280" y="1383791"/>
            <a:ext cx="472440" cy="4596765"/>
            <a:chOff x="716280" y="1383791"/>
            <a:chExt cx="472440" cy="4596765"/>
          </a:xfrm>
        </p:grpSpPr>
        <p:sp>
          <p:nvSpPr>
            <p:cNvPr id="7" name="object 7"/>
            <p:cNvSpPr/>
            <p:nvPr/>
          </p:nvSpPr>
          <p:spPr>
            <a:xfrm>
              <a:off x="938784" y="1426463"/>
              <a:ext cx="15240" cy="4544695"/>
            </a:xfrm>
            <a:custGeom>
              <a:avLst/>
              <a:gdLst/>
              <a:ahLst/>
              <a:cxnLst/>
              <a:rect l="l" t="t" r="r" b="b"/>
              <a:pathLst>
                <a:path w="15240" h="4544695">
                  <a:moveTo>
                    <a:pt x="0" y="0"/>
                  </a:moveTo>
                  <a:lnTo>
                    <a:pt x="15240" y="4544593"/>
                  </a:lnTo>
                </a:path>
              </a:pathLst>
            </a:custGeom>
            <a:ln w="1828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" y="1383791"/>
              <a:ext cx="460248" cy="460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" y="2011679"/>
              <a:ext cx="460248" cy="460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472" y="2609088"/>
              <a:ext cx="460247" cy="4602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" y="3273552"/>
              <a:ext cx="460248" cy="4602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" y="3922775"/>
              <a:ext cx="460248" cy="4602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376" y="4550663"/>
              <a:ext cx="460248" cy="4602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376" y="5190744"/>
              <a:ext cx="460248" cy="46024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41019" y="1553972"/>
            <a:ext cx="5708650" cy="4807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05"/>
              </a:spcBef>
            </a:pP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Валдайский</a:t>
            </a:r>
            <a:r>
              <a:rPr sz="225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Иверский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монастырь</a:t>
            </a:r>
            <a:endParaRPr sz="2250">
              <a:latin typeface="Times New Roman"/>
              <a:cs typeface="Times New Roman"/>
            </a:endParaRPr>
          </a:p>
          <a:p>
            <a:pPr marL="250825">
              <a:lnSpc>
                <a:spcPct val="100000"/>
              </a:lnSpc>
              <a:spcBef>
                <a:spcPts val="1655"/>
              </a:spcBef>
            </a:pPr>
            <a:r>
              <a:rPr sz="2250" spc="-16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ло</a:t>
            </a:r>
            <a:r>
              <a:rPr sz="2250" spc="-16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250" spc="-6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25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60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spc="-6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250" spc="-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25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6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250" spc="-3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да</a:t>
            </a:r>
            <a:r>
              <a:rPr sz="2250" spc="-6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1970"/>
              </a:spcBef>
              <a:tabLst>
                <a:tab pos="3145790" algn="l"/>
              </a:tabLst>
            </a:pPr>
            <a:r>
              <a:rPr sz="2250" spc="-8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1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spc="-10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9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250" spc="-1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а	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250" spc="-3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да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5"/>
              </a:spcBef>
            </a:pP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Крестецкий</a:t>
            </a:r>
            <a:r>
              <a:rPr sz="225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краеведческий</a:t>
            </a:r>
            <a:r>
              <a:rPr sz="225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музей</a:t>
            </a:r>
            <a:endParaRPr sz="2250">
              <a:latin typeface="Times New Roman"/>
              <a:cs typeface="Times New Roman"/>
            </a:endParaRPr>
          </a:p>
          <a:p>
            <a:pPr marL="242570" marR="2837180" indent="8255">
              <a:lnSpc>
                <a:spcPct val="179800"/>
              </a:lnSpc>
              <a:spcBef>
                <a:spcPts val="540"/>
              </a:spcBef>
            </a:pP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Ярославово</a:t>
            </a:r>
            <a:r>
              <a:rPr sz="225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дворище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Новгородский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кремль </a:t>
            </a:r>
            <a:r>
              <a:rPr sz="2250" spc="-5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Исторический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музей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ме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spc="-16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000" spc="-27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лики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1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5511" y="1246632"/>
            <a:ext cx="3867911" cy="53827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90" y="245408"/>
            <a:ext cx="890587" cy="5723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6008" y="262585"/>
            <a:ext cx="10438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rgbClr val="2D396D"/>
                </a:solidFill>
              </a:rPr>
              <a:t>Основные</a:t>
            </a:r>
            <a:r>
              <a:rPr spc="-35" dirty="0">
                <a:solidFill>
                  <a:srgbClr val="2D396D"/>
                </a:solidFill>
              </a:rPr>
              <a:t> </a:t>
            </a:r>
            <a:r>
              <a:rPr spc="-65" dirty="0">
                <a:solidFill>
                  <a:srgbClr val="2D396D"/>
                </a:solidFill>
              </a:rPr>
              <a:t>объекты</a:t>
            </a:r>
            <a:r>
              <a:rPr spc="-35" dirty="0">
                <a:solidFill>
                  <a:srgbClr val="2D396D"/>
                </a:solidFill>
              </a:rPr>
              <a:t> </a:t>
            </a:r>
            <a:r>
              <a:rPr spc="-55" dirty="0">
                <a:solidFill>
                  <a:srgbClr val="2D396D"/>
                </a:solidFill>
              </a:rPr>
              <a:t>показа:</a:t>
            </a:r>
            <a:r>
              <a:rPr spc="-40" dirty="0">
                <a:solidFill>
                  <a:srgbClr val="2D396D"/>
                </a:solidFill>
              </a:rPr>
              <a:t> </a:t>
            </a:r>
            <a:r>
              <a:rPr spc="-55" dirty="0">
                <a:solidFill>
                  <a:srgbClr val="2D396D"/>
                </a:solidFill>
              </a:rPr>
              <a:t>Ленинградская</a:t>
            </a:r>
            <a:r>
              <a:rPr spc="-15" dirty="0">
                <a:solidFill>
                  <a:srgbClr val="2D396D"/>
                </a:solidFill>
              </a:rPr>
              <a:t> </a:t>
            </a:r>
            <a:r>
              <a:rPr spc="-60" dirty="0">
                <a:solidFill>
                  <a:srgbClr val="2D396D"/>
                </a:solidFill>
              </a:rPr>
              <a:t>область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62918" y="6356400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14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9872" y="1862327"/>
            <a:ext cx="478790" cy="3610610"/>
            <a:chOff x="499872" y="1862327"/>
            <a:chExt cx="478790" cy="3610610"/>
          </a:xfrm>
        </p:grpSpPr>
        <p:sp>
          <p:nvSpPr>
            <p:cNvPr id="7" name="object 7"/>
            <p:cNvSpPr/>
            <p:nvPr/>
          </p:nvSpPr>
          <p:spPr>
            <a:xfrm>
              <a:off x="737615" y="1926335"/>
              <a:ext cx="9525" cy="3537585"/>
            </a:xfrm>
            <a:custGeom>
              <a:avLst/>
              <a:gdLst/>
              <a:ahLst/>
              <a:cxnLst/>
              <a:rect l="l" t="t" r="r" b="b"/>
              <a:pathLst>
                <a:path w="9525" h="3537585">
                  <a:moveTo>
                    <a:pt x="0" y="0"/>
                  </a:moveTo>
                  <a:lnTo>
                    <a:pt x="8953" y="3537077"/>
                  </a:lnTo>
                </a:path>
              </a:pathLst>
            </a:custGeom>
            <a:ln w="1828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6" y="1862327"/>
              <a:ext cx="460247" cy="460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" y="5001767"/>
              <a:ext cx="460247" cy="460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" y="4358639"/>
              <a:ext cx="460247" cy="4602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3730751"/>
              <a:ext cx="460247" cy="4602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6" y="2478023"/>
              <a:ext cx="460247" cy="4602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6" y="3093719"/>
              <a:ext cx="460247" cy="46024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24306" y="1952625"/>
            <a:ext cx="5396230" cy="4371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Хр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 П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25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spc="-8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250" spc="-3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25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ба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  <a:p>
            <a:pPr marL="261620">
              <a:lnSpc>
                <a:spcPct val="100000"/>
              </a:lnSpc>
              <a:spcBef>
                <a:spcPts val="1900"/>
              </a:spcBef>
            </a:pPr>
            <a:r>
              <a:rPr sz="2250" spc="-30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ад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120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250" spc="-3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250" spc="-3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225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2095"/>
              </a:spcBef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Тосненский</a:t>
            </a:r>
            <a:r>
              <a:rPr sz="225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историко-краеведческий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музей</a:t>
            </a:r>
            <a:endParaRPr sz="2250">
              <a:latin typeface="Times New Roman"/>
              <a:cs typeface="Times New Roman"/>
            </a:endParaRPr>
          </a:p>
          <a:p>
            <a:pPr marL="259715" marR="210820" indent="-17780">
              <a:lnSpc>
                <a:spcPct val="184800"/>
              </a:lnSpc>
              <a:spcBef>
                <a:spcPts val="325"/>
              </a:spcBef>
            </a:pP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Гатчинский</a:t>
            </a:r>
            <a:r>
              <a:rPr sz="2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дворцово-парковый</a:t>
            </a:r>
            <a:r>
              <a:rPr sz="225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70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 </a:t>
            </a:r>
            <a:r>
              <a:rPr sz="2250" spc="-5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Большой</a:t>
            </a:r>
            <a:r>
              <a:rPr sz="225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55" dirty="0">
                <a:solidFill>
                  <a:srgbClr val="001F5F"/>
                </a:solidFill>
                <a:latin typeface="Times New Roman"/>
                <a:cs typeface="Times New Roman"/>
              </a:rPr>
              <a:t>Гатчинский</a:t>
            </a:r>
            <a:r>
              <a:rPr sz="225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дворец 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Приоратский</a:t>
            </a:r>
            <a:r>
              <a:rPr sz="225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дворец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-50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ме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000" spc="-17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000" spc="-27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7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8416" y="1292352"/>
            <a:ext cx="4312920" cy="53279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9" y="414281"/>
            <a:ext cx="905256" cy="583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87631" y="6357620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8201" y="540842"/>
            <a:ext cx="7962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Планируемые</a:t>
            </a:r>
            <a:r>
              <a:rPr spc="10" dirty="0"/>
              <a:t> </a:t>
            </a:r>
            <a:r>
              <a:rPr spc="-30" dirty="0"/>
              <a:t>даты</a:t>
            </a:r>
            <a:r>
              <a:rPr spc="-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15" dirty="0"/>
              <a:t>стоимость</a:t>
            </a:r>
            <a:r>
              <a:rPr spc="10" dirty="0"/>
              <a:t> </a:t>
            </a:r>
            <a:r>
              <a:rPr spc="-35" dirty="0"/>
              <a:t>туров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873" y="1509858"/>
            <a:ext cx="286100" cy="4519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969" y="2869266"/>
            <a:ext cx="286100" cy="4519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9080" y="1374647"/>
            <a:ext cx="3736848" cy="219760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47472" y="1932432"/>
            <a:ext cx="7358380" cy="731520"/>
          </a:xfrm>
          <a:custGeom>
            <a:avLst/>
            <a:gdLst/>
            <a:ahLst/>
            <a:cxnLst/>
            <a:rect l="l" t="t" r="r" b="b"/>
            <a:pathLst>
              <a:path w="7358380" h="731519">
                <a:moveTo>
                  <a:pt x="472440" y="62483"/>
                </a:moveTo>
                <a:lnTo>
                  <a:pt x="476871" y="40546"/>
                </a:lnTo>
                <a:lnTo>
                  <a:pt x="488956" y="22621"/>
                </a:lnTo>
                <a:lnTo>
                  <a:pt x="506880" y="10531"/>
                </a:lnTo>
                <a:lnTo>
                  <a:pt x="528828" y="6095"/>
                </a:lnTo>
                <a:lnTo>
                  <a:pt x="1918715" y="6095"/>
                </a:lnTo>
                <a:lnTo>
                  <a:pt x="1940653" y="10531"/>
                </a:lnTo>
                <a:lnTo>
                  <a:pt x="1958578" y="22621"/>
                </a:lnTo>
                <a:lnTo>
                  <a:pt x="1970668" y="40546"/>
                </a:lnTo>
                <a:lnTo>
                  <a:pt x="1975103" y="62483"/>
                </a:lnTo>
                <a:lnTo>
                  <a:pt x="1975103" y="288035"/>
                </a:lnTo>
                <a:lnTo>
                  <a:pt x="1970668" y="309973"/>
                </a:lnTo>
                <a:lnTo>
                  <a:pt x="1958578" y="327898"/>
                </a:lnTo>
                <a:lnTo>
                  <a:pt x="1940653" y="339988"/>
                </a:lnTo>
                <a:lnTo>
                  <a:pt x="1918715" y="344423"/>
                </a:lnTo>
                <a:lnTo>
                  <a:pt x="528828" y="344423"/>
                </a:lnTo>
                <a:lnTo>
                  <a:pt x="506880" y="339988"/>
                </a:lnTo>
                <a:lnTo>
                  <a:pt x="488956" y="327898"/>
                </a:lnTo>
                <a:lnTo>
                  <a:pt x="476871" y="309973"/>
                </a:lnTo>
                <a:lnTo>
                  <a:pt x="472440" y="288035"/>
                </a:lnTo>
                <a:lnTo>
                  <a:pt x="472440" y="62483"/>
                </a:lnTo>
                <a:close/>
              </a:path>
              <a:path w="7358380" h="731519">
                <a:moveTo>
                  <a:pt x="0" y="440943"/>
                </a:moveTo>
                <a:lnTo>
                  <a:pt x="4471" y="418820"/>
                </a:lnTo>
                <a:lnTo>
                  <a:pt x="16665" y="400732"/>
                </a:lnTo>
                <a:lnTo>
                  <a:pt x="34750" y="388526"/>
                </a:lnTo>
                <a:lnTo>
                  <a:pt x="56896" y="384047"/>
                </a:lnTo>
                <a:lnTo>
                  <a:pt x="1704848" y="384047"/>
                </a:lnTo>
                <a:lnTo>
                  <a:pt x="1726971" y="388526"/>
                </a:lnTo>
                <a:lnTo>
                  <a:pt x="1745059" y="400732"/>
                </a:lnTo>
                <a:lnTo>
                  <a:pt x="1757265" y="418820"/>
                </a:lnTo>
                <a:lnTo>
                  <a:pt x="1761744" y="440943"/>
                </a:lnTo>
                <a:lnTo>
                  <a:pt x="1761744" y="668527"/>
                </a:lnTo>
                <a:lnTo>
                  <a:pt x="1757265" y="690651"/>
                </a:lnTo>
                <a:lnTo>
                  <a:pt x="1745059" y="708739"/>
                </a:lnTo>
                <a:lnTo>
                  <a:pt x="1726971" y="720945"/>
                </a:lnTo>
                <a:lnTo>
                  <a:pt x="1704848" y="725423"/>
                </a:lnTo>
                <a:lnTo>
                  <a:pt x="56896" y="725423"/>
                </a:lnTo>
                <a:lnTo>
                  <a:pt x="34750" y="720945"/>
                </a:lnTo>
                <a:lnTo>
                  <a:pt x="16665" y="708739"/>
                </a:lnTo>
                <a:lnTo>
                  <a:pt x="4471" y="690651"/>
                </a:lnTo>
                <a:lnTo>
                  <a:pt x="0" y="668527"/>
                </a:lnTo>
                <a:lnTo>
                  <a:pt x="0" y="440943"/>
                </a:lnTo>
                <a:close/>
              </a:path>
              <a:path w="7358380" h="731519">
                <a:moveTo>
                  <a:pt x="3450336" y="62483"/>
                </a:moveTo>
                <a:lnTo>
                  <a:pt x="3454771" y="40546"/>
                </a:lnTo>
                <a:lnTo>
                  <a:pt x="3466861" y="22621"/>
                </a:lnTo>
                <a:lnTo>
                  <a:pt x="3484786" y="10531"/>
                </a:lnTo>
                <a:lnTo>
                  <a:pt x="3506724" y="6095"/>
                </a:lnTo>
                <a:lnTo>
                  <a:pt x="4930140" y="6095"/>
                </a:lnTo>
                <a:lnTo>
                  <a:pt x="4952077" y="10531"/>
                </a:lnTo>
                <a:lnTo>
                  <a:pt x="4970002" y="22621"/>
                </a:lnTo>
                <a:lnTo>
                  <a:pt x="4982092" y="40546"/>
                </a:lnTo>
                <a:lnTo>
                  <a:pt x="4986528" y="62483"/>
                </a:lnTo>
                <a:lnTo>
                  <a:pt x="4986528" y="288035"/>
                </a:lnTo>
                <a:lnTo>
                  <a:pt x="4982092" y="309973"/>
                </a:lnTo>
                <a:lnTo>
                  <a:pt x="4970002" y="327898"/>
                </a:lnTo>
                <a:lnTo>
                  <a:pt x="4952077" y="339988"/>
                </a:lnTo>
                <a:lnTo>
                  <a:pt x="4930140" y="344423"/>
                </a:lnTo>
                <a:lnTo>
                  <a:pt x="3506724" y="344423"/>
                </a:lnTo>
                <a:lnTo>
                  <a:pt x="3484786" y="339988"/>
                </a:lnTo>
                <a:lnTo>
                  <a:pt x="3466861" y="327898"/>
                </a:lnTo>
                <a:lnTo>
                  <a:pt x="3454771" y="309973"/>
                </a:lnTo>
                <a:lnTo>
                  <a:pt x="3450336" y="288035"/>
                </a:lnTo>
                <a:lnTo>
                  <a:pt x="3450336" y="62483"/>
                </a:lnTo>
                <a:close/>
              </a:path>
              <a:path w="7358380" h="731519">
                <a:moveTo>
                  <a:pt x="5047488" y="56387"/>
                </a:moveTo>
                <a:lnTo>
                  <a:pt x="5051923" y="34450"/>
                </a:lnTo>
                <a:lnTo>
                  <a:pt x="5064013" y="16525"/>
                </a:lnTo>
                <a:lnTo>
                  <a:pt x="5081938" y="4435"/>
                </a:lnTo>
                <a:lnTo>
                  <a:pt x="5103876" y="0"/>
                </a:lnTo>
                <a:lnTo>
                  <a:pt x="6530339" y="0"/>
                </a:lnTo>
                <a:lnTo>
                  <a:pt x="6552277" y="4435"/>
                </a:lnTo>
                <a:lnTo>
                  <a:pt x="6570202" y="16525"/>
                </a:lnTo>
                <a:lnTo>
                  <a:pt x="6582292" y="34450"/>
                </a:lnTo>
                <a:lnTo>
                  <a:pt x="6586728" y="56387"/>
                </a:lnTo>
                <a:lnTo>
                  <a:pt x="6586728" y="281939"/>
                </a:lnTo>
                <a:lnTo>
                  <a:pt x="6582292" y="303877"/>
                </a:lnTo>
                <a:lnTo>
                  <a:pt x="6570202" y="321802"/>
                </a:lnTo>
                <a:lnTo>
                  <a:pt x="6552277" y="333892"/>
                </a:lnTo>
                <a:lnTo>
                  <a:pt x="6530339" y="338327"/>
                </a:lnTo>
                <a:lnTo>
                  <a:pt x="5103876" y="338327"/>
                </a:lnTo>
                <a:lnTo>
                  <a:pt x="5081938" y="333892"/>
                </a:lnTo>
                <a:lnTo>
                  <a:pt x="5064013" y="321802"/>
                </a:lnTo>
                <a:lnTo>
                  <a:pt x="5051923" y="303877"/>
                </a:lnTo>
                <a:lnTo>
                  <a:pt x="5047488" y="281939"/>
                </a:lnTo>
                <a:lnTo>
                  <a:pt x="5047488" y="56387"/>
                </a:lnTo>
                <a:close/>
              </a:path>
              <a:path w="7358380" h="731519">
                <a:moveTo>
                  <a:pt x="5462016" y="446531"/>
                </a:moveTo>
                <a:lnTo>
                  <a:pt x="5466451" y="424594"/>
                </a:lnTo>
                <a:lnTo>
                  <a:pt x="5478541" y="406669"/>
                </a:lnTo>
                <a:lnTo>
                  <a:pt x="5496466" y="394579"/>
                </a:lnTo>
                <a:lnTo>
                  <a:pt x="5518404" y="390143"/>
                </a:lnTo>
                <a:lnTo>
                  <a:pt x="7301483" y="390143"/>
                </a:lnTo>
                <a:lnTo>
                  <a:pt x="7323421" y="394579"/>
                </a:lnTo>
                <a:lnTo>
                  <a:pt x="7341346" y="406669"/>
                </a:lnTo>
                <a:lnTo>
                  <a:pt x="7353436" y="424594"/>
                </a:lnTo>
                <a:lnTo>
                  <a:pt x="7357872" y="446531"/>
                </a:lnTo>
                <a:lnTo>
                  <a:pt x="7357872" y="672083"/>
                </a:lnTo>
                <a:lnTo>
                  <a:pt x="7353436" y="694021"/>
                </a:lnTo>
                <a:lnTo>
                  <a:pt x="7341346" y="711946"/>
                </a:lnTo>
                <a:lnTo>
                  <a:pt x="7323421" y="724036"/>
                </a:lnTo>
                <a:lnTo>
                  <a:pt x="7301483" y="728471"/>
                </a:lnTo>
                <a:lnTo>
                  <a:pt x="5518404" y="728471"/>
                </a:lnTo>
                <a:lnTo>
                  <a:pt x="5496466" y="724036"/>
                </a:lnTo>
                <a:lnTo>
                  <a:pt x="5478541" y="711946"/>
                </a:lnTo>
                <a:lnTo>
                  <a:pt x="5466451" y="694021"/>
                </a:lnTo>
                <a:lnTo>
                  <a:pt x="5462016" y="672083"/>
                </a:lnTo>
                <a:lnTo>
                  <a:pt x="5462016" y="446531"/>
                </a:lnTo>
                <a:close/>
              </a:path>
              <a:path w="7358380" h="731519">
                <a:moveTo>
                  <a:pt x="3642360" y="447039"/>
                </a:moveTo>
                <a:lnTo>
                  <a:pt x="3646838" y="424916"/>
                </a:lnTo>
                <a:lnTo>
                  <a:pt x="3659044" y="406828"/>
                </a:lnTo>
                <a:lnTo>
                  <a:pt x="3677132" y="394622"/>
                </a:lnTo>
                <a:lnTo>
                  <a:pt x="3699255" y="390143"/>
                </a:lnTo>
                <a:lnTo>
                  <a:pt x="5350256" y="390143"/>
                </a:lnTo>
                <a:lnTo>
                  <a:pt x="5372379" y="394622"/>
                </a:lnTo>
                <a:lnTo>
                  <a:pt x="5390467" y="406828"/>
                </a:lnTo>
                <a:lnTo>
                  <a:pt x="5402673" y="424916"/>
                </a:lnTo>
                <a:lnTo>
                  <a:pt x="5407152" y="447039"/>
                </a:lnTo>
                <a:lnTo>
                  <a:pt x="5407152" y="674623"/>
                </a:lnTo>
                <a:lnTo>
                  <a:pt x="5402673" y="696747"/>
                </a:lnTo>
                <a:lnTo>
                  <a:pt x="5390467" y="714835"/>
                </a:lnTo>
                <a:lnTo>
                  <a:pt x="5372379" y="727041"/>
                </a:lnTo>
                <a:lnTo>
                  <a:pt x="5350256" y="731519"/>
                </a:lnTo>
                <a:lnTo>
                  <a:pt x="3699255" y="731519"/>
                </a:lnTo>
                <a:lnTo>
                  <a:pt x="3677132" y="727041"/>
                </a:lnTo>
                <a:lnTo>
                  <a:pt x="3659044" y="714835"/>
                </a:lnTo>
                <a:lnTo>
                  <a:pt x="3646838" y="696747"/>
                </a:lnTo>
                <a:lnTo>
                  <a:pt x="3642360" y="674623"/>
                </a:lnTo>
                <a:lnTo>
                  <a:pt x="3642360" y="447039"/>
                </a:lnTo>
                <a:close/>
              </a:path>
              <a:path w="7358380" h="731519">
                <a:moveTo>
                  <a:pt x="1816608" y="446531"/>
                </a:moveTo>
                <a:lnTo>
                  <a:pt x="1821043" y="424594"/>
                </a:lnTo>
                <a:lnTo>
                  <a:pt x="1833133" y="406669"/>
                </a:lnTo>
                <a:lnTo>
                  <a:pt x="1851058" y="394579"/>
                </a:lnTo>
                <a:lnTo>
                  <a:pt x="1872996" y="390143"/>
                </a:lnTo>
                <a:lnTo>
                  <a:pt x="3521964" y="390143"/>
                </a:lnTo>
                <a:lnTo>
                  <a:pt x="3543901" y="394579"/>
                </a:lnTo>
                <a:lnTo>
                  <a:pt x="3561826" y="406669"/>
                </a:lnTo>
                <a:lnTo>
                  <a:pt x="3573916" y="424594"/>
                </a:lnTo>
                <a:lnTo>
                  <a:pt x="3578352" y="446531"/>
                </a:lnTo>
                <a:lnTo>
                  <a:pt x="3578352" y="672083"/>
                </a:lnTo>
                <a:lnTo>
                  <a:pt x="3573916" y="694021"/>
                </a:lnTo>
                <a:lnTo>
                  <a:pt x="3561826" y="711946"/>
                </a:lnTo>
                <a:lnTo>
                  <a:pt x="3543901" y="724036"/>
                </a:lnTo>
                <a:lnTo>
                  <a:pt x="3521964" y="728471"/>
                </a:lnTo>
                <a:lnTo>
                  <a:pt x="1872996" y="728471"/>
                </a:lnTo>
                <a:lnTo>
                  <a:pt x="1851058" y="724036"/>
                </a:lnTo>
                <a:lnTo>
                  <a:pt x="1833133" y="711946"/>
                </a:lnTo>
                <a:lnTo>
                  <a:pt x="1821043" y="694021"/>
                </a:lnTo>
                <a:lnTo>
                  <a:pt x="1816608" y="672083"/>
                </a:lnTo>
                <a:lnTo>
                  <a:pt x="1816608" y="446531"/>
                </a:lnTo>
                <a:close/>
              </a:path>
              <a:path w="7358380" h="731519">
                <a:moveTo>
                  <a:pt x="2020824" y="65531"/>
                </a:moveTo>
                <a:lnTo>
                  <a:pt x="2025259" y="43594"/>
                </a:lnTo>
                <a:lnTo>
                  <a:pt x="2037349" y="25669"/>
                </a:lnTo>
                <a:lnTo>
                  <a:pt x="2055274" y="13579"/>
                </a:lnTo>
                <a:lnTo>
                  <a:pt x="2077212" y="9143"/>
                </a:lnTo>
                <a:lnTo>
                  <a:pt x="3336036" y="9143"/>
                </a:lnTo>
                <a:lnTo>
                  <a:pt x="3357973" y="13579"/>
                </a:lnTo>
                <a:lnTo>
                  <a:pt x="3375898" y="25669"/>
                </a:lnTo>
                <a:lnTo>
                  <a:pt x="3387988" y="43594"/>
                </a:lnTo>
                <a:lnTo>
                  <a:pt x="3392424" y="65531"/>
                </a:lnTo>
                <a:lnTo>
                  <a:pt x="3392424" y="291083"/>
                </a:lnTo>
                <a:lnTo>
                  <a:pt x="3387988" y="313021"/>
                </a:lnTo>
                <a:lnTo>
                  <a:pt x="3375898" y="330946"/>
                </a:lnTo>
                <a:lnTo>
                  <a:pt x="3357973" y="343036"/>
                </a:lnTo>
                <a:lnTo>
                  <a:pt x="3336036" y="347471"/>
                </a:lnTo>
                <a:lnTo>
                  <a:pt x="2077212" y="347471"/>
                </a:lnTo>
                <a:lnTo>
                  <a:pt x="2055274" y="343036"/>
                </a:lnTo>
                <a:lnTo>
                  <a:pt x="2037349" y="330946"/>
                </a:lnTo>
                <a:lnTo>
                  <a:pt x="2025259" y="313021"/>
                </a:lnTo>
                <a:lnTo>
                  <a:pt x="2020824" y="291083"/>
                </a:lnTo>
                <a:lnTo>
                  <a:pt x="2020824" y="65531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1900" y="1246625"/>
            <a:ext cx="7212965" cy="508729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458470" algn="ctr">
              <a:lnSpc>
                <a:spcPct val="100000"/>
              </a:lnSpc>
              <a:spcBef>
                <a:spcPts val="163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Даты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планируемых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заездов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2021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году</a:t>
            </a:r>
            <a:endParaRPr sz="2400" dirty="0">
              <a:latin typeface="Times New Roman"/>
              <a:cs typeface="Times New Roman"/>
            </a:endParaRPr>
          </a:p>
          <a:p>
            <a:pPr marL="570230">
              <a:lnSpc>
                <a:spcPct val="100000"/>
              </a:lnSpc>
              <a:spcBef>
                <a:spcPts val="1150"/>
              </a:spcBef>
              <a:tabLst>
                <a:tab pos="2262505" algn="l"/>
                <a:tab pos="3571875" algn="l"/>
                <a:tab pos="5177155" algn="l"/>
              </a:tabLst>
            </a:pPr>
            <a:r>
              <a:rPr sz="1800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800" strike="sngStrike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800" strike="sngStrike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800" strike="sngStrike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января</a:t>
            </a:r>
            <a:r>
              <a:rPr sz="1800" strike="noStrike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8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strike="sngStrike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800" strike="sngStrike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1800" strike="sngStrike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spc="-20" dirty="0">
                <a:solidFill>
                  <a:srgbClr val="FF0000"/>
                </a:solidFill>
                <a:latin typeface="Times New Roman"/>
                <a:cs typeface="Times New Roman"/>
              </a:rPr>
              <a:t>мая</a:t>
            </a:r>
            <a:r>
              <a:rPr sz="1800" strike="noStrike" spc="-2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trike="sngStrike" spc="5" dirty="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sz="1800" strike="sngStrike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800" strike="sngStrike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17</a:t>
            </a:r>
            <a:r>
              <a:rPr sz="1800" strike="sngStrike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trike="sngStrike" spc="-5" dirty="0">
                <a:solidFill>
                  <a:srgbClr val="FF0000"/>
                </a:solidFill>
                <a:latin typeface="Times New Roman"/>
                <a:cs typeface="Times New Roman"/>
              </a:rPr>
              <a:t>июня</a:t>
            </a:r>
            <a:r>
              <a:rPr sz="1800" strike="noStrike" spc="-5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700" strike="sngStrike" spc="7" baseline="3086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sz="2700" strike="sngStrike" spc="-44" baseline="308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trike="sngStrike" baseline="3086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700" strike="sngStrike" spc="-44" baseline="308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trike="sngStrike" spc="7" baseline="3086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2700" strike="sngStrike" spc="-52" baseline="308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trike="sngStrike" spc="-30" baseline="3086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июля</a:t>
            </a:r>
            <a:r>
              <a:rPr lang="ru-RU" sz="2700" strike="sngStrike" spc="-30" baseline="3086" dirty="0" smtClean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endParaRPr sz="2700" strike="sngStrike" baseline="3086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spcBef>
                <a:spcPts val="855"/>
              </a:spcBef>
              <a:tabLst>
                <a:tab pos="2084070" algn="l"/>
                <a:tab pos="3756025" algn="l"/>
                <a:tab pos="5589270" algn="l"/>
              </a:tabLst>
            </a:pPr>
            <a:r>
              <a:rPr sz="2700" spc="7" baseline="1543" dirty="0">
                <a:solidFill>
                  <a:srgbClr val="001F5F"/>
                </a:solidFill>
                <a:latin typeface="Times New Roman"/>
                <a:cs typeface="Times New Roman"/>
              </a:rPr>
              <a:t>19</a:t>
            </a:r>
            <a:r>
              <a:rPr sz="2700" spc="-7" baseline="154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aseline="1543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700" spc="-7" baseline="154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baseline="1543" dirty="0">
                <a:solidFill>
                  <a:srgbClr val="001F5F"/>
                </a:solidFill>
                <a:latin typeface="Times New Roman"/>
                <a:cs typeface="Times New Roman"/>
              </a:rPr>
              <a:t>24 </a:t>
            </a:r>
            <a:r>
              <a:rPr sz="2700" spc="-15" baseline="1543" dirty="0">
                <a:solidFill>
                  <a:srgbClr val="001F5F"/>
                </a:solidFill>
                <a:latin typeface="Times New Roman"/>
                <a:cs typeface="Times New Roman"/>
              </a:rPr>
              <a:t>августа	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ноября	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14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19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октября	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16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21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сентября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523240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Стоимость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тура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одну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персону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26 900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руб.</a:t>
            </a:r>
            <a:endParaRPr sz="2400" dirty="0">
              <a:latin typeface="Times New Roman"/>
              <a:cs typeface="Times New Roman"/>
            </a:endParaRPr>
          </a:p>
          <a:p>
            <a:pPr marL="523240">
              <a:lnSpc>
                <a:spcPct val="100000"/>
              </a:lnSpc>
              <a:spcBef>
                <a:spcPts val="810"/>
              </a:spcBef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Включено:</a:t>
            </a:r>
            <a:endParaRPr sz="2000" dirty="0">
              <a:latin typeface="Times New Roman"/>
              <a:cs typeface="Times New Roman"/>
            </a:endParaRPr>
          </a:p>
          <a:p>
            <a:pPr marL="867410" indent="-344805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868044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Транспортное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обслуживание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программе</a:t>
            </a:r>
            <a:endParaRPr sz="2000" dirty="0">
              <a:latin typeface="Times New Roman"/>
              <a:cs typeface="Times New Roman"/>
            </a:endParaRPr>
          </a:p>
          <a:p>
            <a:pPr marL="867410" indent="-344805">
              <a:lnSpc>
                <a:spcPct val="100000"/>
              </a:lnSpc>
              <a:spcBef>
                <a:spcPts val="790"/>
              </a:spcBef>
              <a:buFont typeface="Wingdings"/>
              <a:buChar char=""/>
              <a:tabLst>
                <a:tab pos="868044" algn="l"/>
              </a:tabLst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Проживание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отелях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2-4*</a:t>
            </a:r>
            <a:endParaRPr sz="2000" dirty="0">
              <a:latin typeface="Times New Roman"/>
              <a:cs typeface="Times New Roman"/>
            </a:endParaRPr>
          </a:p>
          <a:p>
            <a:pPr marL="867410" indent="-344805">
              <a:lnSpc>
                <a:spcPct val="100000"/>
              </a:lnSpc>
              <a:spcBef>
                <a:spcPts val="819"/>
              </a:spcBef>
              <a:buFont typeface="Wingdings"/>
              <a:buChar char=""/>
              <a:tabLst>
                <a:tab pos="868044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Питание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завтраков</a:t>
            </a:r>
            <a:endParaRPr sz="2000" dirty="0">
              <a:latin typeface="Times New Roman"/>
              <a:cs typeface="Times New Roman"/>
            </a:endParaRPr>
          </a:p>
          <a:p>
            <a:pPr marL="867410" indent="-344805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868044" algn="l"/>
              </a:tabLst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30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экскурсий</a:t>
            </a:r>
            <a:endParaRPr sz="2000" dirty="0">
              <a:latin typeface="Times New Roman"/>
              <a:cs typeface="Times New Roman"/>
            </a:endParaRPr>
          </a:p>
          <a:p>
            <a:pPr marL="867410" indent="-344805">
              <a:lnSpc>
                <a:spcPct val="100000"/>
              </a:lnSpc>
              <a:spcBef>
                <a:spcPts val="790"/>
              </a:spcBef>
              <a:buFont typeface="Wingdings"/>
              <a:buChar char=""/>
              <a:tabLst>
                <a:tab pos="868044" algn="l"/>
              </a:tabLst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Сопровождение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гида</a:t>
            </a:r>
            <a:endParaRPr sz="2000" dirty="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  <a:spcBef>
                <a:spcPts val="1465"/>
              </a:spcBef>
            </a:pPr>
            <a:r>
              <a:rPr sz="16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*</a:t>
            </a:r>
            <a:r>
              <a:rPr lang="ru-RU" sz="16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Заезды состоялись, около 150 организованных туристов посетили маршрут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9080" y="3706367"/>
            <a:ext cx="3736848" cy="24475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32" y="294423"/>
            <a:ext cx="890587" cy="5744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74796" y="289306"/>
            <a:ext cx="5521325" cy="59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-70" dirty="0">
                <a:solidFill>
                  <a:srgbClr val="2D396D"/>
                </a:solidFill>
              </a:rPr>
              <a:t>М</a:t>
            </a:r>
            <a:r>
              <a:rPr sz="3750" spc="-55" dirty="0">
                <a:solidFill>
                  <a:srgbClr val="2D396D"/>
                </a:solidFill>
              </a:rPr>
              <a:t>а</a:t>
            </a:r>
            <a:r>
              <a:rPr sz="3750" spc="-50" dirty="0">
                <a:solidFill>
                  <a:srgbClr val="2D396D"/>
                </a:solidFill>
              </a:rPr>
              <a:t>р</a:t>
            </a:r>
            <a:r>
              <a:rPr sz="3750" spc="-150" dirty="0">
                <a:solidFill>
                  <a:srgbClr val="2D396D"/>
                </a:solidFill>
              </a:rPr>
              <a:t>к</a:t>
            </a:r>
            <a:r>
              <a:rPr sz="3750" spc="-65" dirty="0">
                <a:solidFill>
                  <a:srgbClr val="2D396D"/>
                </a:solidFill>
              </a:rPr>
              <a:t>е</a:t>
            </a:r>
            <a:r>
              <a:rPr sz="3750" spc="-70" dirty="0">
                <a:solidFill>
                  <a:srgbClr val="2D396D"/>
                </a:solidFill>
              </a:rPr>
              <a:t>т</a:t>
            </a:r>
            <a:r>
              <a:rPr sz="3750" spc="-55" dirty="0">
                <a:solidFill>
                  <a:srgbClr val="2D396D"/>
                </a:solidFill>
              </a:rPr>
              <a:t>ин</a:t>
            </a:r>
            <a:r>
              <a:rPr sz="3750" spc="-145" dirty="0">
                <a:solidFill>
                  <a:srgbClr val="2D396D"/>
                </a:solidFill>
              </a:rPr>
              <a:t>г</a:t>
            </a:r>
            <a:r>
              <a:rPr sz="3750" spc="-150" dirty="0">
                <a:solidFill>
                  <a:srgbClr val="2D396D"/>
                </a:solidFill>
              </a:rPr>
              <a:t>о</a:t>
            </a:r>
            <a:r>
              <a:rPr sz="3750" spc="-60" dirty="0">
                <a:solidFill>
                  <a:srgbClr val="2D396D"/>
                </a:solidFill>
              </a:rPr>
              <a:t>в</a:t>
            </a:r>
            <a:r>
              <a:rPr sz="3750" spc="-55" dirty="0">
                <a:solidFill>
                  <a:srgbClr val="2D396D"/>
                </a:solidFill>
              </a:rPr>
              <a:t>а</a:t>
            </a:r>
            <a:r>
              <a:rPr sz="3750" spc="-5" dirty="0">
                <a:solidFill>
                  <a:srgbClr val="2D396D"/>
                </a:solidFill>
              </a:rPr>
              <a:t>я</a:t>
            </a:r>
            <a:r>
              <a:rPr sz="3750" spc="-110" dirty="0">
                <a:solidFill>
                  <a:srgbClr val="2D396D"/>
                </a:solidFill>
              </a:rPr>
              <a:t> </a:t>
            </a:r>
            <a:r>
              <a:rPr sz="3750" spc="-65" dirty="0">
                <a:solidFill>
                  <a:srgbClr val="2D396D"/>
                </a:solidFill>
              </a:rPr>
              <a:t>с</a:t>
            </a:r>
            <a:r>
              <a:rPr sz="3750" spc="-25" dirty="0">
                <a:solidFill>
                  <a:srgbClr val="2D396D"/>
                </a:solidFill>
              </a:rPr>
              <a:t>т</a:t>
            </a:r>
            <a:r>
              <a:rPr sz="3750" spc="-50" dirty="0">
                <a:solidFill>
                  <a:srgbClr val="2D396D"/>
                </a:solidFill>
              </a:rPr>
              <a:t>р</a:t>
            </a:r>
            <a:r>
              <a:rPr sz="3750" spc="-150" dirty="0">
                <a:solidFill>
                  <a:srgbClr val="2D396D"/>
                </a:solidFill>
              </a:rPr>
              <a:t>а</a:t>
            </a:r>
            <a:r>
              <a:rPr sz="3750" spc="-70" dirty="0">
                <a:solidFill>
                  <a:srgbClr val="2D396D"/>
                </a:solidFill>
              </a:rPr>
              <a:t>т</a:t>
            </a:r>
            <a:r>
              <a:rPr sz="3750" spc="-65" dirty="0">
                <a:solidFill>
                  <a:srgbClr val="2D396D"/>
                </a:solidFill>
              </a:rPr>
              <a:t>е</a:t>
            </a:r>
            <a:r>
              <a:rPr sz="3750" spc="-55" dirty="0">
                <a:solidFill>
                  <a:srgbClr val="2D396D"/>
                </a:solidFill>
              </a:rPr>
              <a:t>ги</a:t>
            </a:r>
            <a:r>
              <a:rPr sz="3750" spc="-5" dirty="0">
                <a:solidFill>
                  <a:srgbClr val="2D396D"/>
                </a:solidFill>
              </a:rPr>
              <a:t>я</a:t>
            </a:r>
            <a:endParaRPr sz="3750"/>
          </a:p>
        </p:txBody>
      </p:sp>
      <p:sp>
        <p:nvSpPr>
          <p:cNvPr id="5" name="object 5"/>
          <p:cNvSpPr txBox="1"/>
          <p:nvPr/>
        </p:nvSpPr>
        <p:spPr>
          <a:xfrm>
            <a:off x="11809856" y="6413398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16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6992" y="1243583"/>
            <a:ext cx="3758184" cy="1752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6992" y="3127248"/>
            <a:ext cx="3758184" cy="16154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6992" y="4949952"/>
            <a:ext cx="3770376" cy="16002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72311" y="4029455"/>
            <a:ext cx="6210300" cy="9525"/>
          </a:xfrm>
          <a:custGeom>
            <a:avLst/>
            <a:gdLst/>
            <a:ahLst/>
            <a:cxnLst/>
            <a:rect l="l" t="t" r="r" b="b"/>
            <a:pathLst>
              <a:path w="6210300" h="9525">
                <a:moveTo>
                  <a:pt x="0" y="9525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8495" y="1487551"/>
            <a:ext cx="6823709" cy="424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Интернет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(туристские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порталы,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социальные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сети,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промо-ролики)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СМИ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(печатные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издания,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теле-радио)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Наружная</a:t>
            </a:r>
            <a:r>
              <a:rPr sz="2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реклама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(билборды)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815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Брендированная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линейка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сувенирной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продукции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414655" lvl="1" indent="-345440">
              <a:lnSpc>
                <a:spcPct val="100000"/>
              </a:lnSpc>
              <a:buFont typeface="Wingdings"/>
              <a:buChar char=""/>
              <a:tabLst>
                <a:tab pos="415290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Инфотуры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travel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блогтуры</a:t>
            </a:r>
            <a:endParaRPr sz="2400">
              <a:latin typeface="Times New Roman"/>
              <a:cs typeface="Times New Roman"/>
            </a:endParaRPr>
          </a:p>
          <a:p>
            <a:pPr marL="414655" lvl="1" indent="-345440">
              <a:lnSpc>
                <a:spcPct val="100000"/>
              </a:lnSpc>
              <a:spcBef>
                <a:spcPts val="790"/>
              </a:spcBef>
              <a:buFont typeface="Wingdings"/>
              <a:buChar char=""/>
              <a:tabLst>
                <a:tab pos="415290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Участие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в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туристских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выставках</a:t>
            </a:r>
            <a:endParaRPr sz="2400">
              <a:latin typeface="Times New Roman"/>
              <a:cs typeface="Times New Roman"/>
            </a:endParaRPr>
          </a:p>
          <a:p>
            <a:pPr marL="414655" lvl="1" indent="-345440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41529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Пресс-конференции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тематические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сессии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32" y="294423"/>
            <a:ext cx="890587" cy="5744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60365" y="214706"/>
            <a:ext cx="262318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-60" dirty="0">
                <a:solidFill>
                  <a:srgbClr val="2D396D"/>
                </a:solidFill>
              </a:rPr>
              <a:t>Итоги</a:t>
            </a:r>
            <a:r>
              <a:rPr sz="3750" spc="-130" dirty="0">
                <a:solidFill>
                  <a:srgbClr val="2D396D"/>
                </a:solidFill>
              </a:rPr>
              <a:t> </a:t>
            </a:r>
            <a:r>
              <a:rPr sz="3750" spc="-5" dirty="0">
                <a:solidFill>
                  <a:srgbClr val="2D396D"/>
                </a:solidFill>
              </a:rPr>
              <a:t>-</a:t>
            </a:r>
            <a:r>
              <a:rPr sz="3750" spc="-130" dirty="0">
                <a:solidFill>
                  <a:srgbClr val="2D396D"/>
                </a:solidFill>
              </a:rPr>
              <a:t> </a:t>
            </a:r>
            <a:r>
              <a:rPr sz="3750" spc="-55" dirty="0">
                <a:solidFill>
                  <a:srgbClr val="2D396D"/>
                </a:solidFill>
              </a:rPr>
              <a:t>2020</a:t>
            </a:r>
            <a:endParaRPr sz="3750"/>
          </a:p>
        </p:txBody>
      </p:sp>
      <p:sp>
        <p:nvSpPr>
          <p:cNvPr id="5" name="object 5"/>
          <p:cNvSpPr txBox="1"/>
          <p:nvPr/>
        </p:nvSpPr>
        <p:spPr>
          <a:xfrm>
            <a:off x="11809856" y="6413398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618" y="1165965"/>
            <a:ext cx="7823200" cy="29813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26720" indent="-414655">
              <a:lnSpc>
                <a:spcPct val="100000"/>
              </a:lnSpc>
              <a:spcBef>
                <a:spcPts val="894"/>
              </a:spcBef>
              <a:buFont typeface="Wingdings"/>
              <a:buChar char=""/>
              <a:tabLst>
                <a:tab pos="426720" algn="l"/>
                <a:tab pos="427355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</a:t>
            </a:r>
            <a:r>
              <a:rPr sz="2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турпродукта</a:t>
            </a:r>
            <a:r>
              <a:rPr sz="22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конкурентной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стоимости</a:t>
            </a:r>
            <a:endParaRPr sz="2200">
              <a:latin typeface="Times New Roman"/>
              <a:cs typeface="Times New Roman"/>
            </a:endParaRPr>
          </a:p>
          <a:p>
            <a:pPr marL="426720" indent="-414655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426720" algn="l"/>
                <a:tab pos="427355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Размещение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маршрута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туристских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порталах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регионов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Контрактование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туроператоров,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график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туров</a:t>
            </a:r>
            <a:r>
              <a:rPr sz="2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2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2021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1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Адаптация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тура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индивидуальных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туристов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караванеров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Единый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методологический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центр</a:t>
            </a:r>
            <a:r>
              <a:rPr sz="2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подготовка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и повышение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компетенций</a:t>
            </a:r>
            <a:r>
              <a:rPr sz="2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экскурсоводов-групповодов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Патентирование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товарного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знака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«Государева</a:t>
            </a:r>
            <a:r>
              <a:rPr sz="22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дорога»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618" y="4559913"/>
            <a:ext cx="6997065" cy="21088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Информационные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туры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туроператоров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Блог-туры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1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Общий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промо-ролик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маршруту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Полиграфическая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продукция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общая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карта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маршрута,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рекламная</a:t>
            </a:r>
            <a:r>
              <a:rPr sz="2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кампания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печатных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СМИ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5384" y="4468367"/>
            <a:ext cx="6889115" cy="26670"/>
          </a:xfrm>
          <a:custGeom>
            <a:avLst/>
            <a:gdLst/>
            <a:ahLst/>
            <a:cxnLst/>
            <a:rect l="l" t="t" r="r" b="b"/>
            <a:pathLst>
              <a:path w="6889115" h="26670">
                <a:moveTo>
                  <a:pt x="0" y="0"/>
                </a:moveTo>
                <a:lnTo>
                  <a:pt x="6889115" y="26415"/>
                </a:lnTo>
              </a:path>
            </a:pathLst>
          </a:custGeom>
          <a:ln w="609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247888" y="1243582"/>
            <a:ext cx="3100070" cy="5501640"/>
            <a:chOff x="8247888" y="1243582"/>
            <a:chExt cx="3100070" cy="55016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7032" y="1252726"/>
              <a:ext cx="3081528" cy="54584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2460" y="1248154"/>
              <a:ext cx="3091180" cy="5492750"/>
            </a:xfrm>
            <a:custGeom>
              <a:avLst/>
              <a:gdLst/>
              <a:ahLst/>
              <a:cxnLst/>
              <a:rect l="l" t="t" r="r" b="b"/>
              <a:pathLst>
                <a:path w="3091179" h="5492750">
                  <a:moveTo>
                    <a:pt x="0" y="5492496"/>
                  </a:moveTo>
                  <a:lnTo>
                    <a:pt x="3090672" y="5492496"/>
                  </a:lnTo>
                  <a:lnTo>
                    <a:pt x="3090672" y="0"/>
                  </a:lnTo>
                  <a:lnTo>
                    <a:pt x="0" y="0"/>
                  </a:lnTo>
                  <a:lnTo>
                    <a:pt x="0" y="5492496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32" y="294423"/>
            <a:ext cx="890587" cy="5744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90820" y="204292"/>
            <a:ext cx="2818130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-45" dirty="0">
                <a:solidFill>
                  <a:srgbClr val="2D396D"/>
                </a:solidFill>
              </a:rPr>
              <a:t>Планы</a:t>
            </a:r>
            <a:r>
              <a:rPr sz="3750" spc="-155" dirty="0">
                <a:solidFill>
                  <a:srgbClr val="2D396D"/>
                </a:solidFill>
              </a:rPr>
              <a:t> </a:t>
            </a:r>
            <a:r>
              <a:rPr sz="3750" spc="-5" dirty="0">
                <a:solidFill>
                  <a:srgbClr val="2D396D"/>
                </a:solidFill>
              </a:rPr>
              <a:t>-</a:t>
            </a:r>
            <a:r>
              <a:rPr sz="3750" spc="-130" dirty="0">
                <a:solidFill>
                  <a:srgbClr val="2D396D"/>
                </a:solidFill>
              </a:rPr>
              <a:t> </a:t>
            </a:r>
            <a:r>
              <a:rPr sz="3750" spc="-55" dirty="0">
                <a:solidFill>
                  <a:srgbClr val="2D396D"/>
                </a:solidFill>
              </a:rPr>
              <a:t>2021</a:t>
            </a:r>
            <a:endParaRPr sz="3750"/>
          </a:p>
        </p:txBody>
      </p:sp>
      <p:sp>
        <p:nvSpPr>
          <p:cNvPr id="5" name="object 5"/>
          <p:cNvSpPr txBox="1"/>
          <p:nvPr/>
        </p:nvSpPr>
        <p:spPr>
          <a:xfrm>
            <a:off x="11809856" y="6413398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016" y="1707641"/>
            <a:ext cx="6920865" cy="3760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389255" indent="-34480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Разработка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единого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лендинга – 2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раздела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(организованный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индивидуальный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сегменты)</a:t>
            </a:r>
            <a:endParaRPr sz="2400" dirty="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нормативно-правовой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базы (стандартов)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объектов-участников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endParaRPr sz="24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Совершенствование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инфраструктуры</a:t>
            </a:r>
            <a:endParaRPr sz="2400" dirty="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600"/>
              </a:spcBef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(рекомендации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по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итогам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Экспертного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тура)</a:t>
            </a:r>
            <a:endParaRPr sz="24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Участие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турвыставках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единым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стендом</a:t>
            </a:r>
            <a:endParaRPr sz="2400" dirty="0">
              <a:latin typeface="Times New Roman"/>
              <a:cs typeface="Times New Roman"/>
            </a:endParaRPr>
          </a:p>
          <a:p>
            <a:pPr marL="357505" marR="1885314" indent="-357505">
              <a:lnSpc>
                <a:spcPct val="1208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Издание</a:t>
            </a:r>
            <a:r>
              <a:rPr sz="24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путеводителя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маршруту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(бумажный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+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электронный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формат)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87056" y="1234439"/>
            <a:ext cx="3874135" cy="5474335"/>
            <a:chOff x="7687056" y="1234439"/>
            <a:chExt cx="3874135" cy="54743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8023" y="1708978"/>
              <a:ext cx="3057984" cy="38893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91628" y="1239011"/>
              <a:ext cx="3865245" cy="5465445"/>
            </a:xfrm>
            <a:custGeom>
              <a:avLst/>
              <a:gdLst/>
              <a:ahLst/>
              <a:cxnLst/>
              <a:rect l="l" t="t" r="r" b="b"/>
              <a:pathLst>
                <a:path w="3865245" h="5465445">
                  <a:moveTo>
                    <a:pt x="0" y="5465064"/>
                  </a:moveTo>
                  <a:lnTo>
                    <a:pt x="3864864" y="5465064"/>
                  </a:lnTo>
                  <a:lnTo>
                    <a:pt x="3864864" y="0"/>
                  </a:lnTo>
                  <a:lnTo>
                    <a:pt x="0" y="0"/>
                  </a:lnTo>
                  <a:lnTo>
                    <a:pt x="0" y="5465064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32" y="294423"/>
            <a:ext cx="890587" cy="5744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2844" y="204292"/>
            <a:ext cx="243649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-65" dirty="0">
                <a:solidFill>
                  <a:srgbClr val="2D396D"/>
                </a:solidFill>
              </a:rPr>
              <a:t>И</a:t>
            </a:r>
            <a:r>
              <a:rPr sz="3750" spc="-55" dirty="0">
                <a:solidFill>
                  <a:srgbClr val="2D396D"/>
                </a:solidFill>
              </a:rPr>
              <a:t>нн</a:t>
            </a:r>
            <a:r>
              <a:rPr sz="3750" spc="-155" dirty="0">
                <a:solidFill>
                  <a:srgbClr val="2D396D"/>
                </a:solidFill>
              </a:rPr>
              <a:t>о</a:t>
            </a:r>
            <a:r>
              <a:rPr sz="3750" spc="-65" dirty="0">
                <a:solidFill>
                  <a:srgbClr val="2D396D"/>
                </a:solidFill>
              </a:rPr>
              <a:t>в</a:t>
            </a:r>
            <a:r>
              <a:rPr sz="3750" spc="-55" dirty="0">
                <a:solidFill>
                  <a:srgbClr val="2D396D"/>
                </a:solidFill>
              </a:rPr>
              <a:t>аци</a:t>
            </a:r>
            <a:r>
              <a:rPr sz="3750" spc="-5" dirty="0">
                <a:solidFill>
                  <a:srgbClr val="2D396D"/>
                </a:solidFill>
              </a:rPr>
              <a:t>и</a:t>
            </a:r>
            <a:endParaRPr sz="3750"/>
          </a:p>
        </p:txBody>
      </p:sp>
      <p:sp>
        <p:nvSpPr>
          <p:cNvPr id="5" name="object 5"/>
          <p:cNvSpPr txBox="1"/>
          <p:nvPr/>
        </p:nvSpPr>
        <p:spPr>
          <a:xfrm>
            <a:off x="11809856" y="6413398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391" y="1288160"/>
            <a:ext cx="6731000" cy="494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481965" indent="-34480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Взаимодействие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профильных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туристского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бизнеса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4-х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регионов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Введение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единого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символа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объектов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верстовые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столбы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QR-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VR-кодами</a:t>
            </a:r>
            <a:endParaRPr sz="2400">
              <a:latin typeface="Times New Roman"/>
              <a:cs typeface="Times New Roman"/>
            </a:endParaRPr>
          </a:p>
          <a:p>
            <a:pPr marL="356870" marR="674370" indent="-344805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Разработка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единых стандартов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объектов-участников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экскурсоводов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Контрактование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туроператорских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компаний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R="64135" algn="ctr">
              <a:lnSpc>
                <a:spcPct val="100000"/>
              </a:lnSpc>
              <a:spcBef>
                <a:spcPts val="2175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Федеральные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т/о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+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Региональные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т/о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  <a:p>
            <a:pPr marR="6604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Агентская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сеть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  <a:p>
            <a:pPr marL="482600" marR="549910" algn="ctr">
              <a:lnSpc>
                <a:spcPct val="100000"/>
              </a:lnSpc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Объекты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размещения,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питания,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турпоказа</a:t>
            </a:r>
            <a:r>
              <a:rPr sz="2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=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Конкурентная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стоимость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турпродукта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959" y="4617720"/>
            <a:ext cx="6351270" cy="0"/>
          </a:xfrm>
          <a:custGeom>
            <a:avLst/>
            <a:gdLst/>
            <a:ahLst/>
            <a:cxnLst/>
            <a:rect l="l" t="t" r="r" b="b"/>
            <a:pathLst>
              <a:path w="6351270">
                <a:moveTo>
                  <a:pt x="0" y="0"/>
                </a:moveTo>
                <a:lnTo>
                  <a:pt x="6350889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776" y="1243583"/>
            <a:ext cx="4126991" cy="5154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7992" y="395478"/>
            <a:ext cx="6135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Карта</a:t>
            </a:r>
            <a:r>
              <a:rPr spc="-10" dirty="0"/>
              <a:t> </a:t>
            </a:r>
            <a:r>
              <a:rPr spc="-20" dirty="0"/>
              <a:t>туристского</a:t>
            </a:r>
            <a:r>
              <a:rPr spc="-10" dirty="0"/>
              <a:t> маршрута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39447" y="6357620"/>
            <a:ext cx="127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656" y="1478280"/>
            <a:ext cx="4312920" cy="5151120"/>
            <a:chOff x="295656" y="1478280"/>
            <a:chExt cx="4312920" cy="5151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487424"/>
              <a:ext cx="4294632" cy="51328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228" y="1482852"/>
              <a:ext cx="4304030" cy="5142230"/>
            </a:xfrm>
            <a:custGeom>
              <a:avLst/>
              <a:gdLst/>
              <a:ahLst/>
              <a:cxnLst/>
              <a:rect l="l" t="t" r="r" b="b"/>
              <a:pathLst>
                <a:path w="4304030" h="5142230">
                  <a:moveTo>
                    <a:pt x="0" y="5141976"/>
                  </a:moveTo>
                  <a:lnTo>
                    <a:pt x="4303776" y="5141976"/>
                  </a:lnTo>
                  <a:lnTo>
                    <a:pt x="4303776" y="0"/>
                  </a:lnTo>
                  <a:lnTo>
                    <a:pt x="0" y="0"/>
                  </a:lnTo>
                  <a:lnTo>
                    <a:pt x="0" y="5141976"/>
                  </a:lnTo>
                  <a:close/>
                </a:path>
              </a:pathLst>
            </a:custGeom>
            <a:ln w="914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687823" y="1356360"/>
            <a:ext cx="502920" cy="4195445"/>
            <a:chOff x="4687823" y="1356360"/>
            <a:chExt cx="502920" cy="4195445"/>
          </a:xfrm>
        </p:grpSpPr>
        <p:sp>
          <p:nvSpPr>
            <p:cNvPr id="8" name="object 8"/>
            <p:cNvSpPr/>
            <p:nvPr/>
          </p:nvSpPr>
          <p:spPr>
            <a:xfrm>
              <a:off x="4922519" y="1505712"/>
              <a:ext cx="40005" cy="4040504"/>
            </a:xfrm>
            <a:custGeom>
              <a:avLst/>
              <a:gdLst/>
              <a:ahLst/>
              <a:cxnLst/>
              <a:rect l="l" t="t" r="r" b="b"/>
              <a:pathLst>
                <a:path w="40004" h="4040504">
                  <a:moveTo>
                    <a:pt x="0" y="0"/>
                  </a:moveTo>
                  <a:lnTo>
                    <a:pt x="39750" y="4039997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7823" y="1356360"/>
              <a:ext cx="460248" cy="460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255" y="2752344"/>
              <a:ext cx="460248" cy="457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0495" y="3645408"/>
              <a:ext cx="460248" cy="4602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85613" y="1400645"/>
            <a:ext cx="2143125" cy="39617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825"/>
              </a:spcBef>
              <a:buAutoNum type="arabicPlain"/>
              <a:tabLst>
                <a:tab pos="241300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ск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ли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endParaRPr sz="20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320"/>
              </a:spcBef>
              <a:buAutoNum type="arabicPlain" startAt="2"/>
              <a:tabLst>
                <a:tab pos="241300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endParaRPr sz="2400">
              <a:latin typeface="Times New Roman"/>
              <a:cs typeface="Times New Roman"/>
            </a:endParaRPr>
          </a:p>
          <a:p>
            <a:pPr marL="12700" marR="1267460" algn="just">
              <a:lnSpc>
                <a:spcPct val="106700"/>
              </a:lnSpc>
              <a:spcBef>
                <a:spcPts val="434"/>
              </a:spcBef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Кл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  </a:t>
            </a: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 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endParaRPr sz="2400">
              <a:latin typeface="Times New Roman"/>
              <a:cs typeface="Times New Roman"/>
            </a:endParaRPr>
          </a:p>
          <a:p>
            <a:pPr marL="12700" marR="1104265">
              <a:lnSpc>
                <a:spcPct val="100000"/>
              </a:lnSpc>
              <a:spcBef>
                <a:spcPts val="590"/>
              </a:spcBef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  </a:t>
            </a: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39328" y="1350263"/>
            <a:ext cx="481965" cy="4201795"/>
            <a:chOff x="8339328" y="1350263"/>
            <a:chExt cx="481965" cy="4201795"/>
          </a:xfrm>
        </p:grpSpPr>
        <p:sp>
          <p:nvSpPr>
            <p:cNvPr id="14" name="object 14"/>
            <p:cNvSpPr/>
            <p:nvPr/>
          </p:nvSpPr>
          <p:spPr>
            <a:xfrm>
              <a:off x="8580120" y="1597152"/>
              <a:ext cx="12065" cy="3949065"/>
            </a:xfrm>
            <a:custGeom>
              <a:avLst/>
              <a:gdLst/>
              <a:ahLst/>
              <a:cxnLst/>
              <a:rect l="l" t="t" r="r" b="b"/>
              <a:pathLst>
                <a:path w="12065" h="3949065">
                  <a:moveTo>
                    <a:pt x="0" y="0"/>
                  </a:moveTo>
                  <a:lnTo>
                    <a:pt x="12064" y="3948557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9328" y="1350263"/>
              <a:ext cx="460248" cy="4602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4568" y="2715767"/>
              <a:ext cx="460248" cy="4602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664" y="4050791"/>
              <a:ext cx="460248" cy="46024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890254" y="1393367"/>
            <a:ext cx="2267585" cy="41421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3835" indent="-191770">
              <a:lnSpc>
                <a:spcPct val="100000"/>
              </a:lnSpc>
              <a:spcBef>
                <a:spcPts val="700"/>
              </a:spcBef>
              <a:buAutoNum type="arabicPlain" startAt="4"/>
              <a:tabLst>
                <a:tab pos="204470" algn="l"/>
              </a:tabLst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endParaRPr sz="2000">
              <a:latin typeface="Times New Roman"/>
              <a:cs typeface="Times New Roman"/>
            </a:endParaRPr>
          </a:p>
          <a:p>
            <a:pPr marL="12700" marR="129539">
              <a:lnSpc>
                <a:spcPct val="100000"/>
              </a:lnSpc>
              <a:spcBef>
                <a:spcPts val="600"/>
              </a:spcBef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чек  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Валдай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endParaRPr sz="2000">
              <a:latin typeface="Times New Roman"/>
              <a:cs typeface="Times New Roman"/>
            </a:endParaRPr>
          </a:p>
          <a:p>
            <a:pPr marL="203200" indent="-191135">
              <a:lnSpc>
                <a:spcPct val="100000"/>
              </a:lnSpc>
              <a:spcBef>
                <a:spcPts val="600"/>
              </a:spcBef>
              <a:buAutoNum type="arabicPlain" startAt="5"/>
              <a:tabLst>
                <a:tab pos="203835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  <a:p>
            <a:pPr marL="203200" indent="-191135">
              <a:lnSpc>
                <a:spcPct val="100000"/>
              </a:lnSpc>
              <a:spcBef>
                <a:spcPts val="600"/>
              </a:spcBef>
              <a:buAutoNum type="arabicPlain" startAt="6"/>
              <a:tabLst>
                <a:tab pos="203835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Га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Пете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71720" y="5646521"/>
            <a:ext cx="27717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Общий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километраж: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777</a:t>
            </a:r>
            <a:r>
              <a:rPr sz="1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81498" y="6117437"/>
            <a:ext cx="2538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Количество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переездов: 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14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02626" y="5741009"/>
            <a:ext cx="139255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ts val="2055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Вид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трассы: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Федеральная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17177" y="5656275"/>
            <a:ext cx="262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Вид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маршрута: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линейный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41976" y="5596128"/>
            <a:ext cx="2563495" cy="941069"/>
            <a:chOff x="5141976" y="5596128"/>
            <a:chExt cx="2563495" cy="941069"/>
          </a:xfrm>
        </p:grpSpPr>
        <p:sp>
          <p:nvSpPr>
            <p:cNvPr id="24" name="object 24"/>
            <p:cNvSpPr/>
            <p:nvPr/>
          </p:nvSpPr>
          <p:spPr>
            <a:xfrm>
              <a:off x="5148072" y="5596128"/>
              <a:ext cx="2509520" cy="941069"/>
            </a:xfrm>
            <a:custGeom>
              <a:avLst/>
              <a:gdLst/>
              <a:ahLst/>
              <a:cxnLst/>
              <a:rect l="l" t="t" r="r" b="b"/>
              <a:pathLst>
                <a:path w="2509520" h="941070">
                  <a:moveTo>
                    <a:pt x="2508504" y="0"/>
                  </a:moveTo>
                  <a:lnTo>
                    <a:pt x="2508504" y="940511"/>
                  </a:lnTo>
                </a:path>
                <a:path w="2509520" h="941070">
                  <a:moveTo>
                    <a:pt x="2509266" y="490728"/>
                  </a:moveTo>
                  <a:lnTo>
                    <a:pt x="0" y="515632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0376" y="6022848"/>
              <a:ext cx="124968" cy="13716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302495" y="5562600"/>
            <a:ext cx="2380615" cy="941069"/>
            <a:chOff x="9302495" y="5562600"/>
            <a:chExt cx="2380615" cy="941069"/>
          </a:xfrm>
        </p:grpSpPr>
        <p:sp>
          <p:nvSpPr>
            <p:cNvPr id="27" name="object 27"/>
            <p:cNvSpPr/>
            <p:nvPr/>
          </p:nvSpPr>
          <p:spPr>
            <a:xfrm>
              <a:off x="9363455" y="5562600"/>
              <a:ext cx="2319655" cy="941069"/>
            </a:xfrm>
            <a:custGeom>
              <a:avLst/>
              <a:gdLst/>
              <a:ahLst/>
              <a:cxnLst/>
              <a:rect l="l" t="t" r="r" b="b"/>
              <a:pathLst>
                <a:path w="2319654" h="941070">
                  <a:moveTo>
                    <a:pt x="0" y="0"/>
                  </a:moveTo>
                  <a:lnTo>
                    <a:pt x="0" y="940511"/>
                  </a:lnTo>
                </a:path>
                <a:path w="2319654" h="941070">
                  <a:moveTo>
                    <a:pt x="2319528" y="502920"/>
                  </a:moveTo>
                  <a:lnTo>
                    <a:pt x="0" y="502920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02495" y="6004559"/>
              <a:ext cx="124968" cy="13715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417177" y="6050686"/>
            <a:ext cx="212344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Количество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отелей: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  <a:p>
            <a:pPr marL="70485">
              <a:lnSpc>
                <a:spcPts val="2039"/>
              </a:lnSpc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(2*,3*,4*)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7520" y="181178"/>
            <a:ext cx="240538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90" dirty="0">
                <a:solidFill>
                  <a:srgbClr val="2D396D"/>
                </a:solidFill>
              </a:rPr>
              <a:t>К</a:t>
            </a:r>
            <a:r>
              <a:rPr sz="3800" spc="-5" dirty="0">
                <a:solidFill>
                  <a:srgbClr val="2D396D"/>
                </a:solidFill>
              </a:rPr>
              <a:t>он</a:t>
            </a:r>
            <a:r>
              <a:rPr sz="3800" spc="40" dirty="0">
                <a:solidFill>
                  <a:srgbClr val="2D396D"/>
                </a:solidFill>
              </a:rPr>
              <a:t>т</a:t>
            </a:r>
            <a:r>
              <a:rPr sz="3800" spc="-5" dirty="0">
                <a:solidFill>
                  <a:srgbClr val="2D396D"/>
                </a:solidFill>
              </a:rPr>
              <a:t>акты: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920610" y="4085082"/>
            <a:ext cx="3326765" cy="174371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 marR="224790">
              <a:lnSpc>
                <a:spcPct val="70000"/>
              </a:lnSpc>
              <a:spcBef>
                <a:spcPts val="1025"/>
              </a:spcBef>
            </a:pPr>
            <a:r>
              <a:rPr sz="2600" b="1" spc="-35" dirty="0">
                <a:solidFill>
                  <a:srgbClr val="2D396D"/>
                </a:solidFill>
                <a:latin typeface="Times New Roman"/>
                <a:cs typeface="Times New Roman"/>
              </a:rPr>
              <a:t>Комитет</a:t>
            </a:r>
            <a:r>
              <a:rPr sz="2600" b="1" spc="-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2D396D"/>
                </a:solidFill>
                <a:latin typeface="Times New Roman"/>
                <a:cs typeface="Times New Roman"/>
              </a:rPr>
              <a:t>по</a:t>
            </a:r>
            <a:r>
              <a:rPr sz="2600" b="1" spc="-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2D396D"/>
                </a:solidFill>
                <a:latin typeface="Times New Roman"/>
                <a:cs typeface="Times New Roman"/>
              </a:rPr>
              <a:t>туризму </a:t>
            </a:r>
            <a:r>
              <a:rPr sz="2600" b="1" spc="-1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2D396D"/>
                </a:solidFill>
                <a:latin typeface="Times New Roman"/>
                <a:cs typeface="Times New Roman"/>
              </a:rPr>
              <a:t>Московской</a:t>
            </a:r>
            <a:r>
              <a:rPr sz="2600" b="1" spc="-5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2D396D"/>
                </a:solidFill>
                <a:latin typeface="Times New Roman"/>
                <a:cs typeface="Times New Roman"/>
              </a:rPr>
              <a:t>области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spc="-15" dirty="0">
                <a:solidFill>
                  <a:srgbClr val="2D396D"/>
                </a:solidFill>
                <a:latin typeface="Times New Roman"/>
                <a:cs typeface="Times New Roman"/>
              </a:rPr>
              <a:t>Тел.:</a:t>
            </a:r>
            <a:r>
              <a:rPr sz="2000" spc="-3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D396D"/>
                </a:solidFill>
                <a:latin typeface="Times New Roman"/>
                <a:cs typeface="Times New Roman"/>
              </a:rPr>
              <a:t>+7</a:t>
            </a:r>
            <a:r>
              <a:rPr sz="2000" spc="-2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D396D"/>
                </a:solidFill>
                <a:latin typeface="Times New Roman"/>
                <a:cs typeface="Times New Roman"/>
              </a:rPr>
              <a:t>(498)</a:t>
            </a:r>
            <a:r>
              <a:rPr sz="2000" spc="-2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D396D"/>
                </a:solidFill>
                <a:latin typeface="Times New Roman"/>
                <a:cs typeface="Times New Roman"/>
              </a:rPr>
              <a:t>602-28-22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100" spc="-5" dirty="0">
                <a:solidFill>
                  <a:srgbClr val="FF0000"/>
                </a:solidFill>
                <a:latin typeface="Times New Roman"/>
                <a:cs typeface="Times New Roman"/>
              </a:rPr>
              <a:t>welcome.mosreg.ru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100" spc="-10" dirty="0">
                <a:solidFill>
                  <a:srgbClr val="2D396D"/>
                </a:solidFill>
                <a:latin typeface="Times New Roman"/>
                <a:cs typeface="Times New Roman"/>
              </a:rPr>
              <a:t>#туризмо</a:t>
            </a:r>
            <a:r>
              <a:rPr sz="2100" spc="-7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2D396D"/>
                </a:solidFill>
                <a:latin typeface="Times New Roman"/>
                <a:cs typeface="Times New Roman"/>
              </a:rPr>
              <a:t>#нашеподмосковье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830" y="270039"/>
            <a:ext cx="890587" cy="5744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36700" y="4152138"/>
            <a:ext cx="322961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D396D"/>
                </a:solidFill>
                <a:latin typeface="Times New Roman"/>
                <a:cs typeface="Times New Roman"/>
              </a:rPr>
              <a:t>Министерство</a:t>
            </a:r>
            <a:r>
              <a:rPr sz="2400" b="1" spc="-7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D396D"/>
                </a:solidFill>
                <a:latin typeface="Times New Roman"/>
                <a:cs typeface="Times New Roman"/>
              </a:rPr>
              <a:t>туризма </a:t>
            </a:r>
            <a:r>
              <a:rPr sz="2400" b="1" spc="-58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2D396D"/>
                </a:solidFill>
                <a:latin typeface="Times New Roman"/>
                <a:cs typeface="Times New Roman"/>
              </a:rPr>
              <a:t>Тверской</a:t>
            </a:r>
            <a:r>
              <a:rPr sz="2400" b="1" spc="-3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D396D"/>
                </a:solidFill>
                <a:latin typeface="Times New Roman"/>
                <a:cs typeface="Times New Roman"/>
              </a:rPr>
              <a:t>области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5" dirty="0">
                <a:solidFill>
                  <a:srgbClr val="2D396D"/>
                </a:solidFill>
                <a:latin typeface="Times New Roman"/>
                <a:cs typeface="Times New Roman"/>
              </a:rPr>
              <a:t>Тел.:</a:t>
            </a:r>
            <a:r>
              <a:rPr sz="2100" spc="-1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D396D"/>
                </a:solidFill>
                <a:latin typeface="Times New Roman"/>
                <a:cs typeface="Times New Roman"/>
              </a:rPr>
              <a:t>+7</a:t>
            </a:r>
            <a:r>
              <a:rPr sz="210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(4822)</a:t>
            </a:r>
            <a:r>
              <a:rPr sz="2100" spc="-8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20" dirty="0">
                <a:solidFill>
                  <a:srgbClr val="2D396D"/>
                </a:solidFill>
                <a:latin typeface="Times New Roman"/>
                <a:cs typeface="Times New Roman"/>
              </a:rPr>
              <a:t>32-14-16</a:t>
            </a:r>
            <a:endParaRPr sz="2100">
              <a:latin typeface="Times New Roman"/>
              <a:cs typeface="Times New Roman"/>
            </a:endParaRPr>
          </a:p>
          <a:p>
            <a:pPr marL="12700" marR="1529715">
              <a:lnSpc>
                <a:spcPts val="2570"/>
              </a:lnSpc>
              <a:spcBef>
                <a:spcPts val="70"/>
              </a:spcBef>
            </a:pPr>
            <a:r>
              <a:rPr sz="21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100" spc="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100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100" spc="3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100" spc="20" dirty="0">
                <a:solidFill>
                  <a:srgbClr val="FF0000"/>
                </a:solidFill>
                <a:latin typeface="Times New Roman"/>
                <a:cs typeface="Times New Roman"/>
              </a:rPr>
              <a:t>met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100" spc="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100" spc="-10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100" spc="10" dirty="0">
                <a:solidFill>
                  <a:srgbClr val="FF0000"/>
                </a:solidFill>
                <a:latin typeface="Times New Roman"/>
                <a:cs typeface="Times New Roman"/>
              </a:rPr>
              <a:t>.ru 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#welcometver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511" y="1310462"/>
            <a:ext cx="4874260" cy="17329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40360">
              <a:lnSpc>
                <a:spcPct val="100699"/>
              </a:lnSpc>
              <a:spcBef>
                <a:spcPts val="80"/>
              </a:spcBef>
            </a:pPr>
            <a:r>
              <a:rPr sz="2400" b="1" spc="-5" dirty="0">
                <a:solidFill>
                  <a:srgbClr val="2D396D"/>
                </a:solidFill>
                <a:latin typeface="Times New Roman"/>
                <a:cs typeface="Times New Roman"/>
              </a:rPr>
              <a:t>Министерство </a:t>
            </a:r>
            <a:r>
              <a:rPr sz="2400" b="1" dirty="0">
                <a:solidFill>
                  <a:srgbClr val="2D396D"/>
                </a:solidFill>
                <a:latin typeface="Times New Roman"/>
                <a:cs typeface="Times New Roman"/>
              </a:rPr>
              <a:t>инвестиционной </a:t>
            </a:r>
            <a:r>
              <a:rPr sz="2400" b="1" spc="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D396D"/>
                </a:solidFill>
                <a:latin typeface="Times New Roman"/>
                <a:cs typeface="Times New Roman"/>
              </a:rPr>
              <a:t>политики </a:t>
            </a:r>
            <a:r>
              <a:rPr sz="2400" b="1" spc="-25" dirty="0">
                <a:solidFill>
                  <a:srgbClr val="2D396D"/>
                </a:solidFill>
                <a:latin typeface="Times New Roman"/>
                <a:cs typeface="Times New Roman"/>
              </a:rPr>
              <a:t>Новгородской </a:t>
            </a:r>
            <a:r>
              <a:rPr sz="2400" b="1" spc="-15" dirty="0">
                <a:solidFill>
                  <a:srgbClr val="2D396D"/>
                </a:solidFill>
                <a:latin typeface="Times New Roman"/>
                <a:cs typeface="Times New Roman"/>
              </a:rPr>
              <a:t>области </a:t>
            </a:r>
            <a:r>
              <a:rPr sz="2400" b="1" spc="-58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2D396D"/>
                </a:solidFill>
                <a:latin typeface="Times New Roman"/>
                <a:cs typeface="Times New Roman"/>
              </a:rPr>
              <a:t>Тел.:</a:t>
            </a:r>
            <a:r>
              <a:rPr sz="2100" spc="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+7</a:t>
            </a:r>
            <a:r>
              <a:rPr sz="2100" spc="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(8162)</a:t>
            </a:r>
            <a:r>
              <a:rPr sz="2100" spc="-7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20" dirty="0">
                <a:solidFill>
                  <a:srgbClr val="2D396D"/>
                </a:solidFill>
                <a:latin typeface="Times New Roman"/>
                <a:cs typeface="Times New Roman"/>
              </a:rPr>
              <a:t>70-01-16,</a:t>
            </a:r>
            <a:r>
              <a:rPr sz="2100" spc="-5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D396D"/>
                </a:solidFill>
                <a:latin typeface="Times New Roman"/>
                <a:cs typeface="Times New Roman"/>
              </a:rPr>
              <a:t>доб.</a:t>
            </a:r>
            <a:r>
              <a:rPr sz="2100" spc="3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20" dirty="0">
                <a:solidFill>
                  <a:srgbClr val="2D396D"/>
                </a:solidFill>
                <a:latin typeface="Times New Roman"/>
                <a:cs typeface="Times New Roman"/>
              </a:rPr>
              <a:t>3000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10" dirty="0">
                <a:solidFill>
                  <a:srgbClr val="FF0000"/>
                </a:solidFill>
                <a:latin typeface="Times New Roman"/>
                <a:cs typeface="Times New Roman"/>
              </a:rPr>
              <a:t>novgorod.travel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100" dirty="0">
                <a:solidFill>
                  <a:srgbClr val="2D396D"/>
                </a:solidFill>
                <a:latin typeface="Times New Roman"/>
                <a:cs typeface="Times New Roman"/>
              </a:rPr>
              <a:t>#русьновгородская</a:t>
            </a:r>
            <a:r>
              <a:rPr sz="2100" spc="-2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2D396D"/>
                </a:solidFill>
                <a:latin typeface="Times New Roman"/>
                <a:cs typeface="Times New Roman"/>
              </a:rPr>
              <a:t>#станьчастьювеликого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9170" y="1329944"/>
            <a:ext cx="4563110" cy="1733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5" dirty="0" err="1">
                <a:solidFill>
                  <a:srgbClr val="2D396D"/>
                </a:solidFill>
                <a:latin typeface="Times New Roman"/>
                <a:cs typeface="Times New Roman"/>
              </a:rPr>
              <a:t>Комитет</a:t>
            </a:r>
            <a:r>
              <a:rPr sz="2400" b="1" spc="-5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0" dirty="0" smtClean="0">
                <a:solidFill>
                  <a:srgbClr val="2D396D"/>
                </a:solidFill>
                <a:latin typeface="Times New Roman"/>
                <a:cs typeface="Times New Roman"/>
              </a:rPr>
              <a:t>по культуре и туризму </a:t>
            </a:r>
            <a:r>
              <a:rPr sz="2400" b="1" spc="-5" dirty="0" err="1" smtClean="0">
                <a:solidFill>
                  <a:srgbClr val="2D396D"/>
                </a:solidFill>
                <a:latin typeface="Times New Roman"/>
                <a:cs typeface="Times New Roman"/>
              </a:rPr>
              <a:t>Ленинградской</a:t>
            </a:r>
            <a:r>
              <a:rPr sz="2400" b="1" spc="-60" dirty="0" smtClean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 err="1">
                <a:solidFill>
                  <a:srgbClr val="2D396D"/>
                </a:solidFill>
                <a:latin typeface="Times New Roman"/>
                <a:cs typeface="Times New Roman"/>
              </a:rPr>
              <a:t>области</a:t>
            </a:r>
            <a:r>
              <a:rPr sz="2400" b="1" spc="-1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400" b="1" spc="-58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endParaRPr lang="ru-RU" sz="2400" b="1" spc="-585" dirty="0" smtClean="0">
              <a:solidFill>
                <a:srgbClr val="2D396D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5" dirty="0" err="1" smtClean="0">
                <a:solidFill>
                  <a:srgbClr val="2D396D"/>
                </a:solidFill>
                <a:latin typeface="Times New Roman"/>
                <a:cs typeface="Times New Roman"/>
              </a:rPr>
              <a:t>Тел</a:t>
            </a:r>
            <a:r>
              <a:rPr sz="2100" spc="-5" dirty="0">
                <a:solidFill>
                  <a:srgbClr val="2D396D"/>
                </a:solidFill>
                <a:latin typeface="Times New Roman"/>
                <a:cs typeface="Times New Roman"/>
              </a:rPr>
              <a:t>.:</a:t>
            </a:r>
            <a:r>
              <a:rPr sz="2100" spc="-1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D396D"/>
                </a:solidFill>
                <a:latin typeface="Times New Roman"/>
                <a:cs typeface="Times New Roman"/>
              </a:rPr>
              <a:t>+7</a:t>
            </a:r>
            <a:r>
              <a:rPr sz="2100" spc="-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20" dirty="0">
                <a:solidFill>
                  <a:srgbClr val="2D396D"/>
                </a:solidFill>
                <a:latin typeface="Times New Roman"/>
                <a:cs typeface="Times New Roman"/>
              </a:rPr>
              <a:t>(812)</a:t>
            </a:r>
            <a:r>
              <a:rPr sz="2100" spc="-8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20" dirty="0">
                <a:solidFill>
                  <a:srgbClr val="2D396D"/>
                </a:solidFill>
                <a:latin typeface="Times New Roman"/>
                <a:cs typeface="Times New Roman"/>
              </a:rPr>
              <a:t>539-42-57</a:t>
            </a: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100" spc="10" dirty="0">
                <a:solidFill>
                  <a:srgbClr val="FF0000"/>
                </a:solidFill>
                <a:latin typeface="Times New Roman"/>
                <a:cs typeface="Times New Roman"/>
              </a:rPr>
              <a:t>lentravel.ru</a:t>
            </a: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#lentravel</a:t>
            </a:r>
            <a:endParaRPr sz="21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16152" y="1088136"/>
            <a:ext cx="9658350" cy="4671060"/>
            <a:chOff x="1216152" y="1088136"/>
            <a:chExt cx="9658350" cy="4671060"/>
          </a:xfrm>
        </p:grpSpPr>
        <p:sp>
          <p:nvSpPr>
            <p:cNvPr id="9" name="object 9"/>
            <p:cNvSpPr/>
            <p:nvPr/>
          </p:nvSpPr>
          <p:spPr>
            <a:xfrm>
              <a:off x="1219200" y="1091184"/>
              <a:ext cx="9652000" cy="4664710"/>
            </a:xfrm>
            <a:custGeom>
              <a:avLst/>
              <a:gdLst/>
              <a:ahLst/>
              <a:cxnLst/>
              <a:rect l="l" t="t" r="r" b="b"/>
              <a:pathLst>
                <a:path w="9652000" h="4664710">
                  <a:moveTo>
                    <a:pt x="4776216" y="0"/>
                  </a:moveTo>
                  <a:lnTo>
                    <a:pt x="4807204" y="4664659"/>
                  </a:lnTo>
                </a:path>
                <a:path w="9652000" h="4664710">
                  <a:moveTo>
                    <a:pt x="9652000" y="2743199"/>
                  </a:moveTo>
                  <a:lnTo>
                    <a:pt x="0" y="2752852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4382" y="4266618"/>
              <a:ext cx="570371" cy="7113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5896" y="1374647"/>
              <a:ext cx="746759" cy="74676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654" y="1401521"/>
            <a:ext cx="570371" cy="7143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247" y="4266618"/>
            <a:ext cx="564833" cy="70583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649836" y="6400596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888888"/>
                </a:solidFill>
                <a:latin typeface="Times New Roman"/>
                <a:cs typeface="Times New Roman"/>
              </a:rPr>
              <a:t>21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6679" y="5855919"/>
            <a:ext cx="717994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7170" algn="ctr">
              <a:lnSpc>
                <a:spcPts val="285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Благодарим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внимание!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810"/>
              </a:lnSpc>
            </a:pP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Путешествуйте</a:t>
            </a:r>
            <a:r>
              <a:rPr sz="32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Государевой</a:t>
            </a:r>
            <a:r>
              <a:rPr sz="32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дороге!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9" y="414281"/>
            <a:ext cx="905256" cy="583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2453" y="377774"/>
            <a:ext cx="5279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Информация</a:t>
            </a:r>
            <a:r>
              <a:rPr spc="15" dirty="0"/>
              <a:t> </a:t>
            </a:r>
            <a:r>
              <a:rPr dirty="0"/>
              <a:t>о</a:t>
            </a:r>
            <a:r>
              <a:rPr spc="-45" dirty="0"/>
              <a:t> </a:t>
            </a:r>
            <a:r>
              <a:rPr spc="-20" dirty="0"/>
              <a:t>маршруте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6550" y="1310559"/>
            <a:ext cx="4022725" cy="868044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20"/>
              </a:spcBef>
              <a:buFont typeface="Wingdings"/>
              <a:buChar char=""/>
              <a:tabLst>
                <a:tab pos="357505" algn="l"/>
              </a:tabLst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Маршрут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разработан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2019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endParaRPr sz="20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915"/>
              </a:spcBef>
              <a:tabLst>
                <a:tab pos="1536700" algn="l"/>
                <a:tab pos="1893570" algn="l"/>
                <a:tab pos="3756025" algn="l"/>
              </a:tabLst>
            </a:pP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000" spc="-130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ш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ни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000" spc="-185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ни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2000" spc="2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тв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5142" y="1849374"/>
            <a:ext cx="30956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47140" algn="l"/>
                <a:tab pos="1612900" algn="l"/>
              </a:tabLst>
            </a:pP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развитию	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и	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продвижению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2284" algn="just">
              <a:lnSpc>
                <a:spcPct val="100000"/>
              </a:lnSpc>
              <a:spcBef>
                <a:spcPts val="95"/>
              </a:spcBef>
            </a:pPr>
            <a:r>
              <a:rPr b="0" spc="-35" dirty="0">
                <a:latin typeface="Times New Roman"/>
                <a:cs typeface="Times New Roman"/>
              </a:rPr>
              <a:t>межрегионального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35" dirty="0">
                <a:latin typeface="Times New Roman"/>
                <a:cs typeface="Times New Roman"/>
              </a:rPr>
              <a:t>проекта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60" dirty="0">
                <a:latin typeface="Times New Roman"/>
                <a:cs typeface="Times New Roman"/>
              </a:rPr>
              <a:t>«Государева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35" dirty="0">
                <a:latin typeface="Times New Roman"/>
                <a:cs typeface="Times New Roman"/>
              </a:rPr>
              <a:t>дорога»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spc="-35" dirty="0"/>
              <a:t>между </a:t>
            </a:r>
            <a:r>
              <a:rPr spc="-484" dirty="0"/>
              <a:t> </a:t>
            </a:r>
            <a:r>
              <a:rPr spc="-50" dirty="0"/>
              <a:t>руководителем</a:t>
            </a:r>
            <a:r>
              <a:rPr spc="-45" dirty="0"/>
              <a:t> </a:t>
            </a:r>
            <a:r>
              <a:rPr spc="-50" dirty="0"/>
              <a:t>Ростуризма</a:t>
            </a:r>
            <a:r>
              <a:rPr spc="-45" dirty="0"/>
              <a:t> </a:t>
            </a:r>
            <a:r>
              <a:rPr spc="-5" dirty="0"/>
              <a:t>и</a:t>
            </a:r>
            <a:r>
              <a:rPr dirty="0"/>
              <a:t> </a:t>
            </a:r>
            <a:r>
              <a:rPr spc="-45" dirty="0"/>
              <a:t>губернаторами</a:t>
            </a:r>
            <a:r>
              <a:rPr spc="-40" dirty="0"/>
              <a:t> </a:t>
            </a:r>
            <a:r>
              <a:rPr spc="-45" dirty="0"/>
              <a:t>Московской, </a:t>
            </a:r>
            <a:r>
              <a:rPr spc="-40" dirty="0"/>
              <a:t> Тверской,</a:t>
            </a:r>
            <a:r>
              <a:rPr spc="-135" dirty="0"/>
              <a:t> </a:t>
            </a:r>
            <a:r>
              <a:rPr spc="-50" dirty="0"/>
              <a:t>Новгородской,</a:t>
            </a:r>
            <a:r>
              <a:rPr spc="-130" dirty="0"/>
              <a:t> </a:t>
            </a:r>
            <a:r>
              <a:rPr spc="-35" dirty="0"/>
              <a:t>Ленинградской</a:t>
            </a:r>
            <a:r>
              <a:rPr spc="-135" dirty="0"/>
              <a:t> </a:t>
            </a:r>
            <a:r>
              <a:rPr spc="-30" dirty="0"/>
              <a:t>областей</a:t>
            </a:r>
          </a:p>
          <a:p>
            <a:pPr marL="24765" algn="just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Times New Roman"/>
                <a:cs typeface="Times New Roman"/>
              </a:rPr>
              <a:t>№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271</a:t>
            </a:r>
            <a:r>
              <a:rPr b="0" spc="-5" dirty="0">
                <a:latin typeface="Times New Roman"/>
                <a:cs typeface="Times New Roman"/>
              </a:rPr>
              <a:t>0</a:t>
            </a:r>
            <a:r>
              <a:rPr b="0" spc="-130" dirty="0">
                <a:latin typeface="Times New Roman"/>
                <a:cs typeface="Times New Roman"/>
              </a:rPr>
              <a:t> </a:t>
            </a:r>
            <a:r>
              <a:rPr b="0" spc="-45" dirty="0">
                <a:latin typeface="Times New Roman"/>
                <a:cs typeface="Times New Roman"/>
              </a:rPr>
              <a:t>о</a:t>
            </a:r>
            <a:r>
              <a:rPr b="0" spc="-5" dirty="0">
                <a:latin typeface="Times New Roman"/>
                <a:cs typeface="Times New Roman"/>
              </a:rPr>
              <a:t>т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06</a:t>
            </a:r>
            <a:r>
              <a:rPr b="0" spc="-25" dirty="0">
                <a:latin typeface="Times New Roman"/>
                <a:cs typeface="Times New Roman"/>
              </a:rPr>
              <a:t>.</a:t>
            </a:r>
            <a:r>
              <a:rPr b="0" spc="-20" dirty="0">
                <a:latin typeface="Times New Roman"/>
                <a:cs typeface="Times New Roman"/>
              </a:rPr>
              <a:t>0</a:t>
            </a:r>
            <a:r>
              <a:rPr b="0" spc="-45" dirty="0">
                <a:latin typeface="Times New Roman"/>
                <a:cs typeface="Times New Roman"/>
              </a:rPr>
              <a:t>6</a:t>
            </a:r>
            <a:r>
              <a:rPr b="0" spc="-25" dirty="0">
                <a:latin typeface="Times New Roman"/>
                <a:cs typeface="Times New Roman"/>
              </a:rPr>
              <a:t>.</a:t>
            </a:r>
            <a:r>
              <a:rPr b="0" spc="-45" dirty="0">
                <a:latin typeface="Times New Roman"/>
                <a:cs typeface="Times New Roman"/>
              </a:rPr>
              <a:t>2019</a:t>
            </a:r>
          </a:p>
          <a:p>
            <a:pPr marL="356870" indent="-34480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357505" algn="l"/>
              </a:tabLst>
            </a:pPr>
            <a:r>
              <a:rPr b="0" spc="5" dirty="0">
                <a:solidFill>
                  <a:srgbClr val="001F5F"/>
                </a:solidFill>
                <a:latin typeface="Times New Roman"/>
                <a:cs typeface="Times New Roman"/>
              </a:rPr>
              <a:t>Состав</a:t>
            </a:r>
            <a:r>
              <a:rPr b="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маршрута</a:t>
            </a:r>
            <a:r>
              <a:rPr b="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лучшие</a:t>
            </a:r>
            <a:r>
              <a:rPr b="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бренды</a:t>
            </a:r>
            <a:r>
              <a:rPr b="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4-х</a:t>
            </a:r>
            <a:r>
              <a:rPr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регионов</a:t>
            </a:r>
          </a:p>
          <a:p>
            <a:pPr marL="356870" indent="-344805">
              <a:lnSpc>
                <a:spcPct val="100000"/>
              </a:lnSpc>
              <a:spcBef>
                <a:spcPts val="820"/>
              </a:spcBef>
              <a:buFont typeface="Wingdings"/>
              <a:buChar char=""/>
              <a:tabLst>
                <a:tab pos="357505" algn="l"/>
              </a:tabLst>
            </a:pPr>
            <a:r>
              <a:rPr b="0" spc="5" dirty="0">
                <a:solidFill>
                  <a:srgbClr val="001F5F"/>
                </a:solidFill>
                <a:latin typeface="Times New Roman"/>
                <a:cs typeface="Times New Roman"/>
              </a:rPr>
              <a:t>Всесезонность</a:t>
            </a:r>
            <a:r>
              <a:rPr b="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b="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b="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туров</a:t>
            </a:r>
            <a:r>
              <a:rPr b="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30" dirty="0">
                <a:solidFill>
                  <a:srgbClr val="001F5F"/>
                </a:solidFill>
                <a:latin typeface="Times New Roman"/>
                <a:cs typeface="Times New Roman"/>
              </a:rPr>
              <a:t>круглый</a:t>
            </a:r>
            <a:r>
              <a:rPr b="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Wingdings"/>
              <a:buChar char=""/>
              <a:tabLst>
                <a:tab pos="357505" algn="l"/>
              </a:tabLst>
            </a:pP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Концептуальность</a:t>
            </a:r>
            <a:r>
              <a:rPr b="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объектов</a:t>
            </a:r>
            <a:r>
              <a:rPr b="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1F5F"/>
                </a:solidFill>
                <a:latin typeface="Times New Roman"/>
                <a:cs typeface="Times New Roman"/>
              </a:rPr>
              <a:t>туристского</a:t>
            </a:r>
            <a:r>
              <a:rPr b="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показа</a:t>
            </a:r>
          </a:p>
          <a:p>
            <a:pPr marL="356870">
              <a:lnSpc>
                <a:spcPct val="100000"/>
              </a:lnSpc>
            </a:pP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30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экскурсий/</a:t>
            </a:r>
            <a:r>
              <a:rPr b="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24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объекта</a:t>
            </a:r>
            <a:r>
              <a:rPr b="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турпоказа</a:t>
            </a:r>
            <a:r>
              <a:rPr b="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/</a:t>
            </a:r>
            <a:r>
              <a:rPr b="0" spc="4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b="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интерактивов</a:t>
            </a:r>
          </a:p>
          <a:p>
            <a:pPr marL="356870" marR="898525" indent="-344805">
              <a:lnSpc>
                <a:spcPct val="100000"/>
              </a:lnSpc>
              <a:spcBef>
                <a:spcPts val="965"/>
              </a:spcBef>
              <a:buFont typeface="Wingdings"/>
              <a:buChar char=""/>
              <a:tabLst>
                <a:tab pos="357505" algn="l"/>
              </a:tabLst>
            </a:pP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Новые</a:t>
            </a:r>
            <a:r>
              <a:rPr b="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объекты</a:t>
            </a:r>
            <a:r>
              <a:rPr b="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b="0" spc="5" dirty="0">
                <a:solidFill>
                  <a:srgbClr val="001F5F"/>
                </a:solidFill>
                <a:latin typeface="Times New Roman"/>
                <a:cs typeface="Times New Roman"/>
              </a:rPr>
              <a:t>составе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маршрута</a:t>
            </a:r>
            <a:r>
              <a:rPr b="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(в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рамках господдержки </a:t>
            </a:r>
            <a:r>
              <a:rPr b="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регионов)</a:t>
            </a:r>
          </a:p>
          <a:p>
            <a:pPr marL="329565">
              <a:lnSpc>
                <a:spcPct val="100000"/>
              </a:lnSpc>
              <a:spcBef>
                <a:spcPts val="795"/>
              </a:spcBef>
            </a:pPr>
            <a:r>
              <a:rPr b="0" spc="-25" dirty="0">
                <a:solidFill>
                  <a:srgbClr val="001F5F"/>
                </a:solidFill>
                <a:latin typeface="Times New Roman"/>
                <a:cs typeface="Times New Roman"/>
              </a:rPr>
              <a:t>Музей</a:t>
            </a:r>
            <a:r>
              <a:rPr b="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золотного</a:t>
            </a:r>
            <a:r>
              <a:rPr b="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шитья</a:t>
            </a:r>
            <a:r>
              <a:rPr b="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мастерская</a:t>
            </a:r>
            <a:r>
              <a:rPr b="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набойки</a:t>
            </a:r>
            <a:r>
              <a:rPr b="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b="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ткани</a:t>
            </a:r>
          </a:p>
          <a:p>
            <a:pPr marR="5080" algn="r">
              <a:lnSpc>
                <a:spcPct val="100000"/>
              </a:lnSpc>
              <a:spcBef>
                <a:spcPts val="1945"/>
              </a:spcBef>
            </a:pPr>
            <a:r>
              <a:rPr sz="1600" b="0" dirty="0">
                <a:solidFill>
                  <a:srgbClr val="888888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1920" y="1700783"/>
            <a:ext cx="3953510" cy="4270375"/>
            <a:chOff x="121920" y="1700783"/>
            <a:chExt cx="3953510" cy="42703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" y="1709927"/>
              <a:ext cx="3934967" cy="4251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6492" y="1705355"/>
              <a:ext cx="3944620" cy="4261485"/>
            </a:xfrm>
            <a:custGeom>
              <a:avLst/>
              <a:gdLst/>
              <a:ahLst/>
              <a:cxnLst/>
              <a:rect l="l" t="t" r="r" b="b"/>
              <a:pathLst>
                <a:path w="3944620" h="4261485">
                  <a:moveTo>
                    <a:pt x="0" y="4261104"/>
                  </a:moveTo>
                  <a:lnTo>
                    <a:pt x="3944112" y="4261104"/>
                  </a:lnTo>
                  <a:lnTo>
                    <a:pt x="3944112" y="0"/>
                  </a:lnTo>
                  <a:lnTo>
                    <a:pt x="0" y="0"/>
                  </a:lnTo>
                  <a:lnTo>
                    <a:pt x="0" y="4261104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9" y="414281"/>
            <a:ext cx="905256" cy="583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1338" y="522808"/>
            <a:ext cx="6885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И</a:t>
            </a:r>
            <a:r>
              <a:rPr spc="-50" dirty="0"/>
              <a:t>д</a:t>
            </a:r>
            <a:r>
              <a:rPr spc="-40" dirty="0"/>
              <a:t>е</a:t>
            </a:r>
            <a:r>
              <a:rPr spc="-100" dirty="0"/>
              <a:t>о</a:t>
            </a:r>
            <a:r>
              <a:rPr spc="-55" dirty="0"/>
              <a:t>лог</a:t>
            </a:r>
            <a:r>
              <a:rPr spc="-60" dirty="0"/>
              <a:t>и</a:t>
            </a:r>
            <a:r>
              <a:rPr dirty="0"/>
              <a:t>я</a:t>
            </a:r>
            <a:r>
              <a:rPr spc="-190" dirty="0"/>
              <a:t> </a:t>
            </a:r>
            <a:r>
              <a:rPr spc="-114" dirty="0"/>
              <a:t>т</a:t>
            </a:r>
            <a:r>
              <a:rPr spc="-30" dirty="0"/>
              <a:t>у</a:t>
            </a:r>
            <a:r>
              <a:rPr spc="-60" dirty="0"/>
              <a:t>ри</a:t>
            </a:r>
            <a:r>
              <a:rPr spc="-40" dirty="0"/>
              <a:t>с</a:t>
            </a:r>
            <a:r>
              <a:rPr spc="-20" dirty="0"/>
              <a:t>т</a:t>
            </a:r>
            <a:r>
              <a:rPr spc="-40" dirty="0"/>
              <a:t>с</a:t>
            </a:r>
            <a:r>
              <a:rPr spc="-110" dirty="0"/>
              <a:t>к</a:t>
            </a:r>
            <a:r>
              <a:rPr spc="-55" dirty="0"/>
              <a:t>о</a:t>
            </a:r>
            <a:r>
              <a:rPr spc="-150" dirty="0"/>
              <a:t>г</a:t>
            </a:r>
            <a:r>
              <a:rPr dirty="0"/>
              <a:t>о</a:t>
            </a:r>
            <a:r>
              <a:rPr spc="-185" dirty="0"/>
              <a:t> </a:t>
            </a:r>
            <a:r>
              <a:rPr spc="-80" dirty="0"/>
              <a:t>м</a:t>
            </a:r>
            <a:r>
              <a:rPr spc="-55" dirty="0"/>
              <a:t>а</a:t>
            </a:r>
            <a:r>
              <a:rPr spc="-60" dirty="0"/>
              <a:t>р</a:t>
            </a:r>
            <a:r>
              <a:rPr spc="-95" dirty="0"/>
              <a:t>ш</a:t>
            </a:r>
            <a:r>
              <a:rPr spc="-110" dirty="0"/>
              <a:t>р</a:t>
            </a:r>
            <a:r>
              <a:rPr spc="-30" dirty="0"/>
              <a:t>у</a:t>
            </a:r>
            <a:r>
              <a:rPr spc="-20" dirty="0"/>
              <a:t>т</a:t>
            </a:r>
            <a:r>
              <a:rPr dirty="0"/>
              <a:t>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49" y="2128520"/>
            <a:ext cx="6766559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0104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Москва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столица современной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Санкт-Петербург</a:t>
            </a:r>
            <a:r>
              <a:rPr sz="2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столица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4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Империи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972819" marR="967105" indent="3175" algn="ctr">
              <a:lnSpc>
                <a:spcPts val="3840"/>
              </a:lnSpc>
              <a:spcBef>
                <a:spcPts val="95"/>
              </a:spcBef>
            </a:pPr>
            <a:r>
              <a:rPr sz="3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Между</a:t>
            </a:r>
            <a:r>
              <a:rPr sz="32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столицами</a:t>
            </a:r>
            <a:r>
              <a:rPr sz="32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ГОСУДАРЕВА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ДОРОГА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ts val="3715"/>
              </a:lnSpc>
            </a:pP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первый</a:t>
            </a:r>
            <a:r>
              <a:rPr sz="3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маршрут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для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путешествий!</a:t>
            </a:r>
            <a:endParaRPr sz="32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777</a:t>
            </a:r>
            <a:r>
              <a:rPr sz="3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км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ИСТОРИИ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1703" y="5135879"/>
            <a:ext cx="4822825" cy="5715"/>
          </a:xfrm>
          <a:custGeom>
            <a:avLst/>
            <a:gdLst/>
            <a:ahLst/>
            <a:cxnLst/>
            <a:rect l="l" t="t" r="r" b="b"/>
            <a:pathLst>
              <a:path w="4822825" h="5714">
                <a:moveTo>
                  <a:pt x="0" y="0"/>
                </a:moveTo>
                <a:lnTo>
                  <a:pt x="4822571" y="5588"/>
                </a:lnTo>
              </a:path>
            </a:pathLst>
          </a:custGeom>
          <a:ln w="6096">
            <a:solidFill>
              <a:srgbClr val="2D39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39447" y="6357620"/>
            <a:ext cx="127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2671" y="1417319"/>
            <a:ext cx="3928872" cy="5297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9" y="414281"/>
            <a:ext cx="905256" cy="5830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Информация</a:t>
            </a:r>
            <a:r>
              <a:rPr spc="20" dirty="0"/>
              <a:t> </a:t>
            </a:r>
            <a:r>
              <a:rPr dirty="0"/>
              <a:t>о</a:t>
            </a:r>
            <a:r>
              <a:rPr spc="-40" dirty="0"/>
              <a:t> </a:t>
            </a:r>
            <a:r>
              <a:rPr spc="-20" dirty="0"/>
              <a:t>туроператорах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550160" algn="l"/>
                <a:tab pos="12191365" algn="l"/>
              </a:tabLst>
            </a:pPr>
            <a:r>
              <a:rPr b="0" u="sng" dirty="0"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dirty="0">
                <a:uFill>
                  <a:solidFill>
                    <a:srgbClr val="D9D9D9"/>
                  </a:solidFill>
                </a:uFill>
              </a:rPr>
              <a:t>и</a:t>
            </a:r>
            <a:r>
              <a:rPr u="sng" spc="-10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sng" spc="-30" dirty="0">
                <a:uFill>
                  <a:solidFill>
                    <a:srgbClr val="D9D9D9"/>
                  </a:solidFill>
                </a:uFill>
              </a:rPr>
              <a:t>вовлечённых</a:t>
            </a:r>
            <a:r>
              <a:rPr u="sng" spc="25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D9D9D9"/>
                  </a:solidFill>
                </a:uFill>
              </a:rPr>
              <a:t>туристских</a:t>
            </a:r>
            <a:r>
              <a:rPr u="sng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D9D9D9"/>
                  </a:solidFill>
                </a:uFill>
              </a:rPr>
              <a:t>объектах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39447" y="6357620"/>
            <a:ext cx="127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87895" y="2365248"/>
            <a:ext cx="3896360" cy="3905250"/>
            <a:chOff x="6787895" y="2365248"/>
            <a:chExt cx="3896360" cy="39052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9830" y="2374383"/>
              <a:ext cx="1994188" cy="25077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1943" y="4258055"/>
              <a:ext cx="3448050" cy="20124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7895" y="2365248"/>
              <a:ext cx="2012442" cy="31523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9517" y="2407031"/>
              <a:ext cx="3784572" cy="37850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931020" y="3163569"/>
            <a:ext cx="10763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Отели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0219" y="5100573"/>
            <a:ext cx="15576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Рестораны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3094" y="3911041"/>
            <a:ext cx="1438910" cy="62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>
              <a:lnSpc>
                <a:spcPts val="2355"/>
              </a:lnSpc>
              <a:spcBef>
                <a:spcPts val="95"/>
              </a:spcBef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Сувенирные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5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магазины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0065" y="1574419"/>
            <a:ext cx="474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Вовлечённые</a:t>
            </a:r>
            <a:r>
              <a:rPr sz="24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туристские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объекты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09472" y="2151888"/>
            <a:ext cx="4067175" cy="4079240"/>
            <a:chOff x="1109472" y="2151888"/>
            <a:chExt cx="4067175" cy="407924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6764" y="2165593"/>
              <a:ext cx="2079504" cy="30564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9472" y="2151888"/>
              <a:ext cx="3810761" cy="40789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9163" y="2195067"/>
              <a:ext cx="3956556" cy="395664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706372" y="4723257"/>
            <a:ext cx="19386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Региональные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16020" y="3723258"/>
            <a:ext cx="18624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Федеральные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23313" y="1601546"/>
            <a:ext cx="2024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Туроператоры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029" y="169240"/>
            <a:ext cx="853186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75" dirty="0">
                <a:solidFill>
                  <a:srgbClr val="2D396D"/>
                </a:solidFill>
              </a:rPr>
              <a:t>Туроператоры,</a:t>
            </a:r>
            <a:r>
              <a:rPr sz="3800" spc="-50" dirty="0">
                <a:solidFill>
                  <a:srgbClr val="2D396D"/>
                </a:solidFill>
              </a:rPr>
              <a:t> участники</a:t>
            </a:r>
            <a:r>
              <a:rPr sz="3800" spc="-80" dirty="0">
                <a:solidFill>
                  <a:srgbClr val="2D396D"/>
                </a:solidFill>
              </a:rPr>
              <a:t> </a:t>
            </a:r>
            <a:r>
              <a:rPr sz="3800" spc="-60" dirty="0">
                <a:solidFill>
                  <a:srgbClr val="2D396D"/>
                </a:solidFill>
              </a:rPr>
              <a:t>консорциума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739241" y="1667332"/>
            <a:ext cx="4649470" cy="89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МОСКОВСКАЯ</a:t>
            </a:r>
            <a:r>
              <a:rPr sz="30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ОБЛАСТЬ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700" b="1" dirty="0">
                <a:solidFill>
                  <a:srgbClr val="2D396D"/>
                </a:solidFill>
                <a:latin typeface="Times New Roman"/>
                <a:cs typeface="Times New Roman"/>
              </a:rPr>
              <a:t>«Вокруг</a:t>
            </a:r>
            <a:r>
              <a:rPr sz="2700" b="1" spc="-7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2D396D"/>
                </a:solidFill>
                <a:latin typeface="Times New Roman"/>
                <a:cs typeface="Times New Roman"/>
              </a:rPr>
              <a:t>Света»</a:t>
            </a:r>
            <a:r>
              <a:rPr sz="2700" b="1" spc="-1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2D396D"/>
                </a:solidFill>
                <a:latin typeface="Times New Roman"/>
                <a:cs typeface="Times New Roman"/>
              </a:rPr>
              <a:t>vs-travel.ru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830" y="270039"/>
            <a:ext cx="890587" cy="5744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8703" y="4015816"/>
            <a:ext cx="4010660" cy="25057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ТВЕРСКАЯ</a:t>
            </a:r>
            <a:r>
              <a:rPr sz="2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ОБЛАСТЬ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50" b="1" spc="5" dirty="0">
                <a:solidFill>
                  <a:srgbClr val="2D396D"/>
                </a:solidFill>
                <a:latin typeface="Times New Roman"/>
                <a:cs typeface="Times New Roman"/>
              </a:rPr>
              <a:t>«Ника»</a:t>
            </a:r>
            <a:r>
              <a:rPr sz="2650" b="1" spc="-3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nikatver.ru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b="1" spc="10" dirty="0">
                <a:solidFill>
                  <a:srgbClr val="2D396D"/>
                </a:solidFill>
                <a:latin typeface="Times New Roman"/>
                <a:cs typeface="Times New Roman"/>
              </a:rPr>
              <a:t>«Феръкада»</a:t>
            </a:r>
            <a:r>
              <a:rPr sz="2650" b="1" spc="-2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D396D"/>
                </a:solidFill>
                <a:latin typeface="Times New Roman"/>
                <a:cs typeface="Times New Roman"/>
              </a:rPr>
              <a:t>ferkada-tver.ru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50" b="1" spc="10" dirty="0">
                <a:solidFill>
                  <a:srgbClr val="2D396D"/>
                </a:solidFill>
                <a:latin typeface="Times New Roman"/>
                <a:cs typeface="Times New Roman"/>
              </a:rPr>
              <a:t>«Радуга»</a:t>
            </a:r>
            <a:r>
              <a:rPr sz="2650" b="1" spc="-5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radugatver.ru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b="1" spc="5" dirty="0">
                <a:solidFill>
                  <a:srgbClr val="2D396D"/>
                </a:solidFill>
                <a:latin typeface="Times New Roman"/>
                <a:cs typeface="Times New Roman"/>
              </a:rPr>
              <a:t>«Август»</a:t>
            </a:r>
            <a:r>
              <a:rPr sz="2650" b="1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D396D"/>
                </a:solidFill>
                <a:latin typeface="Times New Roman"/>
                <a:cs typeface="Times New Roman"/>
              </a:rPr>
              <a:t>avgusttur.ru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50" b="1" spc="5" dirty="0">
                <a:solidFill>
                  <a:srgbClr val="2D396D"/>
                </a:solidFill>
                <a:latin typeface="Times New Roman"/>
                <a:cs typeface="Times New Roman"/>
              </a:rPr>
              <a:t>«Комильфо»</a:t>
            </a:r>
            <a:r>
              <a:rPr sz="2650" b="1" spc="-1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D396D"/>
                </a:solidFill>
                <a:latin typeface="Times New Roman"/>
                <a:cs typeface="Times New Roman"/>
              </a:rPr>
              <a:t>golden-way.ru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9623" y="4021277"/>
            <a:ext cx="5422900" cy="20999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ЛЕНИНГРАДСКАЯ</a:t>
            </a:r>
            <a:r>
              <a:rPr sz="2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ОБЛАСТЬ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50" b="1" dirty="0">
                <a:solidFill>
                  <a:srgbClr val="2D396D"/>
                </a:solidFill>
                <a:latin typeface="Times New Roman"/>
                <a:cs typeface="Times New Roman"/>
              </a:rPr>
              <a:t>«Невские</a:t>
            </a:r>
            <a:r>
              <a:rPr sz="2650" b="1" spc="1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650" b="1" spc="5" dirty="0">
                <a:solidFill>
                  <a:srgbClr val="2D396D"/>
                </a:solidFill>
                <a:latin typeface="Times New Roman"/>
                <a:cs typeface="Times New Roman"/>
              </a:rPr>
              <a:t>сезоны»</a:t>
            </a:r>
            <a:r>
              <a:rPr sz="2650" b="1" spc="2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nevaseasons.ru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b="1" spc="5" dirty="0">
                <a:solidFill>
                  <a:srgbClr val="2D396D"/>
                </a:solidFill>
                <a:latin typeface="Times New Roman"/>
                <a:cs typeface="Times New Roman"/>
              </a:rPr>
              <a:t>«Фаворит»</a:t>
            </a:r>
            <a:r>
              <a:rPr sz="2650" b="1" spc="-2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D396D"/>
                </a:solidFill>
                <a:latin typeface="Times New Roman"/>
                <a:cs typeface="Times New Roman"/>
              </a:rPr>
              <a:t>favorit-global.com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50" b="1" spc="10" dirty="0">
                <a:solidFill>
                  <a:srgbClr val="2D396D"/>
                </a:solidFill>
                <a:latin typeface="Times New Roman"/>
                <a:cs typeface="Times New Roman"/>
              </a:rPr>
              <a:t>«Тари</a:t>
            </a:r>
            <a:r>
              <a:rPr sz="2650" b="1" spc="-2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650" b="1" spc="10" dirty="0">
                <a:solidFill>
                  <a:srgbClr val="2D396D"/>
                </a:solidFill>
                <a:latin typeface="Times New Roman"/>
                <a:cs typeface="Times New Roman"/>
              </a:rPr>
              <a:t>Тур»</a:t>
            </a:r>
            <a:r>
              <a:rPr sz="2650" b="1" spc="-4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tarispb.ru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b="1" spc="10" dirty="0">
                <a:solidFill>
                  <a:srgbClr val="2D396D"/>
                </a:solidFill>
                <a:latin typeface="Times New Roman"/>
                <a:cs typeface="Times New Roman"/>
              </a:rPr>
              <a:t>«Петротур»</a:t>
            </a:r>
            <a:r>
              <a:rPr sz="2650" b="1" spc="-5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2D396D"/>
                </a:solidFill>
                <a:latin typeface="Times New Roman"/>
                <a:cs typeface="Times New Roman"/>
              </a:rPr>
              <a:t>petrotour.ru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9623" y="1680464"/>
            <a:ext cx="5165725" cy="12852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НОВГОРОДСКАЯ</a:t>
            </a:r>
            <a:r>
              <a:rPr sz="29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ОБЛАСТЬ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50" b="1" spc="5" dirty="0">
                <a:solidFill>
                  <a:srgbClr val="2D396D"/>
                </a:solidFill>
                <a:latin typeface="Times New Roman"/>
                <a:cs typeface="Times New Roman"/>
              </a:rPr>
              <a:t>«Волхва»</a:t>
            </a:r>
            <a:r>
              <a:rPr sz="2650" b="1" spc="-5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2D396D"/>
                </a:solidFill>
                <a:latin typeface="Times New Roman"/>
                <a:cs typeface="Times New Roman"/>
              </a:rPr>
              <a:t>volchkva.ru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b="1" spc="5" dirty="0">
                <a:solidFill>
                  <a:srgbClr val="2D396D"/>
                </a:solidFill>
                <a:latin typeface="Times New Roman"/>
                <a:cs typeface="Times New Roman"/>
              </a:rPr>
              <a:t>«Стиф»</a:t>
            </a:r>
            <a:r>
              <a:rPr sz="2650" b="1" spc="-10" dirty="0">
                <a:solidFill>
                  <a:srgbClr val="2D396D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D396D"/>
                </a:solidFill>
                <a:latin typeface="Times New Roman"/>
                <a:cs typeface="Times New Roman"/>
              </a:rPr>
              <a:t>stif.novcity.ru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9200" y="1700783"/>
            <a:ext cx="9652000" cy="4841875"/>
          </a:xfrm>
          <a:custGeom>
            <a:avLst/>
            <a:gdLst/>
            <a:ahLst/>
            <a:cxnLst/>
            <a:rect l="l" t="t" r="r" b="b"/>
            <a:pathLst>
              <a:path w="9652000" h="4841875">
                <a:moveTo>
                  <a:pt x="4776216" y="0"/>
                </a:moveTo>
                <a:lnTo>
                  <a:pt x="4776216" y="4841595"/>
                </a:lnTo>
              </a:path>
              <a:path w="9652000" h="4841875">
                <a:moveTo>
                  <a:pt x="9652000" y="2133599"/>
                </a:moveTo>
                <a:lnTo>
                  <a:pt x="0" y="2143252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37923" y="6400596"/>
            <a:ext cx="127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9" y="414281"/>
            <a:ext cx="905256" cy="583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5051" y="368630"/>
            <a:ext cx="78746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Целевая</a:t>
            </a:r>
            <a:r>
              <a:rPr spc="-25" dirty="0"/>
              <a:t> </a:t>
            </a:r>
            <a:r>
              <a:rPr spc="-55" dirty="0"/>
              <a:t>аудитория</a:t>
            </a:r>
            <a:r>
              <a:rPr spc="20" dirty="0"/>
              <a:t> </a:t>
            </a:r>
            <a:r>
              <a:rPr dirty="0"/>
              <a:t>и</a:t>
            </a:r>
            <a:r>
              <a:rPr spc="-10" dirty="0"/>
              <a:t> портрет</a:t>
            </a:r>
            <a:r>
              <a:rPr spc="20" dirty="0"/>
              <a:t> </a:t>
            </a:r>
            <a:r>
              <a:rPr spc="-10" dirty="0"/>
              <a:t>туриста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39447" y="6357620"/>
            <a:ext cx="127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3351" y="2282951"/>
            <a:ext cx="3945254" cy="3999865"/>
            <a:chOff x="1673351" y="2282951"/>
            <a:chExt cx="3945254" cy="39998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3506" y="2348475"/>
              <a:ext cx="2664721" cy="3934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2709671"/>
              <a:ext cx="2036826" cy="3466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3639" y="2334767"/>
              <a:ext cx="1256538" cy="20368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182" y="2377312"/>
              <a:ext cx="3835910" cy="38354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54123" y="2287523"/>
              <a:ext cx="3785870" cy="3728085"/>
            </a:xfrm>
            <a:custGeom>
              <a:avLst/>
              <a:gdLst/>
              <a:ahLst/>
              <a:cxnLst/>
              <a:rect l="l" t="t" r="r" b="b"/>
              <a:pathLst>
                <a:path w="3785870" h="3728085">
                  <a:moveTo>
                    <a:pt x="3785616" y="2340864"/>
                  </a:moveTo>
                  <a:lnTo>
                    <a:pt x="3785616" y="3377184"/>
                  </a:lnTo>
                  <a:lnTo>
                    <a:pt x="3785616" y="3435096"/>
                  </a:lnTo>
                </a:path>
                <a:path w="3785870" h="3728085">
                  <a:moveTo>
                    <a:pt x="0" y="2279904"/>
                  </a:moveTo>
                  <a:lnTo>
                    <a:pt x="0" y="3669791"/>
                  </a:lnTo>
                  <a:lnTo>
                    <a:pt x="0" y="3727704"/>
                  </a:lnTo>
                </a:path>
                <a:path w="3785870" h="3728085">
                  <a:moveTo>
                    <a:pt x="1298448" y="185927"/>
                  </a:moveTo>
                  <a:lnTo>
                    <a:pt x="826007" y="0"/>
                  </a:lnTo>
                  <a:lnTo>
                    <a:pt x="768095" y="0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71059" y="5632805"/>
            <a:ext cx="2011045" cy="9118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indent="4445" algn="ctr">
              <a:lnSpc>
                <a:spcPct val="95600"/>
              </a:lnSpc>
              <a:spcBef>
                <a:spcPts val="200"/>
              </a:spcBef>
            </a:pP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Люди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старшего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возраста </a:t>
            </a:r>
            <a:r>
              <a:rPr sz="2000" spc="-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(45+)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55%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288" y="5828791"/>
            <a:ext cx="2423160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350"/>
              </a:lnSpc>
              <a:spcBef>
                <a:spcPts val="90"/>
              </a:spcBef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Семьи с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детьми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(6+)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–</a:t>
            </a:r>
            <a:endParaRPr sz="2000">
              <a:latin typeface="Times New Roman"/>
              <a:cs typeface="Times New Roman"/>
            </a:endParaRPr>
          </a:p>
          <a:p>
            <a:pPr marL="3810" algn="ctr">
              <a:lnSpc>
                <a:spcPts val="2350"/>
              </a:lnSpc>
            </a:pP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35%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700" y="1479481"/>
            <a:ext cx="4852035" cy="11004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185035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Целевая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аудитория</a:t>
            </a:r>
            <a:endParaRPr sz="2400">
              <a:latin typeface="Times New Roman"/>
              <a:cs typeface="Times New Roman"/>
            </a:endParaRPr>
          </a:p>
          <a:p>
            <a:pPr marL="1009650" marR="2374900" indent="-997585">
              <a:lnSpc>
                <a:spcPts val="2300"/>
              </a:lnSpc>
              <a:spcBef>
                <a:spcPts val="555"/>
              </a:spcBef>
            </a:pP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Молодые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люди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(18+)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00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10%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0809" y="2267204"/>
            <a:ext cx="3948429" cy="2345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Портрет</a:t>
            </a:r>
            <a:r>
              <a:rPr sz="32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туриста*:</a:t>
            </a:r>
            <a:endParaRPr sz="3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35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Люди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старшего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возраста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(45+)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Семьи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детьми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(6+)</a:t>
            </a:r>
            <a:endParaRPr sz="2400">
              <a:latin typeface="Times New Roman"/>
              <a:cs typeface="Times New Roman"/>
            </a:endParaRPr>
          </a:p>
          <a:p>
            <a:pPr marL="12700" marR="429259">
              <a:lnSpc>
                <a:spcPct val="100000"/>
              </a:lnSpc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Вид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туризма: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к</a:t>
            </a:r>
            <a:r>
              <a:rPr sz="2400" spc="-17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зн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тель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ый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0809" y="5410911"/>
            <a:ext cx="38881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*Согласно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данным,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представленным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результатам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опроса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путешественников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Яндекс.Взгляд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35218" y="2274906"/>
            <a:ext cx="286100" cy="451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9" y="414281"/>
            <a:ext cx="905256" cy="583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39447" y="6357620"/>
            <a:ext cx="127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6532" y="482549"/>
            <a:ext cx="7221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Показатели</a:t>
            </a:r>
            <a:r>
              <a:rPr spc="-5" dirty="0"/>
              <a:t> </a:t>
            </a:r>
            <a:r>
              <a:rPr spc="-30" dirty="0"/>
              <a:t>ожидаемого</a:t>
            </a:r>
            <a:r>
              <a:rPr spc="25" dirty="0"/>
              <a:t> </a:t>
            </a:r>
            <a:r>
              <a:rPr spc="-30" dirty="0"/>
              <a:t>турпотока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80964" y="1390904"/>
            <a:ext cx="6436360" cy="2451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Ожидаемый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турпоток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2021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году:</a:t>
            </a:r>
            <a:endParaRPr sz="2200">
              <a:latin typeface="Times New Roman"/>
              <a:cs typeface="Times New Roman"/>
            </a:endParaRPr>
          </a:p>
          <a:p>
            <a:pPr marL="376555" indent="-34544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7190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организованных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туристов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(контрактинг)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2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560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endParaRPr sz="2200">
              <a:latin typeface="Times New Roman"/>
              <a:cs typeface="Times New Roman"/>
            </a:endParaRPr>
          </a:p>
          <a:p>
            <a:pPr marL="376555" indent="-345440">
              <a:lnSpc>
                <a:spcPct val="100000"/>
              </a:lnSpc>
              <a:buFont typeface="Wingdings"/>
              <a:buChar char=""/>
              <a:tabLst>
                <a:tab pos="377190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организованных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туристов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(иное) –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2880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endParaRPr sz="2200">
              <a:latin typeface="Times New Roman"/>
              <a:cs typeface="Times New Roman"/>
            </a:endParaRPr>
          </a:p>
          <a:p>
            <a:pPr marL="376555" indent="-345440">
              <a:lnSpc>
                <a:spcPct val="100000"/>
              </a:lnSpc>
              <a:buFont typeface="Wingdings"/>
              <a:buChar char=""/>
              <a:tabLst>
                <a:tab pos="377190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индивидуальных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туристов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17 200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2905" algn="l"/>
                <a:tab pos="6003290" algn="l"/>
              </a:tabLst>
            </a:pPr>
            <a:r>
              <a:rPr sz="2200" u="sng" dirty="0">
                <a:solidFill>
                  <a:srgbClr val="C00000"/>
                </a:solidFill>
                <a:uFill>
                  <a:solidFill>
                    <a:srgbClr val="A4A4A4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200" u="sng" spc="-15" dirty="0">
                <a:solidFill>
                  <a:srgbClr val="C00000"/>
                </a:solidFill>
                <a:uFill>
                  <a:solidFill>
                    <a:srgbClr val="A4A4A4"/>
                  </a:solidFill>
                </a:uFill>
                <a:latin typeface="Times New Roman"/>
                <a:cs typeface="Times New Roman"/>
              </a:rPr>
              <a:t>Итого:</a:t>
            </a:r>
            <a:r>
              <a:rPr sz="2200" u="sng" spc="-55" dirty="0">
                <a:solidFill>
                  <a:srgbClr val="C00000"/>
                </a:solidFill>
                <a:uFill>
                  <a:solidFill>
                    <a:srgbClr val="A4A4A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C00000"/>
                </a:solidFill>
                <a:uFill>
                  <a:solidFill>
                    <a:srgbClr val="A4A4A4"/>
                  </a:solidFill>
                </a:uFill>
                <a:latin typeface="Times New Roman"/>
                <a:cs typeface="Times New Roman"/>
              </a:rPr>
              <a:t>20</a:t>
            </a:r>
            <a:r>
              <a:rPr sz="2200" u="sng" spc="-10" dirty="0">
                <a:solidFill>
                  <a:srgbClr val="C00000"/>
                </a:solidFill>
                <a:uFill>
                  <a:solidFill>
                    <a:srgbClr val="A4A4A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C00000"/>
                </a:solidFill>
                <a:uFill>
                  <a:solidFill>
                    <a:srgbClr val="A4A4A4"/>
                  </a:solidFill>
                </a:uFill>
                <a:latin typeface="Times New Roman"/>
                <a:cs typeface="Times New Roman"/>
              </a:rPr>
              <a:t>640</a:t>
            </a:r>
            <a:r>
              <a:rPr sz="2200" u="sng" spc="-40" dirty="0">
                <a:solidFill>
                  <a:srgbClr val="C00000"/>
                </a:solidFill>
                <a:uFill>
                  <a:solidFill>
                    <a:srgbClr val="A4A4A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C00000"/>
                </a:solidFill>
                <a:uFill>
                  <a:solidFill>
                    <a:srgbClr val="A4A4A4"/>
                  </a:solidFill>
                </a:uFill>
                <a:latin typeface="Times New Roman"/>
                <a:cs typeface="Times New Roman"/>
              </a:rPr>
              <a:t>чел.	</a:t>
            </a:r>
            <a:endParaRPr sz="2200">
              <a:latin typeface="Times New Roman"/>
              <a:cs typeface="Times New Roman"/>
            </a:endParaRPr>
          </a:p>
          <a:p>
            <a:pPr marL="31750" marR="938530">
              <a:lnSpc>
                <a:spcPct val="100000"/>
              </a:lnSpc>
              <a:spcBef>
                <a:spcPts val="605"/>
              </a:spcBef>
            </a:pP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Итого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к 2025 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71 540 чел. </a:t>
            </a:r>
            <a:r>
              <a:rPr sz="2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(организованные</a:t>
            </a:r>
            <a:r>
              <a:rPr sz="2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 индивидуальные</a:t>
            </a:r>
            <a:r>
              <a:rPr sz="2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туристы)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3292" y="5163058"/>
            <a:ext cx="438213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Методы</a:t>
            </a:r>
            <a:r>
              <a:rPr sz="22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увеличения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 турпотока: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7505" algn="l"/>
              </a:tabLst>
            </a:pP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Выход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экспорт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услуг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узнаваемости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бренда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Модернизация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инфраструктуры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7847" y="1959864"/>
            <a:ext cx="5316220" cy="1022985"/>
            <a:chOff x="307847" y="1959864"/>
            <a:chExt cx="5316220" cy="10229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19" y="2660904"/>
              <a:ext cx="5306568" cy="91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0728" y="2465831"/>
              <a:ext cx="1767839" cy="454659"/>
            </a:xfrm>
            <a:custGeom>
              <a:avLst/>
              <a:gdLst/>
              <a:ahLst/>
              <a:cxnLst/>
              <a:rect l="l" t="t" r="r" b="b"/>
              <a:pathLst>
                <a:path w="1767839" h="454660">
                  <a:moveTo>
                    <a:pt x="707136" y="192024"/>
                  </a:moveTo>
                  <a:lnTo>
                    <a:pt x="0" y="192024"/>
                  </a:lnTo>
                  <a:lnTo>
                    <a:pt x="0" y="454152"/>
                  </a:lnTo>
                  <a:lnTo>
                    <a:pt x="707136" y="454152"/>
                  </a:lnTo>
                  <a:lnTo>
                    <a:pt x="707136" y="192024"/>
                  </a:lnTo>
                  <a:close/>
                </a:path>
                <a:path w="1767839" h="454660">
                  <a:moveTo>
                    <a:pt x="1767840" y="0"/>
                  </a:moveTo>
                  <a:lnTo>
                    <a:pt x="1060704" y="0"/>
                  </a:lnTo>
                  <a:lnTo>
                    <a:pt x="1060704" y="454152"/>
                  </a:lnTo>
                  <a:lnTo>
                    <a:pt x="1767840" y="454152"/>
                  </a:lnTo>
                  <a:lnTo>
                    <a:pt x="1767840" y="0"/>
                  </a:lnTo>
                  <a:close/>
                </a:path>
              </a:pathLst>
            </a:custGeom>
            <a:solidFill>
              <a:srgbClr val="5B9BD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19" y="2404872"/>
              <a:ext cx="5306568" cy="91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19" y="2148840"/>
              <a:ext cx="5306568" cy="91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12136" y="1959863"/>
              <a:ext cx="2828925" cy="960119"/>
            </a:xfrm>
            <a:custGeom>
              <a:avLst/>
              <a:gdLst/>
              <a:ahLst/>
              <a:cxnLst/>
              <a:rect l="l" t="t" r="r" b="b"/>
              <a:pathLst>
                <a:path w="2828925" h="960119">
                  <a:moveTo>
                    <a:pt x="707136" y="185928"/>
                  </a:moveTo>
                  <a:lnTo>
                    <a:pt x="0" y="185928"/>
                  </a:lnTo>
                  <a:lnTo>
                    <a:pt x="0" y="960120"/>
                  </a:lnTo>
                  <a:lnTo>
                    <a:pt x="707136" y="960120"/>
                  </a:lnTo>
                  <a:lnTo>
                    <a:pt x="707136" y="185928"/>
                  </a:lnTo>
                  <a:close/>
                </a:path>
                <a:path w="2828925" h="960119">
                  <a:moveTo>
                    <a:pt x="1767840" y="103632"/>
                  </a:moveTo>
                  <a:lnTo>
                    <a:pt x="1060704" y="103632"/>
                  </a:lnTo>
                  <a:lnTo>
                    <a:pt x="1060704" y="960120"/>
                  </a:lnTo>
                  <a:lnTo>
                    <a:pt x="1767840" y="960120"/>
                  </a:lnTo>
                  <a:lnTo>
                    <a:pt x="1767840" y="103632"/>
                  </a:lnTo>
                  <a:close/>
                </a:path>
                <a:path w="2828925" h="960119">
                  <a:moveTo>
                    <a:pt x="2828544" y="0"/>
                  </a:moveTo>
                  <a:lnTo>
                    <a:pt x="2121408" y="0"/>
                  </a:lnTo>
                  <a:lnTo>
                    <a:pt x="2121408" y="960120"/>
                  </a:lnTo>
                  <a:lnTo>
                    <a:pt x="2828544" y="960120"/>
                  </a:lnTo>
                  <a:lnTo>
                    <a:pt x="2828544" y="0"/>
                  </a:lnTo>
                  <a:close/>
                </a:path>
              </a:pathLst>
            </a:custGeom>
            <a:solidFill>
              <a:srgbClr val="5B9BD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419" y="2921508"/>
              <a:ext cx="5306695" cy="60960"/>
            </a:xfrm>
            <a:custGeom>
              <a:avLst/>
              <a:gdLst/>
              <a:ahLst/>
              <a:cxnLst/>
              <a:rect l="l" t="t" r="r" b="b"/>
              <a:pathLst>
                <a:path w="5306695" h="60960">
                  <a:moveTo>
                    <a:pt x="0" y="0"/>
                  </a:moveTo>
                  <a:lnTo>
                    <a:pt x="5306568" y="0"/>
                  </a:lnTo>
                </a:path>
                <a:path w="5306695" h="60960">
                  <a:moveTo>
                    <a:pt x="0" y="0"/>
                  </a:moveTo>
                  <a:lnTo>
                    <a:pt x="0" y="60959"/>
                  </a:lnTo>
                </a:path>
                <a:path w="5306695" h="60960">
                  <a:moveTo>
                    <a:pt x="1060704" y="0"/>
                  </a:moveTo>
                  <a:lnTo>
                    <a:pt x="1060704" y="60959"/>
                  </a:lnTo>
                </a:path>
                <a:path w="5306695" h="60960">
                  <a:moveTo>
                    <a:pt x="2121408" y="0"/>
                  </a:moveTo>
                  <a:lnTo>
                    <a:pt x="2121408" y="60959"/>
                  </a:lnTo>
                </a:path>
                <a:path w="5306695" h="60960">
                  <a:moveTo>
                    <a:pt x="3182112" y="0"/>
                  </a:moveTo>
                  <a:lnTo>
                    <a:pt x="3182112" y="60959"/>
                  </a:lnTo>
                </a:path>
                <a:path w="5306695" h="60960">
                  <a:moveTo>
                    <a:pt x="4245864" y="0"/>
                  </a:moveTo>
                  <a:lnTo>
                    <a:pt x="4245864" y="60959"/>
                  </a:lnTo>
                </a:path>
                <a:path w="5306695" h="60960">
                  <a:moveTo>
                    <a:pt x="5306568" y="0"/>
                  </a:moveTo>
                  <a:lnTo>
                    <a:pt x="5306568" y="6095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420" y="1892807"/>
            <a:ext cx="5306568" cy="914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47191" y="2645791"/>
            <a:ext cx="3860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,6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1432" y="2465832"/>
            <a:ext cx="707390" cy="45465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775"/>
              </a:spcBef>
            </a:pP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35,5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9870" y="2389377"/>
            <a:ext cx="3860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60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,7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2840" y="2063495"/>
            <a:ext cx="707390" cy="85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70815">
              <a:lnSpc>
                <a:spcPct val="100000"/>
              </a:lnSpc>
            </a:pP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67,0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3544" y="1959864"/>
            <a:ext cx="707390" cy="96011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171450">
              <a:lnSpc>
                <a:spcPct val="100000"/>
              </a:lnSpc>
            </a:pP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71,5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7159" y="2982290"/>
            <a:ext cx="4851400" cy="5638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95"/>
              </a:spcBef>
              <a:tabLst>
                <a:tab pos="1163955" algn="l"/>
                <a:tab pos="2225040" algn="l"/>
                <a:tab pos="3286125" algn="l"/>
                <a:tab pos="4347845" algn="l"/>
              </a:tabLst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2021	2022	2023	2024	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2025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Организованные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индивидуальные</a:t>
            </a:r>
            <a:r>
              <a:rPr sz="16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туристы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(тыс.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чел.)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2336" y="3368040"/>
            <a:ext cx="100965" cy="104139"/>
          </a:xfrm>
          <a:custGeom>
            <a:avLst/>
            <a:gdLst/>
            <a:ahLst/>
            <a:cxnLst/>
            <a:rect l="l" t="t" r="r" b="b"/>
            <a:pathLst>
              <a:path w="100965" h="104139">
                <a:moveTo>
                  <a:pt x="100584" y="0"/>
                </a:moveTo>
                <a:lnTo>
                  <a:pt x="0" y="0"/>
                </a:lnTo>
                <a:lnTo>
                  <a:pt x="0" y="103632"/>
                </a:lnTo>
                <a:lnTo>
                  <a:pt x="100584" y="103632"/>
                </a:lnTo>
                <a:lnTo>
                  <a:pt x="100584" y="0"/>
                </a:lnTo>
                <a:close/>
              </a:path>
            </a:pathLst>
          </a:custGeom>
          <a:solidFill>
            <a:srgbClr val="5B9BD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371856" y="4255008"/>
            <a:ext cx="5379720" cy="1797050"/>
            <a:chOff x="371856" y="4255008"/>
            <a:chExt cx="5379720" cy="179705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428" y="5788152"/>
              <a:ext cx="5370576" cy="91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428" y="5590032"/>
              <a:ext cx="5370576" cy="91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54736" y="5593080"/>
              <a:ext cx="716280" cy="399415"/>
            </a:xfrm>
            <a:custGeom>
              <a:avLst/>
              <a:gdLst/>
              <a:ahLst/>
              <a:cxnLst/>
              <a:rect l="l" t="t" r="r" b="b"/>
              <a:pathLst>
                <a:path w="716280" h="399414">
                  <a:moveTo>
                    <a:pt x="71628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716280" y="399288"/>
                  </a:lnTo>
                  <a:lnTo>
                    <a:pt x="716280" y="0"/>
                  </a:lnTo>
                  <a:close/>
                </a:path>
              </a:pathLst>
            </a:custGeom>
            <a:solidFill>
              <a:srgbClr val="A4A4A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6428" y="5391912"/>
              <a:ext cx="5370576" cy="914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27631" y="5297424"/>
              <a:ext cx="716280" cy="695325"/>
            </a:xfrm>
            <a:custGeom>
              <a:avLst/>
              <a:gdLst/>
              <a:ahLst/>
              <a:cxnLst/>
              <a:rect l="l" t="t" r="r" b="b"/>
              <a:pathLst>
                <a:path w="716280" h="695325">
                  <a:moveTo>
                    <a:pt x="716280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716280" y="694944"/>
                  </a:lnTo>
                  <a:lnTo>
                    <a:pt x="716280" y="0"/>
                  </a:lnTo>
                  <a:close/>
                </a:path>
              </a:pathLst>
            </a:custGeom>
            <a:solidFill>
              <a:srgbClr val="A4A4A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428" y="5193792"/>
              <a:ext cx="5370576" cy="91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6428" y="4992624"/>
              <a:ext cx="5370576" cy="91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428" y="4794504"/>
              <a:ext cx="5370576" cy="914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03576" y="4800600"/>
              <a:ext cx="716280" cy="1191895"/>
            </a:xfrm>
            <a:custGeom>
              <a:avLst/>
              <a:gdLst/>
              <a:ahLst/>
              <a:cxnLst/>
              <a:rect l="l" t="t" r="r" b="b"/>
              <a:pathLst>
                <a:path w="716279" h="1191895">
                  <a:moveTo>
                    <a:pt x="716279" y="0"/>
                  </a:moveTo>
                  <a:lnTo>
                    <a:pt x="0" y="0"/>
                  </a:lnTo>
                  <a:lnTo>
                    <a:pt x="0" y="1191768"/>
                  </a:lnTo>
                  <a:lnTo>
                    <a:pt x="716279" y="1191768"/>
                  </a:lnTo>
                  <a:lnTo>
                    <a:pt x="716279" y="0"/>
                  </a:lnTo>
                  <a:close/>
                </a:path>
              </a:pathLst>
            </a:custGeom>
            <a:solidFill>
              <a:srgbClr val="A4A4A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428" y="4596384"/>
              <a:ext cx="5370576" cy="914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776471" y="4501896"/>
              <a:ext cx="716280" cy="1490980"/>
            </a:xfrm>
            <a:custGeom>
              <a:avLst/>
              <a:gdLst/>
              <a:ahLst/>
              <a:cxnLst/>
              <a:rect l="l" t="t" r="r" b="b"/>
              <a:pathLst>
                <a:path w="716279" h="1490979">
                  <a:moveTo>
                    <a:pt x="716279" y="0"/>
                  </a:moveTo>
                  <a:lnTo>
                    <a:pt x="0" y="0"/>
                  </a:lnTo>
                  <a:lnTo>
                    <a:pt x="0" y="1490471"/>
                  </a:lnTo>
                  <a:lnTo>
                    <a:pt x="716279" y="1490471"/>
                  </a:lnTo>
                  <a:lnTo>
                    <a:pt x="716279" y="0"/>
                  </a:lnTo>
                  <a:close/>
                </a:path>
              </a:pathLst>
            </a:custGeom>
            <a:solidFill>
              <a:srgbClr val="A4A4A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428" y="4398264"/>
              <a:ext cx="5370576" cy="914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852415" y="4255008"/>
              <a:ext cx="716280" cy="1737360"/>
            </a:xfrm>
            <a:custGeom>
              <a:avLst/>
              <a:gdLst/>
              <a:ahLst/>
              <a:cxnLst/>
              <a:rect l="l" t="t" r="r" b="b"/>
              <a:pathLst>
                <a:path w="716279" h="1737360">
                  <a:moveTo>
                    <a:pt x="716280" y="0"/>
                  </a:moveTo>
                  <a:lnTo>
                    <a:pt x="0" y="0"/>
                  </a:lnTo>
                  <a:lnTo>
                    <a:pt x="0" y="1737360"/>
                  </a:lnTo>
                  <a:lnTo>
                    <a:pt x="716280" y="1737360"/>
                  </a:lnTo>
                  <a:lnTo>
                    <a:pt x="716280" y="0"/>
                  </a:lnTo>
                  <a:close/>
                </a:path>
              </a:pathLst>
            </a:custGeom>
            <a:solidFill>
              <a:srgbClr val="A4A4A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6428" y="5990844"/>
              <a:ext cx="5370830" cy="60960"/>
            </a:xfrm>
            <a:custGeom>
              <a:avLst/>
              <a:gdLst/>
              <a:ahLst/>
              <a:cxnLst/>
              <a:rect l="l" t="t" r="r" b="b"/>
              <a:pathLst>
                <a:path w="5370830" h="60960">
                  <a:moveTo>
                    <a:pt x="0" y="0"/>
                  </a:moveTo>
                  <a:lnTo>
                    <a:pt x="5370576" y="0"/>
                  </a:lnTo>
                </a:path>
                <a:path w="5370830" h="60960">
                  <a:moveTo>
                    <a:pt x="0" y="0"/>
                  </a:moveTo>
                  <a:lnTo>
                    <a:pt x="0" y="60959"/>
                  </a:lnTo>
                </a:path>
                <a:path w="5370830" h="60960">
                  <a:moveTo>
                    <a:pt x="1072896" y="0"/>
                  </a:moveTo>
                  <a:lnTo>
                    <a:pt x="1072896" y="60959"/>
                  </a:lnTo>
                </a:path>
                <a:path w="5370830" h="60960">
                  <a:moveTo>
                    <a:pt x="2148840" y="0"/>
                  </a:moveTo>
                  <a:lnTo>
                    <a:pt x="2148840" y="60959"/>
                  </a:lnTo>
                </a:path>
                <a:path w="5370830" h="60960">
                  <a:moveTo>
                    <a:pt x="3221736" y="0"/>
                  </a:moveTo>
                  <a:lnTo>
                    <a:pt x="3221736" y="60959"/>
                  </a:lnTo>
                </a:path>
                <a:path w="5370830" h="60960">
                  <a:moveTo>
                    <a:pt x="4294632" y="0"/>
                  </a:moveTo>
                  <a:lnTo>
                    <a:pt x="4294632" y="60959"/>
                  </a:lnTo>
                </a:path>
                <a:path w="5370830" h="60960">
                  <a:moveTo>
                    <a:pt x="5370576" y="0"/>
                  </a:moveTo>
                  <a:lnTo>
                    <a:pt x="5370576" y="6095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6427" y="4200144"/>
            <a:ext cx="5370576" cy="914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6427" y="4002023"/>
            <a:ext cx="5370576" cy="914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67613" y="5649874"/>
            <a:ext cx="49022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0" dirty="0">
                <a:solidFill>
                  <a:srgbClr val="404040"/>
                </a:solidFill>
                <a:latin typeface="Times New Roman"/>
                <a:cs typeface="Times New Roman"/>
              </a:rPr>
              <a:t>400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27632" y="5297423"/>
            <a:ext cx="716280" cy="6953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600" spc="5" dirty="0">
                <a:solidFill>
                  <a:srgbClr val="404040"/>
                </a:solidFill>
                <a:latin typeface="Times New Roman"/>
                <a:cs typeface="Times New Roman"/>
              </a:rPr>
              <a:t>700,0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64663" y="5252669"/>
            <a:ext cx="5937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404040"/>
                </a:solidFill>
                <a:latin typeface="Times New Roman"/>
                <a:cs typeface="Times New Roman"/>
              </a:rPr>
              <a:t>1200,0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76471" y="4501896"/>
            <a:ext cx="716280" cy="149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</a:pPr>
            <a:r>
              <a:rPr sz="1600" spc="5" dirty="0">
                <a:solidFill>
                  <a:srgbClr val="404040"/>
                </a:solidFill>
                <a:latin typeface="Times New Roman"/>
                <a:cs typeface="Times New Roman"/>
              </a:rPr>
              <a:t>1500,0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52415" y="4255008"/>
            <a:ext cx="716280" cy="1737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Times New Roman"/>
                <a:cs typeface="Times New Roman"/>
              </a:rPr>
              <a:t>1700,0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7179" y="6076899"/>
            <a:ext cx="43243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0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94528" y="6076899"/>
            <a:ext cx="43243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0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94688" y="6522719"/>
            <a:ext cx="104139" cy="100965"/>
          </a:xfrm>
          <a:custGeom>
            <a:avLst/>
            <a:gdLst/>
            <a:ahLst/>
            <a:cxnLst/>
            <a:rect l="l" t="t" r="r" b="b"/>
            <a:pathLst>
              <a:path w="104139" h="100965">
                <a:moveTo>
                  <a:pt x="103631" y="0"/>
                </a:moveTo>
                <a:lnTo>
                  <a:pt x="0" y="0"/>
                </a:lnTo>
                <a:lnTo>
                  <a:pt x="0" y="100583"/>
                </a:lnTo>
                <a:lnTo>
                  <a:pt x="103631" y="100583"/>
                </a:lnTo>
                <a:lnTo>
                  <a:pt x="103631" y="0"/>
                </a:lnTo>
                <a:close/>
              </a:path>
            </a:pathLst>
          </a:custGeom>
          <a:solidFill>
            <a:srgbClr val="A4A4A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771269" y="5969205"/>
            <a:ext cx="2696210" cy="73152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  <a:tabLst>
                <a:tab pos="1086485" algn="l"/>
                <a:tab pos="2160905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2022	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2023	2024</a:t>
            </a:r>
            <a:endParaRPr sz="16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860"/>
              </a:spcBef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Сквозной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турпоток</a:t>
            </a:r>
            <a:r>
              <a:rPr sz="16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(тыс.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чел.)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90361" y="4346829"/>
            <a:ext cx="53898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Сквозной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турпоток: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300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000</a:t>
            </a:r>
            <a:r>
              <a:rPr sz="2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r>
              <a:rPr sz="2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ежегодно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90361" y="4682490"/>
            <a:ext cx="373252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Итого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к 2025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году: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1,7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млн</a:t>
            </a:r>
            <a:r>
              <a:rPr sz="2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797296" y="4322064"/>
            <a:ext cx="5887720" cy="0"/>
          </a:xfrm>
          <a:custGeom>
            <a:avLst/>
            <a:gdLst/>
            <a:ahLst/>
            <a:cxnLst/>
            <a:rect l="l" t="t" r="r" b="b"/>
            <a:pathLst>
              <a:path w="5887720">
                <a:moveTo>
                  <a:pt x="0" y="0"/>
                </a:moveTo>
                <a:lnTo>
                  <a:pt x="5887720" y="0"/>
                </a:lnTo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97296" y="5135879"/>
            <a:ext cx="5887720" cy="0"/>
          </a:xfrm>
          <a:custGeom>
            <a:avLst/>
            <a:gdLst/>
            <a:ahLst/>
            <a:cxnLst/>
            <a:rect l="l" t="t" r="r" b="b"/>
            <a:pathLst>
              <a:path w="5887720">
                <a:moveTo>
                  <a:pt x="0" y="0"/>
                </a:moveTo>
                <a:lnTo>
                  <a:pt x="5887720" y="0"/>
                </a:lnTo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9" y="414281"/>
            <a:ext cx="905256" cy="583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39447" y="6357620"/>
            <a:ext cx="127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3339" y="368630"/>
            <a:ext cx="7844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Необходимый</a:t>
            </a:r>
            <a:r>
              <a:rPr spc="-50" dirty="0"/>
              <a:t> </a:t>
            </a:r>
            <a:r>
              <a:rPr spc="-25" dirty="0"/>
              <a:t>объём </a:t>
            </a:r>
            <a:r>
              <a:rPr spc="-15" dirty="0"/>
              <a:t>финансирования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502" y="1723770"/>
            <a:ext cx="7141209" cy="4727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720" algn="l"/>
              </a:tabLst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Продвижение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4 млн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руб.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(ежегодно)</a:t>
            </a:r>
            <a:endParaRPr sz="2200" dirty="0">
              <a:latin typeface="Times New Roman"/>
              <a:cs typeface="Times New Roman"/>
            </a:endParaRPr>
          </a:p>
          <a:p>
            <a:pPr marL="299085" indent="-287020">
              <a:lnSpc>
                <a:spcPts val="2630"/>
              </a:lnSpc>
              <a:buFont typeface="Wingdings"/>
              <a:buChar char=""/>
              <a:tabLst>
                <a:tab pos="299720" algn="l"/>
              </a:tabLst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Субсидирование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туроператоров-участников</a:t>
            </a:r>
            <a:r>
              <a:rPr sz="22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–</a:t>
            </a:r>
            <a:endParaRPr sz="2200" dirty="0">
              <a:latin typeface="Times New Roman"/>
              <a:cs typeface="Times New Roman"/>
            </a:endParaRPr>
          </a:p>
          <a:p>
            <a:pPr marL="292735">
              <a:lnSpc>
                <a:spcPts val="2630"/>
              </a:lnSpc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млн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руб.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(ежегодно)</a:t>
            </a:r>
            <a:endParaRPr sz="2200" dirty="0">
              <a:latin typeface="Times New Roman"/>
              <a:cs typeface="Times New Roman"/>
            </a:endParaRPr>
          </a:p>
          <a:p>
            <a:pPr marL="299085" marR="306705" indent="-287020">
              <a:lnSpc>
                <a:spcPts val="2620"/>
              </a:lnSpc>
              <a:spcBef>
                <a:spcPts val="130"/>
              </a:spcBef>
              <a:buFont typeface="Wingdings"/>
              <a:buChar char=""/>
              <a:tabLst>
                <a:tab pos="299720" algn="l"/>
              </a:tabLst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Знаки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туристской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навигации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трассах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М-10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М-11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200" spc="-5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10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млн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руб.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(общий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объём,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единоразово,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57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знаков)</a:t>
            </a:r>
            <a:endParaRPr sz="2200" dirty="0">
              <a:latin typeface="Times New Roman"/>
              <a:cs typeface="Times New Roman"/>
            </a:endParaRPr>
          </a:p>
          <a:p>
            <a:pPr marL="299085" marR="724535" indent="-287020">
              <a:lnSpc>
                <a:spcPts val="2620"/>
              </a:lnSpc>
              <a:spcBef>
                <a:spcPts val="40"/>
              </a:spcBef>
              <a:buFont typeface="Wingdings"/>
              <a:buChar char=""/>
              <a:tabLst>
                <a:tab pos="299720" algn="l"/>
              </a:tabLst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Участие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международных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туристских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выставках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200" spc="-5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14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млн.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руб.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(ежегодно)</a:t>
            </a:r>
            <a:endParaRPr sz="2200" dirty="0">
              <a:latin typeface="Times New Roman"/>
              <a:cs typeface="Times New Roman"/>
            </a:endParaRPr>
          </a:p>
          <a:p>
            <a:pPr marL="299085" marR="678180" indent="-287020">
              <a:lnSpc>
                <a:spcPts val="2620"/>
              </a:lnSpc>
              <a:spcBef>
                <a:spcPts val="45"/>
              </a:spcBef>
              <a:buFont typeface="Wingdings"/>
              <a:buChar char=""/>
              <a:tabLst>
                <a:tab pos="299720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Софинансирование</a:t>
            </a:r>
            <a:r>
              <a:rPr sz="2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инфраструктурных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проектов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200" spc="-5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маршруту–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2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0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млн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руб.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(ежегодно)</a:t>
            </a:r>
            <a:endParaRPr sz="2200" dirty="0">
              <a:latin typeface="Times New Roman"/>
              <a:cs typeface="Times New Roman"/>
            </a:endParaRPr>
          </a:p>
          <a:p>
            <a:pPr marL="299085" indent="-287020">
              <a:lnSpc>
                <a:spcPts val="2565"/>
              </a:lnSpc>
              <a:buFont typeface="Wingdings"/>
              <a:buChar char=""/>
              <a:tabLst>
                <a:tab pos="299720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Проведение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информационных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туров</a:t>
            </a:r>
            <a:r>
              <a:rPr sz="22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1,0 млн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руб.</a:t>
            </a:r>
            <a:endParaRPr sz="2200" dirty="0">
              <a:latin typeface="Times New Roman"/>
              <a:cs typeface="Times New Roman"/>
            </a:endParaRPr>
          </a:p>
          <a:p>
            <a:pPr marL="299085">
              <a:lnSpc>
                <a:spcPts val="2630"/>
              </a:lnSpc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(ежегодно)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Сроки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реализации: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2021-2025 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годы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Необходимый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объем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финансирования:</a:t>
            </a:r>
            <a:r>
              <a:rPr sz="24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200</a:t>
            </a:r>
            <a:r>
              <a:rPr sz="2400" b="1" spc="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млн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руб.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244" y="1863648"/>
            <a:ext cx="3120901" cy="3434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1200</Words>
  <Application>Microsoft Office PowerPoint</Application>
  <PresentationFormat>Широкоэкранный</PresentationFormat>
  <Paragraphs>288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Wingdings</vt:lpstr>
      <vt:lpstr>Times New Roman</vt:lpstr>
      <vt:lpstr>Office Theme</vt:lpstr>
      <vt:lpstr>Межрегиональный туристский маршрут Государева дорога</vt:lpstr>
      <vt:lpstr>Карта туристского маршрута</vt:lpstr>
      <vt:lpstr>Информация о маршруте</vt:lpstr>
      <vt:lpstr>Идеология туристского маршрута</vt:lpstr>
      <vt:lpstr>Информация о туроператорах   и вовлечённых туристских объектах </vt:lpstr>
      <vt:lpstr>Туроператоры, участники консорциума</vt:lpstr>
      <vt:lpstr>Целевая аудитория и портрет туриста</vt:lpstr>
      <vt:lpstr>Показатели ожидаемого турпотока</vt:lpstr>
      <vt:lpstr>Необходимый объём финансирования</vt:lpstr>
      <vt:lpstr>SWOT-анализ</vt:lpstr>
      <vt:lpstr>Основные объекты показа: Московская область</vt:lpstr>
      <vt:lpstr>Основные объекты показа: Тверская область</vt:lpstr>
      <vt:lpstr>Основные объекты показа: Новгородская область</vt:lpstr>
      <vt:lpstr>Основные объекты показа: Ленинградская область</vt:lpstr>
      <vt:lpstr>Планируемые даты и стоимость туров</vt:lpstr>
      <vt:lpstr>Маркетинговая стратегия</vt:lpstr>
      <vt:lpstr>Итоги - 2020</vt:lpstr>
      <vt:lpstr>Планы - 2021</vt:lpstr>
      <vt:lpstr>Инновации</vt:lpstr>
      <vt:lpstr>Контакты: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Государева дорога</dc:title>
  <dc:creator>Neuron</dc:creator>
  <cp:lastModifiedBy>administrator</cp:lastModifiedBy>
  <cp:revision>5</cp:revision>
  <dcterms:created xsi:type="dcterms:W3CDTF">2021-07-02T04:53:35Z</dcterms:created>
  <dcterms:modified xsi:type="dcterms:W3CDTF">2021-07-20T14:31:47Z</dcterms:modified>
</cp:coreProperties>
</file>