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57" r:id="rId3"/>
    <p:sldId id="259" r:id="rId4"/>
    <p:sldId id="267" r:id="rId5"/>
    <p:sldId id="263" r:id="rId6"/>
    <p:sldId id="266" r:id="rId7"/>
    <p:sldId id="268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45708-F219-4694-BAE5-26124922C617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149FF-2870-4032-AEF7-0EFFAC323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65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93F0B-74EE-4913-8EF7-44794F616D37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1D3AF-C746-4E33-B306-0AC1EDAE6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4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74913" y="1001713"/>
            <a:ext cx="4802187" cy="2701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A0D85-BFDE-404A-B7B4-8D60B0E187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5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8275" y="922338"/>
            <a:ext cx="4422775" cy="248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A0D85-BFDE-404A-B7B4-8D60B0E1879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1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9BFC-0584-4820-A39F-60C2CF213574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3F2-45C9-4B0F-9A04-4B57BEC9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9BFC-0584-4820-A39F-60C2CF213574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3F2-45C9-4B0F-9A04-4B57BEC9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2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9BFC-0584-4820-A39F-60C2CF213574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3F2-45C9-4B0F-9A04-4B57BEC9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5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745" y="199645"/>
            <a:ext cx="10900507" cy="759183"/>
          </a:xfrm>
        </p:spPr>
        <p:txBody>
          <a:bodyPr lIns="0" tIns="0" rIns="0" bIns="0"/>
          <a:lstStyle>
            <a:lvl1pPr>
              <a:defRPr sz="4933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28861">
              <a:spcBef>
                <a:spcPts val="45"/>
              </a:spcBef>
            </a:pPr>
            <a:fld id="{81D60167-4931-47E6-BA6A-407CBD079E47}" type="slidenum">
              <a:rPr lang="ru-RU" smtClean="0"/>
              <a:pPr marL="28861">
                <a:spcBef>
                  <a:spcPts val="4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017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169349" y="691225"/>
            <a:ext cx="62263" cy="4952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27101" y="0"/>
                </a:moveTo>
                <a:lnTo>
                  <a:pt x="16555" y="2126"/>
                </a:lnTo>
                <a:lnTo>
                  <a:pt x="7940" y="7927"/>
                </a:lnTo>
                <a:lnTo>
                  <a:pt x="2130" y="16534"/>
                </a:lnTo>
                <a:lnTo>
                  <a:pt x="0" y="27076"/>
                </a:lnTo>
                <a:lnTo>
                  <a:pt x="2130" y="37622"/>
                </a:lnTo>
                <a:lnTo>
                  <a:pt x="7940" y="46237"/>
                </a:lnTo>
                <a:lnTo>
                  <a:pt x="16555" y="52047"/>
                </a:lnTo>
                <a:lnTo>
                  <a:pt x="27101" y="54178"/>
                </a:lnTo>
                <a:lnTo>
                  <a:pt x="37645" y="52047"/>
                </a:lnTo>
                <a:lnTo>
                  <a:pt x="46256" y="46237"/>
                </a:lnTo>
                <a:lnTo>
                  <a:pt x="52062" y="37622"/>
                </a:lnTo>
                <a:lnTo>
                  <a:pt x="54190" y="27076"/>
                </a:lnTo>
                <a:lnTo>
                  <a:pt x="52062" y="16534"/>
                </a:lnTo>
                <a:lnTo>
                  <a:pt x="46256" y="7927"/>
                </a:lnTo>
                <a:lnTo>
                  <a:pt x="37645" y="2126"/>
                </a:lnTo>
                <a:lnTo>
                  <a:pt x="27101" y="0"/>
                </a:lnTo>
                <a:close/>
              </a:path>
            </a:pathLst>
          </a:custGeom>
          <a:solidFill>
            <a:srgbClr val="235AA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k object 17"/>
          <p:cNvSpPr/>
          <p:nvPr/>
        </p:nvSpPr>
        <p:spPr>
          <a:xfrm>
            <a:off x="11248524" y="771574"/>
            <a:ext cx="70226" cy="5585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797" y="0"/>
                </a:moveTo>
                <a:lnTo>
                  <a:pt x="18805" y="2420"/>
                </a:lnTo>
                <a:lnTo>
                  <a:pt x="9016" y="9021"/>
                </a:lnTo>
                <a:lnTo>
                  <a:pt x="2418" y="18811"/>
                </a:lnTo>
                <a:lnTo>
                  <a:pt x="0" y="30797"/>
                </a:lnTo>
                <a:lnTo>
                  <a:pt x="2418" y="42776"/>
                </a:lnTo>
                <a:lnTo>
                  <a:pt x="9016" y="52562"/>
                </a:lnTo>
                <a:lnTo>
                  <a:pt x="18805" y="59161"/>
                </a:lnTo>
                <a:lnTo>
                  <a:pt x="30797" y="61582"/>
                </a:lnTo>
                <a:lnTo>
                  <a:pt x="42783" y="59161"/>
                </a:lnTo>
                <a:lnTo>
                  <a:pt x="52573" y="52562"/>
                </a:lnTo>
                <a:lnTo>
                  <a:pt x="59174" y="42776"/>
                </a:lnTo>
                <a:lnTo>
                  <a:pt x="61594" y="30797"/>
                </a:lnTo>
                <a:lnTo>
                  <a:pt x="59174" y="18811"/>
                </a:lnTo>
                <a:lnTo>
                  <a:pt x="52573" y="9021"/>
                </a:lnTo>
                <a:lnTo>
                  <a:pt x="42783" y="2420"/>
                </a:lnTo>
                <a:lnTo>
                  <a:pt x="30797" y="0"/>
                </a:lnTo>
                <a:close/>
              </a:path>
            </a:pathLst>
          </a:custGeom>
          <a:solidFill>
            <a:srgbClr val="235AA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bk object 18"/>
          <p:cNvSpPr/>
          <p:nvPr/>
        </p:nvSpPr>
        <p:spPr>
          <a:xfrm>
            <a:off x="11287649" y="894039"/>
            <a:ext cx="81911" cy="65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7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pPr marL="23033">
              <a:spcBef>
                <a:spcPts val="77"/>
              </a:spcBef>
            </a:pPr>
            <a:fld id="{81D60167-4931-47E6-BA6A-407CBD079E47}" type="slidenum">
              <a:rPr lang="ru-RU" spc="-54" smtClean="0">
                <a:solidFill>
                  <a:srgbClr val="FFFFFF"/>
                </a:solidFill>
              </a:rPr>
              <a:pPr marL="23033">
                <a:spcBef>
                  <a:spcPts val="77"/>
                </a:spcBef>
              </a:pPr>
              <a:t>‹#›</a:t>
            </a:fld>
            <a:endParaRPr lang="ru-RU" spc="-5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9BFC-0584-4820-A39F-60C2CF213574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3F2-45C9-4B0F-9A04-4B57BEC9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6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9BFC-0584-4820-A39F-60C2CF213574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3F2-45C9-4B0F-9A04-4B57BEC9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7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9BFC-0584-4820-A39F-60C2CF213574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3F2-45C9-4B0F-9A04-4B57BEC9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7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9BFC-0584-4820-A39F-60C2CF213574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3F2-45C9-4B0F-9A04-4B57BEC9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9BFC-0584-4820-A39F-60C2CF213574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3F2-45C9-4B0F-9A04-4B57BEC9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9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9BFC-0584-4820-A39F-60C2CF213574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3F2-45C9-4B0F-9A04-4B57BEC9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9BFC-0584-4820-A39F-60C2CF213574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3F2-45C9-4B0F-9A04-4B57BEC9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1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9BFC-0584-4820-A39F-60C2CF213574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B3F2-45C9-4B0F-9A04-4B57BEC9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0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B9BFC-0584-4820-A39F-60C2CF213574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B3F2-45C9-4B0F-9A04-4B57BEC92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96156" y="805400"/>
            <a:ext cx="8238825" cy="4700669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marR="4607" algn="ctr">
              <a:lnSpc>
                <a:spcPct val="100000"/>
              </a:lnSpc>
              <a:spcBef>
                <a:spcPts val="91"/>
              </a:spcBef>
            </a:pPr>
            <a:r>
              <a:rPr lang="ru-RU" altLang="zh-CN" sz="4353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 – ЯРОСЛАВСКАЯ ОБЛАСТЬ</a:t>
            </a:r>
            <a:br>
              <a:rPr lang="ru-RU" altLang="zh-CN" sz="4353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zh-CN" sz="4353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zh-CN" sz="4353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zh-CN" sz="4353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МЕЖРЕГИОНАЛЬНЫЙ ПРОЕКТ</a:t>
            </a:r>
            <a:br>
              <a:rPr lang="ru-RU" altLang="zh-CN" sz="4353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zh-CN" sz="4353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«ВЕРХНЯЯ ВОЛГА»</a:t>
            </a:r>
            <a:endParaRPr sz="4353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02597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4618702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3964676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5054724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1348570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4400697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4836707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6144771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5926766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5708749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5272729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5490745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4182680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2438607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2220602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1566575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1784580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2656623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3528655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3310649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2874628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3746660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3092633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2002597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6144771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3746660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4182680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4836707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/>
          <p:nvPr/>
        </p:nvSpPr>
        <p:spPr>
          <a:xfrm>
            <a:off x="3964676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4400697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5054724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5926766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5708749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5272729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/>
          <p:nvPr/>
        </p:nvSpPr>
        <p:spPr>
          <a:xfrm>
            <a:off x="5490745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4618702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2438607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/>
          <p:nvPr/>
        </p:nvSpPr>
        <p:spPr>
          <a:xfrm>
            <a:off x="3310649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/>
          <p:nvPr/>
        </p:nvSpPr>
        <p:spPr>
          <a:xfrm>
            <a:off x="2220602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44"/>
          <p:cNvSpPr/>
          <p:nvPr/>
        </p:nvSpPr>
        <p:spPr>
          <a:xfrm>
            <a:off x="2874628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object 45"/>
          <p:cNvSpPr/>
          <p:nvPr/>
        </p:nvSpPr>
        <p:spPr>
          <a:xfrm>
            <a:off x="3092633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object 46"/>
          <p:cNvSpPr/>
          <p:nvPr/>
        </p:nvSpPr>
        <p:spPr>
          <a:xfrm>
            <a:off x="2656623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object 47"/>
          <p:cNvSpPr/>
          <p:nvPr/>
        </p:nvSpPr>
        <p:spPr>
          <a:xfrm>
            <a:off x="3528655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object 48"/>
          <p:cNvSpPr/>
          <p:nvPr/>
        </p:nvSpPr>
        <p:spPr>
          <a:xfrm>
            <a:off x="1348570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object 49"/>
          <p:cNvSpPr/>
          <p:nvPr/>
        </p:nvSpPr>
        <p:spPr>
          <a:xfrm>
            <a:off x="1566575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" name="object 50"/>
          <p:cNvSpPr/>
          <p:nvPr/>
        </p:nvSpPr>
        <p:spPr>
          <a:xfrm>
            <a:off x="1784580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object 51"/>
          <p:cNvSpPr/>
          <p:nvPr/>
        </p:nvSpPr>
        <p:spPr>
          <a:xfrm>
            <a:off x="4182680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object 52"/>
          <p:cNvSpPr/>
          <p:nvPr/>
        </p:nvSpPr>
        <p:spPr>
          <a:xfrm>
            <a:off x="4836707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3" name="object 53"/>
          <p:cNvSpPr/>
          <p:nvPr/>
        </p:nvSpPr>
        <p:spPr>
          <a:xfrm>
            <a:off x="5054724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4" name="object 54"/>
          <p:cNvSpPr/>
          <p:nvPr/>
        </p:nvSpPr>
        <p:spPr>
          <a:xfrm>
            <a:off x="5272729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5" name="object 55"/>
          <p:cNvSpPr/>
          <p:nvPr/>
        </p:nvSpPr>
        <p:spPr>
          <a:xfrm>
            <a:off x="4400697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object 56"/>
          <p:cNvSpPr/>
          <p:nvPr/>
        </p:nvSpPr>
        <p:spPr>
          <a:xfrm>
            <a:off x="4618702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7" name="object 57"/>
          <p:cNvSpPr/>
          <p:nvPr/>
        </p:nvSpPr>
        <p:spPr>
          <a:xfrm>
            <a:off x="5926766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8" name="object 58"/>
          <p:cNvSpPr/>
          <p:nvPr/>
        </p:nvSpPr>
        <p:spPr>
          <a:xfrm>
            <a:off x="3964676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object 59"/>
          <p:cNvSpPr/>
          <p:nvPr/>
        </p:nvSpPr>
        <p:spPr>
          <a:xfrm>
            <a:off x="5490745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0" name="object 60"/>
          <p:cNvSpPr/>
          <p:nvPr/>
        </p:nvSpPr>
        <p:spPr>
          <a:xfrm>
            <a:off x="6144771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1" name="object 61"/>
          <p:cNvSpPr/>
          <p:nvPr/>
        </p:nvSpPr>
        <p:spPr>
          <a:xfrm>
            <a:off x="5708749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2" name="object 62"/>
          <p:cNvSpPr/>
          <p:nvPr/>
        </p:nvSpPr>
        <p:spPr>
          <a:xfrm>
            <a:off x="1348570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3" name="object 63"/>
          <p:cNvSpPr/>
          <p:nvPr/>
        </p:nvSpPr>
        <p:spPr>
          <a:xfrm>
            <a:off x="2002597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4" name="object 64"/>
          <p:cNvSpPr/>
          <p:nvPr/>
        </p:nvSpPr>
        <p:spPr>
          <a:xfrm>
            <a:off x="2220602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5" name="object 65"/>
          <p:cNvSpPr/>
          <p:nvPr/>
        </p:nvSpPr>
        <p:spPr>
          <a:xfrm>
            <a:off x="1566575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6" name="object 66"/>
          <p:cNvSpPr/>
          <p:nvPr/>
        </p:nvSpPr>
        <p:spPr>
          <a:xfrm>
            <a:off x="2438607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7" name="object 67"/>
          <p:cNvSpPr/>
          <p:nvPr/>
        </p:nvSpPr>
        <p:spPr>
          <a:xfrm>
            <a:off x="1784580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8" name="object 68"/>
          <p:cNvSpPr/>
          <p:nvPr/>
        </p:nvSpPr>
        <p:spPr>
          <a:xfrm>
            <a:off x="2656623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9" name="object 69"/>
          <p:cNvSpPr/>
          <p:nvPr/>
        </p:nvSpPr>
        <p:spPr>
          <a:xfrm>
            <a:off x="3746660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0" name="object 70"/>
          <p:cNvSpPr/>
          <p:nvPr/>
        </p:nvSpPr>
        <p:spPr>
          <a:xfrm>
            <a:off x="3092633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1" name="object 71"/>
          <p:cNvSpPr/>
          <p:nvPr/>
        </p:nvSpPr>
        <p:spPr>
          <a:xfrm>
            <a:off x="3528655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2" name="object 72"/>
          <p:cNvSpPr/>
          <p:nvPr/>
        </p:nvSpPr>
        <p:spPr>
          <a:xfrm>
            <a:off x="2874628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3" name="object 73"/>
          <p:cNvSpPr/>
          <p:nvPr/>
        </p:nvSpPr>
        <p:spPr>
          <a:xfrm>
            <a:off x="3310649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4" name="object 74"/>
          <p:cNvSpPr/>
          <p:nvPr/>
        </p:nvSpPr>
        <p:spPr>
          <a:xfrm>
            <a:off x="1247607" y="6529542"/>
            <a:ext cx="9695634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5" name="object 75"/>
          <p:cNvSpPr/>
          <p:nvPr/>
        </p:nvSpPr>
        <p:spPr>
          <a:xfrm>
            <a:off x="6362788" y="6381577"/>
            <a:ext cx="102496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839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6" name="object 76"/>
          <p:cNvSpPr/>
          <p:nvPr/>
        </p:nvSpPr>
        <p:spPr>
          <a:xfrm>
            <a:off x="10280278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7" name="object 77"/>
          <p:cNvSpPr/>
          <p:nvPr/>
        </p:nvSpPr>
        <p:spPr>
          <a:xfrm>
            <a:off x="10062261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8" name="object 78"/>
          <p:cNvSpPr/>
          <p:nvPr/>
        </p:nvSpPr>
        <p:spPr>
          <a:xfrm>
            <a:off x="9408235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9" name="object 79"/>
          <p:cNvSpPr/>
          <p:nvPr/>
        </p:nvSpPr>
        <p:spPr>
          <a:xfrm>
            <a:off x="9844268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0" name="object 80"/>
          <p:cNvSpPr/>
          <p:nvPr/>
        </p:nvSpPr>
        <p:spPr>
          <a:xfrm>
            <a:off x="9626251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1" name="object 81"/>
          <p:cNvSpPr/>
          <p:nvPr/>
        </p:nvSpPr>
        <p:spPr>
          <a:xfrm>
            <a:off x="9190241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2" name="object 82"/>
          <p:cNvSpPr/>
          <p:nvPr/>
        </p:nvSpPr>
        <p:spPr>
          <a:xfrm>
            <a:off x="10934305" y="6358455"/>
            <a:ext cx="9213" cy="46641"/>
          </a:xfrm>
          <a:custGeom>
            <a:avLst/>
            <a:gdLst/>
            <a:ahLst/>
            <a:cxnLst/>
            <a:rect l="l" t="t" r="r" b="b"/>
            <a:pathLst>
              <a:path w="10159" h="51434">
                <a:moveTo>
                  <a:pt x="0" y="50990"/>
                </a:moveTo>
                <a:lnTo>
                  <a:pt x="9728" y="50990"/>
                </a:lnTo>
                <a:lnTo>
                  <a:pt x="9728" y="0"/>
                </a:lnTo>
                <a:lnTo>
                  <a:pt x="0" y="0"/>
                </a:lnTo>
                <a:lnTo>
                  <a:pt x="0" y="50990"/>
                </a:lnTo>
                <a:close/>
              </a:path>
            </a:pathLst>
          </a:custGeom>
          <a:solidFill>
            <a:srgbClr val="235AA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3" name="object 83"/>
          <p:cNvSpPr/>
          <p:nvPr/>
        </p:nvSpPr>
        <p:spPr>
          <a:xfrm>
            <a:off x="10498294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4" name="object 84"/>
          <p:cNvSpPr/>
          <p:nvPr/>
        </p:nvSpPr>
        <p:spPr>
          <a:xfrm>
            <a:off x="10716299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5" name="object 85"/>
          <p:cNvSpPr/>
          <p:nvPr/>
        </p:nvSpPr>
        <p:spPr>
          <a:xfrm>
            <a:off x="7664172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6" name="object 86"/>
          <p:cNvSpPr/>
          <p:nvPr/>
        </p:nvSpPr>
        <p:spPr>
          <a:xfrm>
            <a:off x="7228151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7" name="object 87"/>
          <p:cNvSpPr/>
          <p:nvPr/>
        </p:nvSpPr>
        <p:spPr>
          <a:xfrm>
            <a:off x="8972225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8" name="object 88"/>
          <p:cNvSpPr/>
          <p:nvPr/>
        </p:nvSpPr>
        <p:spPr>
          <a:xfrm>
            <a:off x="7010146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9" name="object 89"/>
          <p:cNvSpPr/>
          <p:nvPr/>
        </p:nvSpPr>
        <p:spPr>
          <a:xfrm>
            <a:off x="6574124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0" name="object 90"/>
          <p:cNvSpPr/>
          <p:nvPr/>
        </p:nvSpPr>
        <p:spPr>
          <a:xfrm>
            <a:off x="6792129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1" name="object 91"/>
          <p:cNvSpPr/>
          <p:nvPr/>
        </p:nvSpPr>
        <p:spPr>
          <a:xfrm>
            <a:off x="7446156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2" name="object 92"/>
          <p:cNvSpPr/>
          <p:nvPr/>
        </p:nvSpPr>
        <p:spPr>
          <a:xfrm>
            <a:off x="8536215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3" name="object 93"/>
          <p:cNvSpPr/>
          <p:nvPr/>
        </p:nvSpPr>
        <p:spPr>
          <a:xfrm>
            <a:off x="8754209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4" name="object 94"/>
          <p:cNvSpPr/>
          <p:nvPr/>
        </p:nvSpPr>
        <p:spPr>
          <a:xfrm>
            <a:off x="8100182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5" name="object 95"/>
          <p:cNvSpPr/>
          <p:nvPr/>
        </p:nvSpPr>
        <p:spPr>
          <a:xfrm>
            <a:off x="8318199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6" name="object 96"/>
          <p:cNvSpPr/>
          <p:nvPr/>
        </p:nvSpPr>
        <p:spPr>
          <a:xfrm>
            <a:off x="7882177" y="6381574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7" name="object 97"/>
          <p:cNvSpPr/>
          <p:nvPr/>
        </p:nvSpPr>
        <p:spPr>
          <a:xfrm>
            <a:off x="1247607" y="6235464"/>
            <a:ext cx="9695634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8" name="object 98"/>
          <p:cNvSpPr/>
          <p:nvPr/>
        </p:nvSpPr>
        <p:spPr>
          <a:xfrm>
            <a:off x="6362788" y="6087500"/>
            <a:ext cx="102496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839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9" name="object 99"/>
          <p:cNvSpPr/>
          <p:nvPr/>
        </p:nvSpPr>
        <p:spPr>
          <a:xfrm>
            <a:off x="9844268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0" name="object 100"/>
          <p:cNvSpPr/>
          <p:nvPr/>
        </p:nvSpPr>
        <p:spPr>
          <a:xfrm>
            <a:off x="9626251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1" name="object 101"/>
          <p:cNvSpPr/>
          <p:nvPr/>
        </p:nvSpPr>
        <p:spPr>
          <a:xfrm>
            <a:off x="10062261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2" name="object 102"/>
          <p:cNvSpPr/>
          <p:nvPr/>
        </p:nvSpPr>
        <p:spPr>
          <a:xfrm>
            <a:off x="9190241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3" name="object 103"/>
          <p:cNvSpPr/>
          <p:nvPr/>
        </p:nvSpPr>
        <p:spPr>
          <a:xfrm>
            <a:off x="9408235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4" name="object 104"/>
          <p:cNvSpPr/>
          <p:nvPr/>
        </p:nvSpPr>
        <p:spPr>
          <a:xfrm>
            <a:off x="10934305" y="6064373"/>
            <a:ext cx="9213" cy="46641"/>
          </a:xfrm>
          <a:custGeom>
            <a:avLst/>
            <a:gdLst/>
            <a:ahLst/>
            <a:cxnLst/>
            <a:rect l="l" t="t" r="r" b="b"/>
            <a:pathLst>
              <a:path w="10159" h="51434">
                <a:moveTo>
                  <a:pt x="0" y="50990"/>
                </a:moveTo>
                <a:lnTo>
                  <a:pt x="9728" y="50990"/>
                </a:lnTo>
                <a:lnTo>
                  <a:pt x="9728" y="0"/>
                </a:lnTo>
                <a:lnTo>
                  <a:pt x="0" y="0"/>
                </a:lnTo>
                <a:lnTo>
                  <a:pt x="0" y="50990"/>
                </a:lnTo>
                <a:close/>
              </a:path>
            </a:pathLst>
          </a:custGeom>
          <a:solidFill>
            <a:srgbClr val="235AA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5" name="object 105"/>
          <p:cNvSpPr/>
          <p:nvPr/>
        </p:nvSpPr>
        <p:spPr>
          <a:xfrm>
            <a:off x="8972225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6" name="object 106"/>
          <p:cNvSpPr/>
          <p:nvPr/>
        </p:nvSpPr>
        <p:spPr>
          <a:xfrm>
            <a:off x="10498294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7" name="object 107"/>
          <p:cNvSpPr/>
          <p:nvPr/>
        </p:nvSpPr>
        <p:spPr>
          <a:xfrm>
            <a:off x="10716299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8" name="object 108"/>
          <p:cNvSpPr/>
          <p:nvPr/>
        </p:nvSpPr>
        <p:spPr>
          <a:xfrm>
            <a:off x="10280278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9" name="object 109"/>
          <p:cNvSpPr/>
          <p:nvPr/>
        </p:nvSpPr>
        <p:spPr>
          <a:xfrm>
            <a:off x="7228151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0" name="object 110"/>
          <p:cNvSpPr/>
          <p:nvPr/>
        </p:nvSpPr>
        <p:spPr>
          <a:xfrm>
            <a:off x="7010146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1" name="object 111"/>
          <p:cNvSpPr/>
          <p:nvPr/>
        </p:nvSpPr>
        <p:spPr>
          <a:xfrm>
            <a:off x="7446156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2" name="object 112"/>
          <p:cNvSpPr/>
          <p:nvPr/>
        </p:nvSpPr>
        <p:spPr>
          <a:xfrm>
            <a:off x="6792129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3" name="object 113"/>
          <p:cNvSpPr/>
          <p:nvPr/>
        </p:nvSpPr>
        <p:spPr>
          <a:xfrm>
            <a:off x="6574124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4" name="object 114"/>
          <p:cNvSpPr/>
          <p:nvPr/>
        </p:nvSpPr>
        <p:spPr>
          <a:xfrm>
            <a:off x="8100182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5" name="object 115"/>
          <p:cNvSpPr/>
          <p:nvPr/>
        </p:nvSpPr>
        <p:spPr>
          <a:xfrm>
            <a:off x="8318199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6" name="object 116"/>
          <p:cNvSpPr/>
          <p:nvPr/>
        </p:nvSpPr>
        <p:spPr>
          <a:xfrm>
            <a:off x="8536215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7" name="object 117"/>
          <p:cNvSpPr/>
          <p:nvPr/>
        </p:nvSpPr>
        <p:spPr>
          <a:xfrm>
            <a:off x="8754209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8" name="object 118"/>
          <p:cNvSpPr/>
          <p:nvPr/>
        </p:nvSpPr>
        <p:spPr>
          <a:xfrm>
            <a:off x="7664172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9" name="object 119"/>
          <p:cNvSpPr/>
          <p:nvPr/>
        </p:nvSpPr>
        <p:spPr>
          <a:xfrm>
            <a:off x="7882177" y="6087503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0" name="object 120"/>
          <p:cNvSpPr/>
          <p:nvPr/>
        </p:nvSpPr>
        <p:spPr>
          <a:xfrm>
            <a:off x="1247607" y="5941385"/>
            <a:ext cx="9695634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1" name="object 121"/>
          <p:cNvSpPr/>
          <p:nvPr/>
        </p:nvSpPr>
        <p:spPr>
          <a:xfrm>
            <a:off x="6362788" y="5793424"/>
            <a:ext cx="102496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839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2" name="object 122"/>
          <p:cNvSpPr/>
          <p:nvPr/>
        </p:nvSpPr>
        <p:spPr>
          <a:xfrm>
            <a:off x="10062261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3" name="object 123"/>
          <p:cNvSpPr/>
          <p:nvPr/>
        </p:nvSpPr>
        <p:spPr>
          <a:xfrm>
            <a:off x="10280278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4" name="object 124"/>
          <p:cNvSpPr/>
          <p:nvPr/>
        </p:nvSpPr>
        <p:spPr>
          <a:xfrm>
            <a:off x="9844268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5" name="object 125"/>
          <p:cNvSpPr/>
          <p:nvPr/>
        </p:nvSpPr>
        <p:spPr>
          <a:xfrm>
            <a:off x="9626251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6" name="object 126"/>
          <p:cNvSpPr/>
          <p:nvPr/>
        </p:nvSpPr>
        <p:spPr>
          <a:xfrm>
            <a:off x="10498294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7" name="object 127"/>
          <p:cNvSpPr/>
          <p:nvPr/>
        </p:nvSpPr>
        <p:spPr>
          <a:xfrm>
            <a:off x="9408235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8" name="object 128"/>
          <p:cNvSpPr/>
          <p:nvPr/>
        </p:nvSpPr>
        <p:spPr>
          <a:xfrm>
            <a:off x="10716299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9" name="object 129"/>
          <p:cNvSpPr/>
          <p:nvPr/>
        </p:nvSpPr>
        <p:spPr>
          <a:xfrm>
            <a:off x="9190241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0" name="object 130"/>
          <p:cNvSpPr/>
          <p:nvPr/>
        </p:nvSpPr>
        <p:spPr>
          <a:xfrm>
            <a:off x="10934305" y="5770314"/>
            <a:ext cx="9213" cy="46641"/>
          </a:xfrm>
          <a:custGeom>
            <a:avLst/>
            <a:gdLst/>
            <a:ahLst/>
            <a:cxnLst/>
            <a:rect l="l" t="t" r="r" b="b"/>
            <a:pathLst>
              <a:path w="10159" h="51435">
                <a:moveTo>
                  <a:pt x="0" y="50990"/>
                </a:moveTo>
                <a:lnTo>
                  <a:pt x="9728" y="50990"/>
                </a:lnTo>
                <a:lnTo>
                  <a:pt x="9728" y="0"/>
                </a:lnTo>
                <a:lnTo>
                  <a:pt x="0" y="0"/>
                </a:lnTo>
                <a:lnTo>
                  <a:pt x="0" y="50990"/>
                </a:lnTo>
                <a:close/>
              </a:path>
            </a:pathLst>
          </a:custGeom>
          <a:solidFill>
            <a:srgbClr val="235AA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1" name="object 131"/>
          <p:cNvSpPr/>
          <p:nvPr/>
        </p:nvSpPr>
        <p:spPr>
          <a:xfrm>
            <a:off x="7010146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2" name="object 132"/>
          <p:cNvSpPr/>
          <p:nvPr/>
        </p:nvSpPr>
        <p:spPr>
          <a:xfrm>
            <a:off x="7446156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3" name="object 133"/>
          <p:cNvSpPr/>
          <p:nvPr/>
        </p:nvSpPr>
        <p:spPr>
          <a:xfrm>
            <a:off x="7228151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4" name="object 134"/>
          <p:cNvSpPr/>
          <p:nvPr/>
        </p:nvSpPr>
        <p:spPr>
          <a:xfrm>
            <a:off x="7664172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5" name="object 135"/>
          <p:cNvSpPr/>
          <p:nvPr/>
        </p:nvSpPr>
        <p:spPr>
          <a:xfrm>
            <a:off x="6574124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6" name="object 136"/>
          <p:cNvSpPr/>
          <p:nvPr/>
        </p:nvSpPr>
        <p:spPr>
          <a:xfrm>
            <a:off x="6792129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7" name="object 137"/>
          <p:cNvSpPr/>
          <p:nvPr/>
        </p:nvSpPr>
        <p:spPr>
          <a:xfrm>
            <a:off x="7882177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8" name="object 138"/>
          <p:cNvSpPr/>
          <p:nvPr/>
        </p:nvSpPr>
        <p:spPr>
          <a:xfrm>
            <a:off x="8754209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9" name="object 139"/>
          <p:cNvSpPr/>
          <p:nvPr/>
        </p:nvSpPr>
        <p:spPr>
          <a:xfrm>
            <a:off x="8536215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0" name="object 140"/>
          <p:cNvSpPr/>
          <p:nvPr/>
        </p:nvSpPr>
        <p:spPr>
          <a:xfrm>
            <a:off x="8318199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1" name="object 141"/>
          <p:cNvSpPr/>
          <p:nvPr/>
        </p:nvSpPr>
        <p:spPr>
          <a:xfrm>
            <a:off x="8972225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2" name="object 142"/>
          <p:cNvSpPr/>
          <p:nvPr/>
        </p:nvSpPr>
        <p:spPr>
          <a:xfrm>
            <a:off x="8100182" y="5793421"/>
            <a:ext cx="109406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3" name="object 143"/>
          <p:cNvSpPr/>
          <p:nvPr/>
        </p:nvSpPr>
        <p:spPr>
          <a:xfrm>
            <a:off x="1247607" y="5647301"/>
            <a:ext cx="9695634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144" name="Рисунок 4">
            <a:extLst>
              <a:ext uri="{FF2B5EF4-FFF2-40B4-BE49-F238E27FC236}">
                <a16:creationId xmlns:a16="http://schemas.microsoft.com/office/drawing/2014/main" id="{BBAE5E4D-D384-4EEF-85CA-D87C524A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6178" cy="111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22430" y="0"/>
            <a:ext cx="1069570" cy="111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9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0" y="1295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9906000" y="0"/>
                </a:moveTo>
                <a:lnTo>
                  <a:pt x="0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2"/>
          <p:cNvSpPr txBox="1"/>
          <p:nvPr/>
        </p:nvSpPr>
        <p:spPr>
          <a:xfrm>
            <a:off x="465984" y="394491"/>
            <a:ext cx="10674456" cy="568570"/>
          </a:xfrm>
          <a:prstGeom prst="rect">
            <a:avLst/>
          </a:prstGeom>
        </p:spPr>
        <p:txBody>
          <a:bodyPr vert="horz" wrap="square" lIns="0" tIns="14431" rIns="0" bIns="0" rtlCol="0">
            <a:spAutoFit/>
          </a:bodyPr>
          <a:lstStyle/>
          <a:p>
            <a:pPr marL="14430">
              <a:spcBef>
                <a:spcPts val="113"/>
              </a:spcBef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межрегионального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туристского маршрута</a:t>
            </a:r>
            <a:endParaRPr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398852" y="5684924"/>
            <a:ext cx="9108906" cy="2494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object 4"/>
          <p:cNvSpPr txBox="1">
            <a:spLocks noGrp="1"/>
          </p:cNvSpPr>
          <p:nvPr>
            <p:ph type="title"/>
          </p:nvPr>
        </p:nvSpPr>
        <p:spPr>
          <a:xfrm>
            <a:off x="133475" y="5774033"/>
            <a:ext cx="2530753" cy="55100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marR="4607" algn="ctr">
              <a:lnSpc>
                <a:spcPct val="120200"/>
              </a:lnSpc>
              <a:spcBef>
                <a:spcPts val="91"/>
              </a:spcBef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4"/>
          <p:cNvSpPr txBox="1">
            <a:spLocks/>
          </p:cNvSpPr>
          <p:nvPr/>
        </p:nvSpPr>
        <p:spPr>
          <a:xfrm>
            <a:off x="1243692" y="4512788"/>
            <a:ext cx="2530753" cy="55100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33" b="0" i="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6" marR="4607" algn="ctr">
              <a:lnSpc>
                <a:spcPct val="120200"/>
              </a:lnSpc>
              <a:spcBef>
                <a:spcPts val="91"/>
              </a:spcBef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Тверь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4"/>
          <p:cNvSpPr txBox="1">
            <a:spLocks/>
          </p:cNvSpPr>
          <p:nvPr/>
        </p:nvSpPr>
        <p:spPr>
          <a:xfrm>
            <a:off x="2568181" y="6239703"/>
            <a:ext cx="2530753" cy="55100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33" b="0" i="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6" marR="4607" algn="ctr">
              <a:lnSpc>
                <a:spcPct val="120200"/>
              </a:lnSpc>
              <a:spcBef>
                <a:spcPts val="91"/>
              </a:spcBef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Кашин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"/>
          <p:cNvSpPr txBox="1">
            <a:spLocks/>
          </p:cNvSpPr>
          <p:nvPr/>
        </p:nvSpPr>
        <p:spPr>
          <a:xfrm>
            <a:off x="3890830" y="4530613"/>
            <a:ext cx="2530753" cy="55100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33" b="0" i="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6" marR="4607" algn="ctr">
              <a:lnSpc>
                <a:spcPct val="120200"/>
              </a:lnSpc>
              <a:spcBef>
                <a:spcPts val="91"/>
              </a:spcBef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Калязин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5356644" y="6214762"/>
            <a:ext cx="2530753" cy="55100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33" b="0" i="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6" marR="4607" algn="ctr">
              <a:lnSpc>
                <a:spcPct val="120200"/>
              </a:lnSpc>
              <a:spcBef>
                <a:spcPts val="91"/>
              </a:spcBef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Углич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4"/>
          <p:cNvSpPr txBox="1">
            <a:spLocks/>
          </p:cNvSpPr>
          <p:nvPr/>
        </p:nvSpPr>
        <p:spPr>
          <a:xfrm>
            <a:off x="7989981" y="6228749"/>
            <a:ext cx="2530753" cy="55100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33" b="0" i="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6" marR="4607" algn="ctr">
              <a:lnSpc>
                <a:spcPct val="120200"/>
              </a:lnSpc>
              <a:spcBef>
                <a:spcPts val="91"/>
              </a:spcBef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4"/>
          <p:cNvSpPr txBox="1">
            <a:spLocks/>
          </p:cNvSpPr>
          <p:nvPr/>
        </p:nvSpPr>
        <p:spPr>
          <a:xfrm>
            <a:off x="6647259" y="4483582"/>
            <a:ext cx="2530753" cy="55100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33" b="0" i="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6" marR="4607" algn="ctr">
              <a:lnSpc>
                <a:spcPct val="120200"/>
              </a:lnSpc>
              <a:spcBef>
                <a:spcPts val="91"/>
              </a:spcBef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4"/>
          <p:cNvSpPr txBox="1">
            <a:spLocks/>
          </p:cNvSpPr>
          <p:nvPr/>
        </p:nvSpPr>
        <p:spPr>
          <a:xfrm>
            <a:off x="9209241" y="5062721"/>
            <a:ext cx="2530753" cy="55100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33" b="0" i="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6" marR="4607" algn="ctr">
              <a:lnSpc>
                <a:spcPct val="120200"/>
              </a:lnSpc>
              <a:spcBef>
                <a:spcPts val="91"/>
              </a:spcBef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310289" y="5624594"/>
            <a:ext cx="178054" cy="160023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0418267" y="5604912"/>
            <a:ext cx="178054" cy="160023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89" y="5020460"/>
            <a:ext cx="557800" cy="66996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95545" y="5727689"/>
            <a:ext cx="557800" cy="6699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06" y="5003241"/>
            <a:ext cx="557800" cy="669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/>
          <a:stretch/>
        </p:blipFill>
        <p:spPr>
          <a:xfrm>
            <a:off x="1168772" y="1446872"/>
            <a:ext cx="4405500" cy="30818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4"/>
          <a:stretch/>
        </p:blipFill>
        <p:spPr>
          <a:xfrm>
            <a:off x="6421583" y="1441298"/>
            <a:ext cx="4346408" cy="3077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09" y="5057463"/>
            <a:ext cx="546666" cy="6045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81019" y="5700073"/>
            <a:ext cx="546666" cy="6045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65749" y="5704605"/>
            <a:ext cx="546666" cy="6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509296" y="576256"/>
            <a:ext cx="7573108" cy="568570"/>
          </a:xfrm>
          <a:prstGeom prst="rect">
            <a:avLst/>
          </a:prstGeom>
        </p:spPr>
        <p:txBody>
          <a:bodyPr vert="horz" wrap="square" lIns="0" tIns="14431" rIns="0" bIns="0" rtlCol="0">
            <a:spAutoFit/>
          </a:bodyPr>
          <a:lstStyle/>
          <a:p>
            <a:pPr marL="14430">
              <a:spcBef>
                <a:spcPts val="113"/>
              </a:spcBef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</a:t>
            </a:r>
            <a:endParaRPr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98" y="1663204"/>
            <a:ext cx="6918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0"/>
              </a:spcAft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маршрута в состав бренда «Большое Золотое Кольцо»</a:t>
            </a:r>
          </a:p>
          <a:p>
            <a:pPr marL="457200" indent="-457200">
              <a:spcAft>
                <a:spcPts val="3000"/>
              </a:spcAft>
              <a:buAutoNum type="arabicPeriod"/>
            </a:pP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Брендирование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межрегионального маршрута</a:t>
            </a:r>
          </a:p>
          <a:p>
            <a:pPr marL="457200" indent="-457200">
              <a:spcAft>
                <a:spcPts val="3000"/>
              </a:spcAft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статуса  «туристский национальный маршрут»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14546" r="12640"/>
          <a:stretch/>
        </p:blipFill>
        <p:spPr>
          <a:xfrm>
            <a:off x="7065338" y="1813721"/>
            <a:ext cx="4908684" cy="36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338051" y="339720"/>
            <a:ext cx="9974469" cy="531573"/>
          </a:xfrm>
          <a:prstGeom prst="rect">
            <a:avLst/>
          </a:prstGeom>
        </p:spPr>
        <p:txBody>
          <a:bodyPr vert="horz" wrap="square" lIns="0" tIns="14431" rIns="0" bIns="0" rtlCol="0" anchor="ctr">
            <a:spAutoFit/>
          </a:bodyPr>
          <a:lstStyle/>
          <a:p>
            <a:pPr marL="15873">
              <a:spcBef>
                <a:spcPts val="113"/>
              </a:spcBef>
            </a:pPr>
            <a:r>
              <a:rPr lang="ru-RU" sz="3733" b="1" spc="-45" dirty="0" smtClean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взаимодействия по проекту</a:t>
            </a:r>
            <a:endParaRPr sz="3733" b="1" spc="-45" dirty="0">
              <a:solidFill>
                <a:srgbClr val="2E39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051" y="1889290"/>
            <a:ext cx="687493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конкурентоспособного межрегионального турпродукта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бизнесом по индивидуальным туристам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туроператорами по организованным туристам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продвижение проекта и участников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3"/>
          <a:stretch/>
        </p:blipFill>
        <p:spPr>
          <a:xfrm>
            <a:off x="7419374" y="3674394"/>
            <a:ext cx="3998439" cy="2496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9" b="9700"/>
          <a:stretch/>
        </p:blipFill>
        <p:spPr>
          <a:xfrm>
            <a:off x="7419374" y="1078638"/>
            <a:ext cx="3991393" cy="236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1" y="183863"/>
            <a:ext cx="9974469" cy="1048573"/>
          </a:xfrm>
          <a:prstGeom prst="rect">
            <a:avLst/>
          </a:prstGeom>
        </p:spPr>
        <p:txBody>
          <a:bodyPr vert="horz" wrap="square" lIns="0" tIns="14431" rIns="0" bIns="0" rtlCol="0" anchor="ctr">
            <a:spAutoFit/>
          </a:bodyPr>
          <a:lstStyle/>
          <a:p>
            <a:pPr marL="15873">
              <a:spcBef>
                <a:spcPts val="113"/>
              </a:spcBef>
            </a:pPr>
            <a:r>
              <a:rPr lang="ru-RU" sz="3733" b="1" spc="-45" dirty="0" smtClean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Экспедиция </a:t>
            </a:r>
            <a:r>
              <a:rPr lang="ru-RU" sz="3733" b="1" spc="-45" dirty="0" err="1" smtClean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караванеров</a:t>
            </a:r>
            <a:r>
              <a:rPr lang="ru-RU" sz="3733" b="1" spc="-45" dirty="0" smtClean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автотуристов</a:t>
            </a:r>
            <a:br>
              <a:rPr lang="ru-RU" sz="3733" b="1" spc="-45" dirty="0" smtClean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733" b="1" spc="-45" dirty="0" smtClean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маршруту</a:t>
            </a:r>
            <a:endParaRPr sz="3733" b="1" spc="-45" dirty="0">
              <a:solidFill>
                <a:srgbClr val="2E39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126" y="1232436"/>
            <a:ext cx="7392100" cy="187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8977">
              <a:lnSpc>
                <a:spcPct val="150000"/>
              </a:lnSpc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 defTabSz="1038977">
              <a:lnSpc>
                <a:spcPct val="150000"/>
              </a:lnSpc>
              <a:buFontTx/>
              <a:buAutoNum type="arabicPeriod"/>
              <a:defRPr/>
            </a:pPr>
            <a:endParaRPr lang="ru-RU" sz="266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 defTabSz="1038977">
              <a:lnSpc>
                <a:spcPct val="150000"/>
              </a:lnSpc>
              <a:buFontTx/>
              <a:buAutoNum type="arabicPeriod"/>
              <a:defRPr/>
            </a:pPr>
            <a:endParaRPr lang="ru-RU" sz="266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524" y="1839969"/>
            <a:ext cx="7536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038977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800" dirty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января 2021 года</a:t>
            </a:r>
          </a:p>
          <a:p>
            <a:pPr marL="457189" indent="-457189" defTabSz="1038977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более 10 объектов </a:t>
            </a:r>
            <a:r>
              <a:rPr lang="ru-RU" sz="2800" dirty="0" smtClean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туристского показа</a:t>
            </a:r>
          </a:p>
          <a:p>
            <a:pPr marL="457189" indent="-457189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Пресс-конференции и встречи с                 туристскими администрациями                                    2-х регионов</a:t>
            </a:r>
          </a:p>
          <a:p>
            <a:pPr marL="457189" indent="-457189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экспертов</a:t>
            </a:r>
          </a:p>
          <a:p>
            <a:endParaRPr lang="ru-RU" sz="3200" dirty="0">
              <a:solidFill>
                <a:srgbClr val="2E39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r="25833"/>
          <a:stretch/>
        </p:blipFill>
        <p:spPr>
          <a:xfrm>
            <a:off x="9736845" y="233827"/>
            <a:ext cx="1124316" cy="9486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59" y="1839969"/>
            <a:ext cx="5382150" cy="40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1" y="442363"/>
            <a:ext cx="9974469" cy="531573"/>
          </a:xfrm>
          <a:prstGeom prst="rect">
            <a:avLst/>
          </a:prstGeom>
        </p:spPr>
        <p:txBody>
          <a:bodyPr vert="horz" wrap="square" lIns="0" tIns="14431" rIns="0" bIns="0" rtlCol="0" anchor="ctr">
            <a:spAutoFit/>
          </a:bodyPr>
          <a:lstStyle/>
          <a:p>
            <a:pPr marL="15873">
              <a:spcBef>
                <a:spcPts val="113"/>
              </a:spcBef>
            </a:pPr>
            <a:r>
              <a:rPr lang="ru-RU" sz="3733" b="1" spc="-45" dirty="0" smtClean="0">
                <a:solidFill>
                  <a:srgbClr val="2E39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- задачи</a:t>
            </a:r>
            <a:endParaRPr sz="3733" b="1" spc="-45" dirty="0">
              <a:solidFill>
                <a:srgbClr val="2E39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986" y="1273194"/>
            <a:ext cx="791648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дороги и подъездные пути к объектам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объектов придорожной инфраструктуры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Трендовая экскурсионная программа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объектах гостеприимства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Гастрономические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объектах питания на маршруте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Гибкая ценовая политика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3618808" y="2065165"/>
            <a:ext cx="573577" cy="7351221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583431" y="6015100"/>
            <a:ext cx="6483927" cy="692193"/>
          </a:xfrm>
          <a:prstGeom prst="rect">
            <a:avLst/>
          </a:prstGeom>
        </p:spPr>
        <p:txBody>
          <a:bodyPr vert="horz" wrap="square" lIns="0" tIns="1443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873" algn="ctr">
              <a:spcBef>
                <a:spcPts val="113"/>
              </a:spcBef>
            </a:pPr>
            <a:r>
              <a:rPr lang="ru-RU" sz="2400" b="1" spc="-4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принимать организованных </a:t>
            </a:r>
          </a:p>
          <a:p>
            <a:pPr marL="15873" algn="ctr">
              <a:spcBef>
                <a:spcPts val="113"/>
              </a:spcBef>
            </a:pPr>
            <a:r>
              <a:rPr lang="ru-RU" sz="2400" b="1" spc="-4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индивидуальных туристов</a:t>
            </a:r>
            <a:endParaRPr lang="ru-RU" sz="2400" b="1" spc="-4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9" y="1144826"/>
            <a:ext cx="4021506" cy="53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bject 14"/>
          <p:cNvSpPr txBox="1">
            <a:spLocks/>
          </p:cNvSpPr>
          <p:nvPr/>
        </p:nvSpPr>
        <p:spPr>
          <a:xfrm>
            <a:off x="1439943" y="1493988"/>
            <a:ext cx="2041895" cy="904159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0" algn="ctr">
              <a:lnSpc>
                <a:spcPct val="100000"/>
              </a:lnSpc>
              <a:spcBef>
                <a:spcPts val="86"/>
              </a:spcBef>
            </a:pPr>
            <a:r>
              <a:rPr lang="ru-RU" altLang="zh-CN" sz="2902" b="1" spc="-60" dirty="0">
                <a:solidFill>
                  <a:srgbClr val="23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</a:t>
            </a:r>
            <a:endParaRPr lang="zh-CN" altLang="en-US" sz="2902" b="1" spc="-60" dirty="0">
              <a:solidFill>
                <a:srgbClr val="235A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4"/>
          <p:cNvSpPr txBox="1">
            <a:spLocks/>
          </p:cNvSpPr>
          <p:nvPr/>
        </p:nvSpPr>
        <p:spPr>
          <a:xfrm>
            <a:off x="3095651" y="2293444"/>
            <a:ext cx="3565377" cy="318743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0" algn="ctr">
              <a:lnSpc>
                <a:spcPct val="100000"/>
              </a:lnSpc>
              <a:spcBef>
                <a:spcPts val="86"/>
              </a:spcBef>
            </a:pPr>
            <a:r>
              <a:rPr lang="en-US" altLang="zh-CN" sz="2000" spc="-6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welcometver.ru</a:t>
            </a:r>
            <a:endParaRPr lang="zh-CN" altLang="en-US" sz="2000" spc="-6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BBAE5E4D-D384-4EEF-85CA-D87C524A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4" y="1420037"/>
            <a:ext cx="968925" cy="9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4"/>
          <p:cNvSpPr txBox="1">
            <a:spLocks/>
          </p:cNvSpPr>
          <p:nvPr/>
        </p:nvSpPr>
        <p:spPr>
          <a:xfrm>
            <a:off x="4121092" y="1429125"/>
            <a:ext cx="7516726" cy="947120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lang="ru-RU" altLang="zh-CN" sz="2000" b="1" spc="-6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лицо:</a:t>
            </a:r>
          </a:p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lang="ru-RU" altLang="zh-CN" sz="2000" spc="-60" dirty="0" smtClean="0">
                <a:solidFill>
                  <a:srgbClr val="23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Выскубова Надежда, заместитель Министра туризма Тверской области, +7 (960) 715-77-88.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987" y="4001693"/>
            <a:ext cx="1159388" cy="121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ject 14"/>
          <p:cNvSpPr txBox="1">
            <a:spLocks/>
          </p:cNvSpPr>
          <p:nvPr/>
        </p:nvSpPr>
        <p:spPr>
          <a:xfrm>
            <a:off x="4121092" y="4026678"/>
            <a:ext cx="7516726" cy="947120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lang="ru-RU" altLang="zh-CN" sz="2000" b="1" spc="-6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лицо:</a:t>
            </a:r>
          </a:p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lang="ru-RU" altLang="zh-CN" sz="2000" spc="-60" dirty="0" smtClean="0">
                <a:solidFill>
                  <a:srgbClr val="23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Владимир, </a:t>
            </a:r>
            <a:r>
              <a:rPr lang="ru-RU" altLang="zh-CN" sz="2000" spc="-60" dirty="0" err="1" smtClean="0">
                <a:solidFill>
                  <a:srgbClr val="23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altLang="zh-CN" sz="2000" spc="-60" dirty="0" smtClean="0">
                <a:solidFill>
                  <a:srgbClr val="23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директора Департамента туризма Ярославской области, +7 (903) 104-15-75.</a:t>
            </a:r>
            <a:endParaRPr lang="en-US" altLang="zh-CN" sz="2000" spc="-60" dirty="0">
              <a:solidFill>
                <a:srgbClr val="235A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14"/>
          <p:cNvSpPr txBox="1">
            <a:spLocks/>
          </p:cNvSpPr>
          <p:nvPr/>
        </p:nvSpPr>
        <p:spPr>
          <a:xfrm>
            <a:off x="1524159" y="4154831"/>
            <a:ext cx="2344881" cy="904159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0" algn="ctr">
              <a:lnSpc>
                <a:spcPct val="100000"/>
              </a:lnSpc>
              <a:spcBef>
                <a:spcPts val="86"/>
              </a:spcBef>
            </a:pPr>
            <a:r>
              <a:rPr lang="ru-RU" altLang="zh-CN" sz="2902" b="1" spc="-60" dirty="0" smtClean="0">
                <a:solidFill>
                  <a:srgbClr val="23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</a:t>
            </a:r>
            <a:endParaRPr lang="zh-CN" altLang="en-US" sz="2902" b="1" spc="-60" dirty="0">
              <a:solidFill>
                <a:srgbClr val="235A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14"/>
          <p:cNvSpPr txBox="1">
            <a:spLocks/>
          </p:cNvSpPr>
          <p:nvPr/>
        </p:nvSpPr>
        <p:spPr>
          <a:xfrm>
            <a:off x="3161523" y="4925986"/>
            <a:ext cx="3565377" cy="318743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0" algn="ctr">
              <a:lnSpc>
                <a:spcPct val="100000"/>
              </a:lnSpc>
              <a:spcBef>
                <a:spcPts val="86"/>
              </a:spcBef>
            </a:pPr>
            <a:r>
              <a:rPr lang="en-US" altLang="zh-CN" sz="2000" spc="-6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visityaroslavia.ru</a:t>
            </a:r>
            <a:endParaRPr lang="zh-CN" altLang="en-US" sz="2000" spc="-6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2392" y="379264"/>
            <a:ext cx="9700723" cy="49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47" b="1" dirty="0" smtClean="0">
                <a:solidFill>
                  <a:srgbClr val="235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83902" y="361858"/>
            <a:ext cx="1078360" cy="124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81796" y="1493988"/>
            <a:ext cx="24939" cy="375074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31520" y="3192087"/>
            <a:ext cx="10598727" cy="831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176</Words>
  <Application>Microsoft Office PowerPoint</Application>
  <PresentationFormat>Широкоэкранный</PresentationFormat>
  <Paragraphs>45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DejaVu Sans</vt:lpstr>
      <vt:lpstr>等线 Light</vt:lpstr>
      <vt:lpstr>Times New Roman</vt:lpstr>
      <vt:lpstr>Wingdings</vt:lpstr>
      <vt:lpstr>Тема Office</vt:lpstr>
      <vt:lpstr>ТВЕРСКАЯ ОБЛАСТЬ – ЯРОСЛАВСКАЯ ОБЛАСТЬ  НОВЫЙ МЕЖРЕГИОНАЛЬНЫЙ ПРОЕКТ «ВЕРХНЯЯ ВОЛГА»</vt:lpstr>
      <vt:lpstr>Москва</vt:lpstr>
      <vt:lpstr>Презентация PowerPoint</vt:lpstr>
      <vt:lpstr>Стратегия взаимодействия по проекту</vt:lpstr>
      <vt:lpstr>Экспедиция караванеров и автотуристов  по маршруту</vt:lpstr>
      <vt:lpstr>Инфраструктура - задачи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разработке нового межрегионального маршрута, соединяющего Тверскую и Ярославскую области</dc:title>
  <dc:creator>Neuron</dc:creator>
  <cp:lastModifiedBy>Neuron</cp:lastModifiedBy>
  <cp:revision>33</cp:revision>
  <cp:lastPrinted>2021-05-21T14:32:50Z</cp:lastPrinted>
  <dcterms:created xsi:type="dcterms:W3CDTF">2021-01-25T12:42:03Z</dcterms:created>
  <dcterms:modified xsi:type="dcterms:W3CDTF">2021-10-05T07:35:21Z</dcterms:modified>
</cp:coreProperties>
</file>