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74" r:id="rId3"/>
    <p:sldId id="276" r:id="rId4"/>
    <p:sldId id="258" r:id="rId5"/>
    <p:sldId id="273" r:id="rId6"/>
    <p:sldId id="277" r:id="rId7"/>
    <p:sldId id="279" r:id="rId8"/>
    <p:sldId id="275" r:id="rId9"/>
    <p:sldId id="280" r:id="rId10"/>
    <p:sldId id="278" r:id="rId11"/>
    <p:sldId id="268" r:id="rId12"/>
    <p:sldId id="269" r:id="rId13"/>
    <p:sldId id="270" r:id="rId14"/>
    <p:sldId id="271" r:id="rId15"/>
    <p:sldId id="272" r:id="rId16"/>
    <p:sldId id="264" r:id="rId17"/>
    <p:sldId id="263" r:id="rId18"/>
    <p:sldId id="265" r:id="rId19"/>
    <p:sldId id="267" r:id="rId20"/>
    <p:sldId id="281" r:id="rId21"/>
    <p:sldId id="266" r:id="rId22"/>
    <p:sldId id="260" r:id="rId23"/>
    <p:sldId id="25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C152D64-20F0-4A6E-BE50-709A729C9DA6}">
          <p14:sldIdLst>
            <p14:sldId id="256"/>
            <p14:sldId id="274"/>
            <p14:sldId id="276"/>
            <p14:sldId id="258"/>
            <p14:sldId id="273"/>
            <p14:sldId id="277"/>
            <p14:sldId id="279"/>
            <p14:sldId id="275"/>
            <p14:sldId id="280"/>
            <p14:sldId id="278"/>
            <p14:sldId id="268"/>
            <p14:sldId id="269"/>
          </p14:sldIdLst>
        </p14:section>
        <p14:section name="Раздел без заголовка" id="{E6C0562B-6E1F-4A7A-80EF-FBDA1CE526A7}">
          <p14:sldIdLst>
            <p14:sldId id="270"/>
            <p14:sldId id="271"/>
            <p14:sldId id="272"/>
            <p14:sldId id="264"/>
            <p14:sldId id="263"/>
            <p14:sldId id="265"/>
            <p14:sldId id="267"/>
            <p14:sldId id="281"/>
            <p14:sldId id="266"/>
            <p14:sldId id="260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лексей" initials="А" lastIdx="3" clrIdx="0">
    <p:extLst>
      <p:ext uri="{19B8F6BF-5375-455C-9EA6-DF929625EA0E}">
        <p15:presenceInfo xmlns:p15="http://schemas.microsoft.com/office/powerpoint/2012/main" userId="Алексей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6"/>
    <a:srgbClr val="384D2D"/>
    <a:srgbClr val="B5C8C4"/>
    <a:srgbClr val="B8CBC4"/>
    <a:srgbClr val="E2ECEB"/>
    <a:srgbClr val="C7DCD5"/>
    <a:srgbClr val="BBCEC7"/>
    <a:srgbClr val="B2C5BF"/>
    <a:srgbClr val="B3C6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43" autoAdjust="0"/>
  </p:normalViewPr>
  <p:slideViewPr>
    <p:cSldViewPr snapToGrid="0">
      <p:cViewPr varScale="1">
        <p:scale>
          <a:sx n="81" d="100"/>
          <a:sy n="81" d="100"/>
        </p:scale>
        <p:origin x="9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50" baseline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туроператоров и турагентов, реализующих турпродукт</c:v>
                </c:pt>
              </c:strCache>
            </c:strRef>
          </c:tx>
          <c:spPr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A6B-4289-9AEB-027ECCDBE3A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A6B-4289-9AEB-027ECCDBE3A2}"/>
              </c:ext>
            </c:extLst>
          </c:dPt>
          <c:dLbls>
            <c:dLbl>
              <c:idx val="0"/>
              <c:layout>
                <c:manualLayout>
                  <c:x val="0.22968749999999988"/>
                  <c:y val="8.43749025359926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73437500000001"/>
                      <c:h val="0.24101960869712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A6B-4289-9AEB-027ECCDBE3A2}"/>
                </c:ext>
              </c:extLst>
            </c:dLbl>
            <c:dLbl>
              <c:idx val="1"/>
              <c:layout>
                <c:manualLayout>
                  <c:x val="-0.13750000000000001"/>
                  <c:y val="-8.20312449537865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A6B-4289-9AEB-027ECCDBE3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Региональных</c:v>
                </c:pt>
                <c:pt idx="1">
                  <c:v>г.Оса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6B-4289-9AEB-027ECCDBE3A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5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Вовлеченный бизнес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02C-4ED4-8244-83F3616768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02C-4ED4-8244-83F3616768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02C-4ED4-8244-83F3616768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302C-4ED4-8244-83F3616768A0}"/>
              </c:ext>
            </c:extLst>
          </c:dPt>
          <c:dLbls>
            <c:dLbl>
              <c:idx val="0"/>
              <c:layout>
                <c:manualLayout>
                  <c:x val="-0.2229211436282777"/>
                  <c:y val="-5.74218714676506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537573986288447"/>
                      <c:h val="0.149613364320044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02C-4ED4-8244-83F3616768A0}"/>
                </c:ext>
              </c:extLst>
            </c:dLbl>
            <c:dLbl>
              <c:idx val="1"/>
              <c:layout>
                <c:manualLayout>
                  <c:x val="0.25886959052848474"/>
                  <c:y val="-2.83356589360445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756263756102642"/>
                      <c:h val="0.179238362497640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02C-4ED4-8244-83F3616768A0}"/>
                </c:ext>
              </c:extLst>
            </c:dLbl>
            <c:dLbl>
              <c:idx val="2"/>
              <c:layout>
                <c:manualLayout>
                  <c:x val="0.20273156088303373"/>
                  <c:y val="0.1546874904842833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02C-4ED4-8244-83F3616768A0}"/>
                </c:ext>
              </c:extLst>
            </c:dLbl>
            <c:dLbl>
              <c:idx val="3"/>
              <c:layout>
                <c:manualLayout>
                  <c:x val="-0.19080666353887546"/>
                  <c:y val="0.1218749925027686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02C-4ED4-8244-83F3616768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ОТЕЛЕЙ</c:v>
                </c:pt>
                <c:pt idx="1">
                  <c:v>ТРАНСПОРТНЫХ КОМПАНИЙ</c:v>
                </c:pt>
                <c:pt idx="2">
                  <c:v>РЕСТОРАНОВ</c:v>
                </c:pt>
                <c:pt idx="3">
                  <c:v>МУЗЕЕВ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2C-4ED4-8244-83F3616768A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86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5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ЦА на данный момент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441-4865-9369-D93EEA1933D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441-4865-9369-D93EEA1933D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441-4865-9369-D93EEA1933D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441-4865-9369-D93EEA1933D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441-4865-9369-D93EEA1933D4}"/>
              </c:ext>
            </c:extLst>
          </c:dPt>
          <c:dLbls>
            <c:dLbl>
              <c:idx val="0"/>
              <c:layout>
                <c:manualLayout>
                  <c:x val="0.19747402563217151"/>
                  <c:y val="1.2890624207023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432413998058583"/>
                      <c:h val="0.149613364320044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441-4865-9369-D93EEA1933D4}"/>
                </c:ext>
              </c:extLst>
            </c:dLbl>
            <c:dLbl>
              <c:idx val="1"/>
              <c:layout>
                <c:manualLayout>
                  <c:x val="0.33410636436291941"/>
                  <c:y val="6.30705854410319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016551113063304"/>
                      <c:h val="0.179238362497640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441-4865-9369-D93EEA1933D4}"/>
                </c:ext>
              </c:extLst>
            </c:dLbl>
            <c:dLbl>
              <c:idx val="2"/>
              <c:layout>
                <c:manualLayout>
                  <c:x val="-0.23317634525049466"/>
                  <c:y val="9.400633033917751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41-4865-9369-D93EEA1933D4}"/>
                </c:ext>
              </c:extLst>
            </c:dLbl>
            <c:dLbl>
              <c:idx val="3"/>
              <c:layout>
                <c:manualLayout>
                  <c:x val="-0.18925538985156753"/>
                  <c:y val="-0.1078124933678338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441-4865-9369-D93EEA1933D4}"/>
                </c:ext>
              </c:extLst>
            </c:dLbl>
            <c:dLbl>
              <c:idx val="4"/>
              <c:layout>
                <c:manualLayout>
                  <c:x val="0.19549126577947643"/>
                  <c:y val="-0.1851562386099754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41-4865-9369-D93EEA1933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Семей с детьми</c:v>
                </c:pt>
                <c:pt idx="1">
                  <c:v>Взрослые</c:v>
                </c:pt>
                <c:pt idx="2">
                  <c:v>Иностранцы</c:v>
                </c:pt>
                <c:pt idx="3">
                  <c:v>Школьники до 11 лет</c:v>
                </c:pt>
                <c:pt idx="4">
                  <c:v>Школьники старше 11 лет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</c:v>
                </c:pt>
                <c:pt idx="1">
                  <c:v>80</c:v>
                </c:pt>
                <c:pt idx="2">
                  <c:v>2</c:v>
                </c:pt>
                <c:pt idx="3">
                  <c:v>186</c:v>
                </c:pt>
                <c:pt idx="4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41-4865-9369-D93EEA1933D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86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311632195207395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5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Потенциальные ЦА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BB0-4F40-86D7-9909DC34E18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BB0-4F40-86D7-9909DC34E18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BB0-4F40-86D7-9909DC34E1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BB0-4F40-86D7-9909DC34E18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BB0-4F40-86D7-9909DC34E18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7BB0-4F40-86D7-9909DC34E18B}"/>
              </c:ext>
            </c:extLst>
          </c:dPt>
          <c:dLbls>
            <c:dLbl>
              <c:idx val="0"/>
              <c:layout>
                <c:manualLayout>
                  <c:x val="-0.25239534368712835"/>
                  <c:y val="-0.134765616709792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432413998058583"/>
                      <c:h val="0.149613364320044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BB0-4F40-86D7-9909DC34E18B}"/>
                </c:ext>
              </c:extLst>
            </c:dLbl>
            <c:dLbl>
              <c:idx val="1"/>
              <c:layout>
                <c:manualLayout>
                  <c:x val="0.26468930980657807"/>
                  <c:y val="-0.143179401871345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016551113063304"/>
                      <c:h val="0.179238362497640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BB0-4F40-86D7-9909DC34E18B}"/>
                </c:ext>
              </c:extLst>
            </c:dLbl>
            <c:dLbl>
              <c:idx val="2"/>
              <c:layout>
                <c:manualLayout>
                  <c:x val="0.22444939250534487"/>
                  <c:y val="-1.849366274030134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BB0-4F40-86D7-9909DC34E18B}"/>
                </c:ext>
              </c:extLst>
            </c:dLbl>
            <c:dLbl>
              <c:idx val="3"/>
              <c:layout>
                <c:manualLayout>
                  <c:x val="0.22028086359772614"/>
                  <c:y val="1.874999884657979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BB0-4F40-86D7-9909DC34E18B}"/>
                </c:ext>
              </c:extLst>
            </c:dLbl>
            <c:dLbl>
              <c:idx val="4"/>
              <c:layout>
                <c:manualLayout>
                  <c:x val="0.3692339187579648"/>
                  <c:y val="7.26562455304967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BB0-4F40-86D7-9909DC34E18B}"/>
                </c:ext>
              </c:extLst>
            </c:dLbl>
            <c:dLbl>
              <c:idx val="5"/>
              <c:layout>
                <c:manualLayout>
                  <c:x val="-0.2730241689661958"/>
                  <c:y val="8.43749948096090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BB0-4F40-86D7-9909DC34E1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Семей с детьми</c:v>
                </c:pt>
                <c:pt idx="1">
                  <c:v>Взрослые</c:v>
                </c:pt>
                <c:pt idx="2">
                  <c:v>Иностранцы</c:v>
                </c:pt>
                <c:pt idx="3">
                  <c:v>Школьники до 11 лет</c:v>
                </c:pt>
                <c:pt idx="4">
                  <c:v>Школьники старше 11 лет</c:v>
                </c:pt>
                <c:pt idx="5">
                  <c:v>Серебряный возраст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186</c:v>
                </c:pt>
                <c:pt idx="1">
                  <c:v>60</c:v>
                </c:pt>
                <c:pt idx="2">
                  <c:v>20</c:v>
                </c:pt>
                <c:pt idx="3">
                  <c:v>66</c:v>
                </c:pt>
                <c:pt idx="4">
                  <c:v>95</c:v>
                </c:pt>
                <c:pt idx="5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BB0-4F40-86D7-9909DC34E18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48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туроператоров и турагентов, реализующих турпродукт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5">
                  <a:shade val="76000"/>
                </a:schemeClr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976-459D-813E-08E9C8273248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976-459D-813E-08E9C8273248}"/>
              </c:ext>
            </c:extLst>
          </c:dPt>
          <c:dLbls>
            <c:dLbl>
              <c:idx val="0"/>
              <c:layout>
                <c:manualLayout>
                  <c:x val="0.24389320921194232"/>
                  <c:y val="0.119531150373329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287982843585012"/>
                      <c:h val="0.24101960869712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976-459D-813E-08E9C827324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76-459D-813E-08E9C82732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1"/>
                <c:pt idx="0">
                  <c:v>Продаж тура через партнеров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76-459D-813E-08E9C827324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2C2E6-F348-45DA-A767-BB3EC56942C7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9965A-0F06-410F-AB3C-542A54A56D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361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09965A-0F06-410F-AB3C-542A54A56D33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029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CFD7A-E11B-41E3-AC4E-A302927BFCC2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88DE-D44F-4291-8C05-F62906A0593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02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CFD7A-E11B-41E3-AC4E-A302927BFCC2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88DE-D44F-4291-8C05-F62906A05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0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CFD7A-E11B-41E3-AC4E-A302927BFCC2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88DE-D44F-4291-8C05-F62906A05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22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CFD7A-E11B-41E3-AC4E-A302927BFCC2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88DE-D44F-4291-8C05-F62906A05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856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CFD7A-E11B-41E3-AC4E-A302927BFCC2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88DE-D44F-4291-8C05-F62906A05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76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CFD7A-E11B-41E3-AC4E-A302927BFCC2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88DE-D44F-4291-8C05-F62906A05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78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CFD7A-E11B-41E3-AC4E-A302927BFCC2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88DE-D44F-4291-8C05-F62906A05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90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CFD7A-E11B-41E3-AC4E-A302927BFCC2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88DE-D44F-4291-8C05-F62906A05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751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CFD7A-E11B-41E3-AC4E-A302927BFCC2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88DE-D44F-4291-8C05-F62906A05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988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CFD7A-E11B-41E3-AC4E-A302927BFCC2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88DE-D44F-4291-8C05-F62906A05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49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CFD7A-E11B-41E3-AC4E-A302927BFCC2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188DE-D44F-4291-8C05-F62906A059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202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CFD7A-E11B-41E3-AC4E-A302927BFCC2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188DE-D44F-4291-8C05-F62906A0593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0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png"/><Relationship Id="rId7" Type="http://schemas.openxmlformats.org/officeDocument/2006/relationships/image" Target="../media/image19.t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3.t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188F0-A5E9-4E34-8494-338A589C8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9772" y="920671"/>
            <a:ext cx="9480468" cy="1484415"/>
          </a:xfrm>
        </p:spPr>
        <p:txBody>
          <a:bodyPr>
            <a:noAutofit/>
          </a:bodyPr>
          <a:lstStyle/>
          <a:p>
            <a:r>
              <a:rPr lang="ru-RU" sz="4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B3C6C2"/>
                </a:solidFill>
                <a:latin typeface="Arial Black" panose="020B0A04020102020204" pitchFamily="34" charset="0"/>
              </a:rPr>
              <a:t>Квест – тур </a:t>
            </a:r>
            <a:br>
              <a:rPr lang="en-US" sz="4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B3C6C2"/>
                </a:solidFill>
                <a:latin typeface="Arial Black" panose="020B0A04020102020204" pitchFamily="34" charset="0"/>
              </a:rPr>
            </a:br>
            <a:r>
              <a:rPr lang="ru-RU" sz="4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B3C6C2"/>
                </a:solidFill>
                <a:latin typeface="Arial Black" panose="020B0A04020102020204" pitchFamily="34" charset="0"/>
              </a:rPr>
              <a:t>«Экспедиции Беринга. Оса»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70CF2B-B168-4017-95E5-A96EF21AD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95" y="2581069"/>
            <a:ext cx="8407421" cy="3870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0D9A35-6EB3-4D44-8240-B7E768B96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334" y="51212"/>
            <a:ext cx="1363332" cy="1236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4435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C4E231-31DB-48EA-B143-CD1CB95B6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1" y="965200"/>
            <a:ext cx="10223499" cy="537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6DD395-01D7-44AC-A0C4-8DBDD6D25028}"/>
              </a:ext>
            </a:extLst>
          </p:cNvPr>
          <p:cNvSpPr txBox="1"/>
          <p:nvPr/>
        </p:nvSpPr>
        <p:spPr>
          <a:xfrm>
            <a:off x="1270001" y="368300"/>
            <a:ext cx="7671624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Из каталога туров. Партнеры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3519451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34A542F4-8371-4746-9BF8-56B2D27704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9563152"/>
              </p:ext>
            </p:extLst>
          </p:nvPr>
        </p:nvGraphicFramePr>
        <p:xfrm>
          <a:off x="2032000" y="719666"/>
          <a:ext cx="7865979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E684F5-8CCD-4220-9CED-217750A57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79" y="605366"/>
            <a:ext cx="10795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0117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4D13D877-1D1E-42A4-B787-98E225B7E0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8710651"/>
              </p:ext>
            </p:extLst>
          </p:nvPr>
        </p:nvGraphicFramePr>
        <p:xfrm>
          <a:off x="2032000" y="719666"/>
          <a:ext cx="8186821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E5C71E-EC7A-423C-8A75-325075E94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071" y="465666"/>
            <a:ext cx="10795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43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15E582F-3896-43F5-A718-DC974D0967C5}"/>
              </a:ext>
            </a:extLst>
          </p:cNvPr>
          <p:cNvGrpSpPr/>
          <p:nvPr/>
        </p:nvGrpSpPr>
        <p:grpSpPr>
          <a:xfrm>
            <a:off x="2032000" y="719666"/>
            <a:ext cx="8186821" cy="5418667"/>
            <a:chOff x="2032000" y="719666"/>
            <a:chExt cx="8186821" cy="5418667"/>
          </a:xfrm>
        </p:grpSpPr>
        <p:graphicFrame>
          <p:nvGraphicFramePr>
            <p:cNvPr id="2" name="Диаграмма 1">
              <a:extLst>
                <a:ext uri="{FF2B5EF4-FFF2-40B4-BE49-F238E27FC236}">
                  <a16:creationId xmlns:a16="http://schemas.microsoft.com/office/drawing/2014/main" id="{BE3909C2-96F3-44A9-AB94-AE580C983F6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63632066"/>
                </p:ext>
              </p:extLst>
            </p:nvPr>
          </p:nvGraphicFramePr>
          <p:xfrm>
            <a:off x="2032000" y="719666"/>
            <a:ext cx="8186821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CCB5B7B-A278-48EE-B569-D35844619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19685" y="3066490"/>
              <a:ext cx="1152630" cy="11044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4E9082-739D-45AC-AB5D-266BEC073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50" y="478366"/>
            <a:ext cx="10795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0957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5F0C04C5-9032-466D-88E8-63417FDE73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8272123"/>
              </p:ext>
            </p:extLst>
          </p:nvPr>
        </p:nvGraphicFramePr>
        <p:xfrm>
          <a:off x="2032000" y="719666"/>
          <a:ext cx="8186821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7FF475-6973-4B66-A864-44513FB6D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0" y="440266"/>
            <a:ext cx="1079500" cy="914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3504F3-93B0-4660-A729-2D2124029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84" y="2748546"/>
            <a:ext cx="1778000" cy="177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3197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4272FDB-337B-4041-80FB-F1DCD4F9318E}"/>
              </a:ext>
            </a:extLst>
          </p:cNvPr>
          <p:cNvGrpSpPr/>
          <p:nvPr/>
        </p:nvGrpSpPr>
        <p:grpSpPr>
          <a:xfrm>
            <a:off x="1954463" y="719666"/>
            <a:ext cx="8283074" cy="5418667"/>
            <a:chOff x="2032000" y="719666"/>
            <a:chExt cx="8283074" cy="5418667"/>
          </a:xfrm>
        </p:grpSpPr>
        <p:graphicFrame>
          <p:nvGraphicFramePr>
            <p:cNvPr id="2" name="Диаграмма 1">
              <a:extLst>
                <a:ext uri="{FF2B5EF4-FFF2-40B4-BE49-F238E27FC236}">
                  <a16:creationId xmlns:a16="http://schemas.microsoft.com/office/drawing/2014/main" id="{071F4FFC-065D-49AF-B4A0-6F6CEFCEE2D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3263967"/>
                </p:ext>
              </p:extLst>
            </p:nvPr>
          </p:nvGraphicFramePr>
          <p:xfrm>
            <a:off x="2032000" y="719666"/>
            <a:ext cx="8283074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01587AB-FF93-4AFE-946B-F74AEC5B2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9302" y="2638464"/>
              <a:ext cx="1513815" cy="1516904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982E85-9F47-488C-AF3D-34E3FC687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829" y="479035"/>
            <a:ext cx="10795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164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B043573-3806-4D2B-BCE6-2E340EC65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242" y="5232400"/>
            <a:ext cx="9578359" cy="146033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Новый туристический маршрут «Экспедиции Беринга. Оса» - это возможность, словно на машине времени, вернуться в Осу XVIII века, почувствовать атмосферу того времени и, конечно, взглянуть на город глазами Витуса Беринга. Пройти по старинным улочкам города, поучаствовать в квесте "По следам Беринга", отведать блюда "Кухни Беринга". Иногородние туристы смогут остановиться на ночлег в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глэмпинге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"Бухта Беринга". А утром с борта парома полюбоваться красотами реки Кама.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56DE35-1FDC-4CF4-8692-E78AC7AA9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249" y="365125"/>
            <a:ext cx="8419317" cy="4724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85F54B-F89A-4CC5-8E3F-A8FFAF182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84" y="222116"/>
            <a:ext cx="10795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1530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A2FC5B-FE6C-48F9-A2BC-690517DC4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50" y="809625"/>
            <a:ext cx="9334500" cy="523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16DD63B-A695-4A68-BA84-D2CF2FAD1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7325"/>
            <a:ext cx="10795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4649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EFB644-1F88-475B-BD73-4F4B45EEB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62" y="747712"/>
            <a:ext cx="9363075" cy="5362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3072D3-C491-4D56-B359-991127578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9225"/>
            <a:ext cx="10795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9436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881F7A02-7333-4B73-9A85-CB90FE290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92" y="249932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98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128AF1-B019-4B23-A905-6DE00017F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6819">
            <a:off x="8004499" y="3465175"/>
            <a:ext cx="3763200" cy="283371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98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2ACF8A-673A-4136-92A2-4CD58E74A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35577">
            <a:off x="935470" y="354403"/>
            <a:ext cx="4643439" cy="342900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204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E103C54-E806-43B7-8CA1-5A9C72D87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816" y="3321217"/>
            <a:ext cx="4547674" cy="302711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98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A7E1C4-2E82-4B45-899F-F6D4072805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757" y="3894711"/>
            <a:ext cx="3434193" cy="253870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204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F03DD7-1158-4E8B-A4FA-37BB0848FD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030" y="433507"/>
            <a:ext cx="10795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7EF16E-A569-4106-8FE3-A5EE1CF90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4877">
            <a:off x="8460751" y="983441"/>
            <a:ext cx="3007713" cy="300771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5043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4D9AA-288A-4619-A86C-7737A2F07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075" y="91993"/>
            <a:ext cx="5479473" cy="1325563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Arial Black" panose="020B0A04020102020204" pitchFamily="34" charset="0"/>
              </a:rPr>
              <a:t>Описание маршрута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1A8285-6F62-46E3-AE19-D208EE581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7204"/>
            <a:ext cx="10835244" cy="5373583"/>
          </a:xfrm>
        </p:spPr>
        <p:txBody>
          <a:bodyPr>
            <a:no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Туристический маршрут «Экспедиции Беринга. Оса. Квест.»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разработан для организации туризма в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г.Оса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Пермского края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г. Оса Пермского края – очень интересный регион, на территории которого расположено множество памятников архитектуры, истории и природы.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Созданный маршрут позволяет объединить большинство достопримечательностей города в рамках одного туристского мероприятия. </a:t>
            </a:r>
          </a:p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Тематический маршрут о пребывании экспедиции Беринга в Осе, поможет раскрыть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турпотенциал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нашего региона, по-новому рассказать о России как туристам со всей Европы, так и жителям нашей страны. Перед путешествием по маршруту можно изучить книги серии «Маршрутами Великой Северной экспедиции» в краевом музее», пройти онлайн-квест и викторину, а также прослушать аудиогид.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4C15DA-C2D1-47B1-90C3-850AF17EB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0480" y="247213"/>
            <a:ext cx="1377032" cy="1249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4697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DA5F40-96EF-4EF0-AD75-C992076BC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91647">
            <a:off x="8395073" y="1268984"/>
            <a:ext cx="2673246" cy="266874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204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777C4F-E44B-4442-84C3-370CBFF14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3823">
            <a:off x="6437825" y="3415582"/>
            <a:ext cx="5105606" cy="266874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204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612DDA-C402-43AF-BA92-7606E4ED364D}"/>
              </a:ext>
            </a:extLst>
          </p:cNvPr>
          <p:cNvSpPr txBox="1"/>
          <p:nvPr/>
        </p:nvSpPr>
        <p:spPr>
          <a:xfrm>
            <a:off x="1244930" y="269633"/>
            <a:ext cx="9702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СЦЕНАРИЙ СВОБОДНОГО ВРЕМЕНИ И ПРОЖИВАНИЯ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6288317-4F3D-43B6-85E9-C8B810B36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158" flipH="1">
            <a:off x="4831214" y="1019065"/>
            <a:ext cx="3449501" cy="230685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204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5B434EA-3F4C-44D3-8A61-946194E48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708">
            <a:off x="4229873" y="2564043"/>
            <a:ext cx="3871356" cy="258090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204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768C12D-FAB3-4CDC-99BF-132896D3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9705">
            <a:off x="1452446" y="1019065"/>
            <a:ext cx="2859461" cy="230685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204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FFE6F4-FAF4-41DF-9328-381FA8AB63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89705">
            <a:off x="1718269" y="3367680"/>
            <a:ext cx="3871356" cy="290657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204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44BB39-B6B2-4AFD-A2BF-061CBABDB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560" y="609108"/>
            <a:ext cx="10795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92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F45B22-4D17-4BE9-A506-3D5A17DCB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94697">
            <a:off x="6518050" y="1618789"/>
            <a:ext cx="4352925" cy="43053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204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B91ADB-A8BD-4C3F-B51F-977FC9EEE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94614">
            <a:off x="1440991" y="711009"/>
            <a:ext cx="5275461" cy="373523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2040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BC13D2-77CB-43D1-A9AB-348976654E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1" y="549038"/>
            <a:ext cx="10795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033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5B9B1FB-BCAB-4F5F-BA91-95E1B0A83B2D}"/>
              </a:ext>
            </a:extLst>
          </p:cNvPr>
          <p:cNvSpPr/>
          <p:nvPr/>
        </p:nvSpPr>
        <p:spPr>
          <a:xfrm>
            <a:off x="6007099" y="965202"/>
            <a:ext cx="5944269" cy="5176540"/>
          </a:xfrm>
          <a:prstGeom prst="snip1Rect">
            <a:avLst>
              <a:gd name="adj" fmla="val 5686"/>
            </a:avLst>
          </a:prstGeom>
        </p:spPr>
        <p:txBody>
          <a:bodyPr wrap="square">
            <a:spAutoFit/>
          </a:bodyPr>
          <a:lstStyle/>
          <a:p>
            <a:pPr fontAlgn="t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Ильдар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Маматов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не скрывает, что проект «Экспедиция Беринга» – коммерческий.                    И направлен он на то, чтобы помочь турбизнесу заработать. С другой стороны, он даст возможность путешественникам со всей России и из других стран мира исследовать удивительные города и сёла Прикамья, о которых раньше они не имели представления.</a:t>
            </a:r>
          </a:p>
          <a:p>
            <a:pPr fontAlgn="t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«Мы приведём туристов в музеи, библиотеки, гостиницы, рестораны, ремесленные мастерские. Мы уже просчитали стоимость услуг для туристов на примере Кунгура – транспорт, автобус, питание. Обязательно привлечём местных гидов, знающих свой город. Кто лучше них увлечённо расскажет о местных диковинках? Наша цель – коммерчески успешный туристический продукт, который объединён общей идеей: Камчатские экспедиции Беринга и история России», – говорит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Маматов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8F3394-0AE8-4444-A88C-7526596B9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19" y="732667"/>
            <a:ext cx="4549141" cy="5593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3D6C11-8E91-4D9D-A74F-BE363CF32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116" y="508002"/>
            <a:ext cx="10795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7509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598B98-2AC5-48DD-A0E8-2FF36763E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6"/>
          <a:stretch/>
        </p:blipFill>
        <p:spPr>
          <a:xfrm>
            <a:off x="1295805" y="299471"/>
            <a:ext cx="5739995" cy="6252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12E88C7-7512-4632-BF8A-CE6A594F1DCC}"/>
              </a:ext>
            </a:extLst>
          </p:cNvPr>
          <p:cNvSpPr/>
          <p:nvPr/>
        </p:nvSpPr>
        <p:spPr>
          <a:xfrm>
            <a:off x="4356100" y="5486011"/>
            <a:ext cx="2489200" cy="923915"/>
          </a:xfrm>
          <a:prstGeom prst="rect">
            <a:avLst/>
          </a:prstGeom>
          <a:solidFill>
            <a:srgbClr val="F6F6F6">
              <a:alpha val="61000"/>
            </a:srgb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Марат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Талгатович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Беринг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 потомок в восьмом поколении Витуса Беринга.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FE31818-73F1-4AEC-9663-134EFB314959}"/>
              </a:ext>
            </a:extLst>
          </p:cNvPr>
          <p:cNvSpPr/>
          <p:nvPr/>
        </p:nvSpPr>
        <p:spPr>
          <a:xfrm>
            <a:off x="1447800" y="5486011"/>
            <a:ext cx="2717800" cy="923915"/>
          </a:xfrm>
          <a:prstGeom prst="rect">
            <a:avLst/>
          </a:prstGeom>
          <a:solidFill>
            <a:srgbClr val="F6F6F6">
              <a:alpha val="61000"/>
            </a:srgb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Ильдар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Юнусович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Маматов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Российский издатель, бизнес-консультант, путешественник.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FA7C3A0-B035-4F4A-9B49-173ECC2E941F}"/>
              </a:ext>
            </a:extLst>
          </p:cNvPr>
          <p:cNvSpPr/>
          <p:nvPr/>
        </p:nvSpPr>
        <p:spPr>
          <a:xfrm>
            <a:off x="3111500" y="4790116"/>
            <a:ext cx="1981200" cy="611319"/>
          </a:xfrm>
          <a:prstGeom prst="roundRect">
            <a:avLst>
              <a:gd name="adj" fmla="val 0"/>
            </a:avLst>
          </a:prstGeom>
          <a:solidFill>
            <a:srgbClr val="F6F6F6">
              <a:alpha val="61000"/>
            </a:srgbClr>
          </a:solidFill>
          <a:ln>
            <a:noFill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Литвиненко Ольга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ТА Море туров, г. Оса</a:t>
            </a:r>
          </a:p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F083F5-86F3-4B5A-9675-CAF92C0BB849}"/>
              </a:ext>
            </a:extLst>
          </p:cNvPr>
          <p:cNvSpPr/>
          <p:nvPr/>
        </p:nvSpPr>
        <p:spPr>
          <a:xfrm>
            <a:off x="7367119" y="1602223"/>
            <a:ext cx="4369234" cy="37856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случае, если маршрут проявит себя как актуальный, это станет основной точкой развития туризма в Осе.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Ведь уникальный русский колорит в этом городе с большой историей заключен не только в природе, но и памятниках архитектуры.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2BE9D0-D20F-4880-827A-41118B222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00" y="395723"/>
            <a:ext cx="1079500" cy="91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0536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EB9951-F798-445C-97A1-1A834CFB9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917"/>
          <a:stretch/>
        </p:blipFill>
        <p:spPr>
          <a:xfrm>
            <a:off x="999656" y="284283"/>
            <a:ext cx="2600693" cy="145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DFAF96-DBB3-48B8-B85E-F22A34516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01" y="2206781"/>
            <a:ext cx="4431858" cy="1452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F5ADAD-3998-497C-8014-B97573212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618" y="4294416"/>
            <a:ext cx="3564961" cy="1968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7AEA1D-9B98-440C-81B1-D46F99DA5CC1}"/>
              </a:ext>
            </a:extLst>
          </p:cNvPr>
          <p:cNvSpPr txBox="1"/>
          <p:nvPr/>
        </p:nvSpPr>
        <p:spPr>
          <a:xfrm>
            <a:off x="914401" y="1777045"/>
            <a:ext cx="2992581" cy="30777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Осинский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краеведческий музей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7CC165-27E2-4AF7-9F92-96CCBDD556C8}"/>
              </a:ext>
            </a:extLst>
          </p:cNvPr>
          <p:cNvSpPr txBox="1"/>
          <p:nvPr/>
        </p:nvSpPr>
        <p:spPr>
          <a:xfrm>
            <a:off x="914401" y="3665309"/>
            <a:ext cx="4565566" cy="52322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Диорама «Взятие Пугачевым крепости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Оса», художник Е.И.Данилевский,1987г.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EDBD75-3D38-400C-A77A-B416B29BC1C4}"/>
              </a:ext>
            </a:extLst>
          </p:cNvPr>
          <p:cNvSpPr txBox="1"/>
          <p:nvPr/>
        </p:nvSpPr>
        <p:spPr>
          <a:xfrm>
            <a:off x="1841618" y="6310261"/>
            <a:ext cx="3638348" cy="52322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Картина «Начало Великого северного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похода», художник Е.Н. Широков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557FD9-C013-4E08-8E57-4E4C72589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222" y="294227"/>
            <a:ext cx="5813054" cy="612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F548A01-B5AA-4999-9FD8-A5F4AA82BA3D}"/>
              </a:ext>
            </a:extLst>
          </p:cNvPr>
          <p:cNvSpPr/>
          <p:nvPr/>
        </p:nvSpPr>
        <p:spPr>
          <a:xfrm>
            <a:off x="6216347" y="592273"/>
            <a:ext cx="230063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430 </a:t>
            </a:r>
            <a:r>
              <a:rPr lang="ru-RU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ЛЕТ</a:t>
            </a:r>
            <a:endParaRPr lang="ru-RU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1FD323-3846-43F5-BF2D-BCB21630C1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6012" y="294499"/>
            <a:ext cx="1377032" cy="1249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2446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50BB779-4A9F-4DCC-B2E7-6529078FC44D}"/>
              </a:ext>
            </a:extLst>
          </p:cNvPr>
          <p:cNvSpPr/>
          <p:nvPr/>
        </p:nvSpPr>
        <p:spPr>
          <a:xfrm>
            <a:off x="5839743" y="1516960"/>
            <a:ext cx="5429940" cy="4524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Сегодня по следам Камчатских экспедиций Беринга </a:t>
            </a: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путешественник, издатель, бизнесмен Ильдар </a:t>
            </a:r>
            <a:r>
              <a:rPr lang="ru-RU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Маматов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организует туристический маршрут «Великая Северная экспедиция». Он пройдёт по 111 городам России и нескольким странам мира (в том числе Бельгии, Германии, Китаю, Монголии, США). Общая протяжённость маршрута – 55 тыс. км. В Пермском крае его остановочными пунктами станут Барда, Дуброво, Елово, Кишерть, Кунгур, Оса, Пермь, Соликамск, Суксун, Чайковский (Сайгатка), Усолье, Чердынь. А первыми городами, в которых маршрут Беринга уже работает, стали Соликамск, </a:t>
            </a:r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Оса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Пермь, Кунгур. Все эти населённые пункты так или иначе связаны с экспедицией.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809FC2-71F5-4030-9056-9ECC605DD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5" r="15605"/>
          <a:stretch/>
        </p:blipFill>
        <p:spPr>
          <a:xfrm>
            <a:off x="1465116" y="755232"/>
            <a:ext cx="3954484" cy="507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5E5722-5F42-4F32-B5BA-ECC98C48F85B}"/>
              </a:ext>
            </a:extLst>
          </p:cNvPr>
          <p:cNvSpPr txBox="1"/>
          <p:nvPr/>
        </p:nvSpPr>
        <p:spPr>
          <a:xfrm>
            <a:off x="5925787" y="691141"/>
            <a:ext cx="5082640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АВТОР ПРОЕКТА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E3B515-2699-4721-B9D7-781D00414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0700" y="247213"/>
            <a:ext cx="1239728" cy="1124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5475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973B3659-806F-4F35-B514-716DF0092E5F}"/>
              </a:ext>
            </a:extLst>
          </p:cNvPr>
          <p:cNvGrpSpPr/>
          <p:nvPr/>
        </p:nvGrpSpPr>
        <p:grpSpPr>
          <a:xfrm>
            <a:off x="2130878" y="-224781"/>
            <a:ext cx="7331034" cy="5626642"/>
            <a:chOff x="2264228" y="650172"/>
            <a:chExt cx="6856021" cy="526206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3AA162A-E55F-4401-A480-12A68CDAE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" contrast="13000"/>
                      </a14:imgEffect>
                    </a14:imgLayer>
                  </a14:imgProps>
                </a:ext>
              </a:extLst>
            </a:blip>
            <a:srcRect l="50000" t="21083" r="16623" b="14874"/>
            <a:stretch/>
          </p:blipFill>
          <p:spPr>
            <a:xfrm>
              <a:off x="2264228" y="650172"/>
              <a:ext cx="6856021" cy="52620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5229AFFB-9789-4750-9BEA-275068F98477}"/>
                </a:ext>
              </a:extLst>
            </p:cNvPr>
            <p:cNvCxnSpPr>
              <a:cxnSpLocks/>
            </p:cNvCxnSpPr>
            <p:nvPr/>
          </p:nvCxnSpPr>
          <p:spPr>
            <a:xfrm>
              <a:off x="5157788" y="2209800"/>
              <a:ext cx="257174" cy="16669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CADB840E-1057-410A-80FC-7B127A0867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78862" y="2205038"/>
              <a:ext cx="17051" cy="36671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0437C485-4DD9-4EBA-8A5C-CCD4FA3374E1}"/>
                </a:ext>
              </a:extLst>
            </p:cNvPr>
            <p:cNvCxnSpPr/>
            <p:nvPr/>
          </p:nvCxnSpPr>
          <p:spPr>
            <a:xfrm>
              <a:off x="5362575" y="2571750"/>
              <a:ext cx="1133475" cy="80963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510F2D55-DB19-4DBB-9C36-C65448FECD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5090" y="2652713"/>
              <a:ext cx="64291" cy="110013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BEB1761B-EB2E-48D2-B44F-1354571043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19714" y="3690940"/>
              <a:ext cx="1114425" cy="4384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D598996B-BBA7-4468-90A1-35256652E1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24465" y="3676650"/>
              <a:ext cx="114298" cy="1395413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638A5AA6-45B0-4A02-B3D8-0A931D2DFD6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05276" y="5000625"/>
              <a:ext cx="1135855" cy="7620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56B688B8-AC0A-46C1-8685-29D060039F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57625" y="4633913"/>
              <a:ext cx="252413" cy="366713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27C3D4EE-F751-4BC2-B058-9B4D66CF75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43338" y="4460081"/>
              <a:ext cx="297656" cy="188119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A5433570-4EEF-4DF8-B1EE-607E95C33EA2}"/>
                </a:ext>
              </a:extLst>
            </p:cNvPr>
            <p:cNvCxnSpPr/>
            <p:nvPr/>
          </p:nvCxnSpPr>
          <p:spPr>
            <a:xfrm flipV="1">
              <a:off x="4129089" y="3690938"/>
              <a:ext cx="61911" cy="79216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B5D01BFB-1ACF-40A0-85F2-65F449AAEC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8619" y="3600451"/>
              <a:ext cx="104775" cy="10477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5A65CC13-60E1-4FA0-8F31-35CAB4FF3463}"/>
                </a:ext>
              </a:extLst>
            </p:cNvPr>
            <p:cNvCxnSpPr>
              <a:cxnSpLocks/>
            </p:cNvCxnSpPr>
            <p:nvPr/>
          </p:nvCxnSpPr>
          <p:spPr>
            <a:xfrm>
              <a:off x="4276045" y="3604215"/>
              <a:ext cx="1027000" cy="81963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15804531-BE7F-4303-AEA4-BE29328D01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7055" y="3078956"/>
              <a:ext cx="127907" cy="60722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746366F8-6E74-497F-99CB-4B45628DB7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78862" y="2571750"/>
              <a:ext cx="36100" cy="521495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5FF5B5C-4152-45DB-ABDB-7AF4D37CD386}"/>
              </a:ext>
            </a:extLst>
          </p:cNvPr>
          <p:cNvSpPr txBox="1"/>
          <p:nvPr/>
        </p:nvSpPr>
        <p:spPr>
          <a:xfrm>
            <a:off x="2480770" y="5627636"/>
            <a:ext cx="7331034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384D2D"/>
                </a:solidFill>
                <a:latin typeface="Arial Black" panose="020B0A04020102020204" pitchFamily="34" charset="0"/>
              </a:rPr>
              <a:t>КАРТА МАРШРУТА. ОСА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E0EBF8-8569-4943-99BB-3E33A013B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1804" y="311981"/>
            <a:ext cx="1266424" cy="1148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553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F998EF5-8670-4542-BA19-BF3A597369B8}"/>
              </a:ext>
            </a:extLst>
          </p:cNvPr>
          <p:cNvSpPr/>
          <p:nvPr/>
        </p:nvSpPr>
        <p:spPr>
          <a:xfrm>
            <a:off x="1187532" y="1591294"/>
            <a:ext cx="10178967" cy="4888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КВЕСТ – ТУР «ЭКСПЕДИЦИИ БЕРИНГА. ОСА»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Программа тура (базовая) 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10.00</a:t>
            </a:r>
            <a:r>
              <a:rPr lang="ru-RU" dirty="0">
                <a:solidFill>
                  <a:srgbClr val="2F549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Встреча с экскурсоводом в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Осинском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краеведческом музее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Адрес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Оса, ул. Свердлова, 2 (исторический центр города). 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10.00 – 10.30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Фотографии, напитки,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WC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10.30 – 11.30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онлайн квест – игра «По следам Беринга».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12.00 – 12.45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Тематический обед «Кухня Беринга» - блюда кухни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XVIII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века - уха, разносолы, грибные закуски, жаркое в горшочках с гречей, морс. 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13.00 – 14.00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мастер – класс. 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1104900" algn="l"/>
              </a:tabLst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14.00 - 14.30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Окончание тура, вручение сертификатов 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Свободное время. Посещение сувенирных магазинов в историческом центре города. </a:t>
            </a:r>
            <a:endParaRPr lang="ru-RU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DB935E-7AAC-434E-A7C1-00FBB34EB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71" y="284057"/>
            <a:ext cx="3623829" cy="8092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F6171A-86C3-419C-B5CE-246F1EA6E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614" y="284057"/>
            <a:ext cx="3086100" cy="11814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247A39-D2A0-43A5-889E-7946FB212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343" y="262694"/>
            <a:ext cx="1562100" cy="1168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1B9143-410B-4C15-8D22-DA199A880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9950" y="265987"/>
            <a:ext cx="1266424" cy="1148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6756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54458B9-4AD0-4D6A-B535-FAA9F05DD204}"/>
              </a:ext>
            </a:extLst>
          </p:cNvPr>
          <p:cNvSpPr/>
          <p:nvPr/>
        </p:nvSpPr>
        <p:spPr>
          <a:xfrm>
            <a:off x="1405872" y="311897"/>
            <a:ext cx="9986028" cy="6117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квест – тур «Экспедиции Беринга. Оса»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включены следующие услуги: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Дегустация продуктов и напитков местных производителей 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Обед «Кухня Беринга»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Квест – игра (экскурсионная программа) «По следам Беринга».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Входной билет в краеведческий музей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Мастер – класс (по предложенным вариантам …)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Сопровождение (гид туроператора, с 10-00 до 14-00)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Страховка 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Организация тура, координация</a:t>
            </a: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68A86A-D95E-4D20-B3DC-435ED4E3B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704" y="575319"/>
            <a:ext cx="1266424" cy="1148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7104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7C846C-1B34-448F-9B24-EA1A06604E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88" r="2963"/>
          <a:stretch/>
        </p:blipFill>
        <p:spPr>
          <a:xfrm>
            <a:off x="1155298" y="168160"/>
            <a:ext cx="7556500" cy="2586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5F3F38-B62D-4724-ACA9-070A4E5E38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334"/>
          <a:stretch/>
        </p:blipFill>
        <p:spPr>
          <a:xfrm>
            <a:off x="6932206" y="1889683"/>
            <a:ext cx="4844982" cy="2885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AA4F11-0C10-46C9-A3E3-3B89EAD3B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207" y="2337902"/>
            <a:ext cx="4121173" cy="2586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69CAFF-14EA-4EE6-A7C7-A7963AD45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909" y="3999149"/>
            <a:ext cx="4282889" cy="2690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937A78-1F22-4895-A567-1C9710D22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3033" y="564987"/>
            <a:ext cx="1022920" cy="92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4378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521C015-360A-4C33-BB86-81E128E73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800" y="406400"/>
            <a:ext cx="10160000" cy="58594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Краткая историческая справка о городе. 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посещения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Оса (город основан в 1591 г.)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Участники Второй Камчатской экспедиции прибыли в Осу 19 сентября 1733 года и находились здесь 44 дня до установления санного пути. Местные жители изготовили 300 саней-розвальней для продолжения движения экспедиции по зимней дороге через Кунгур, Екатеринбург на Тобольск.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Оса XVIII век: Музейный холм. Скульптура «Книга». Верстовой столб XVIII века. Фрагмент крепостной стены. Краеведческий музей. Братья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Калуженины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Ротонда. Памятный знак на берегу Камы в честь пребывания в городе Второй Камчатской экспедиции.  Сквер Витуса Беринга. Музей часов. Выставочный зал «Осиное гнездо»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AC37A8-6F63-4E14-A9EA-921F1F217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406400"/>
            <a:ext cx="1022920" cy="92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75443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0C1C3B3E-A7A3-4BFF-9357-3A6D187AF010}" vid="{D2B3A50D-E17E-4755-ACF1-A807137B12F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942</TotalTime>
  <Words>926</Words>
  <Application>Microsoft Office PowerPoint</Application>
  <PresentationFormat>Широкоэкранный</PresentationFormat>
  <Paragraphs>76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Тема1</vt:lpstr>
      <vt:lpstr>Квест – тур  «Экспедиции Беринга. Оса»</vt:lpstr>
      <vt:lpstr>Описание маршрута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Квест – тур «Экспедиции Беринга. Оса» </dc:title>
  <dc:creator>Алексей</dc:creator>
  <cp:lastModifiedBy>Алексей</cp:lastModifiedBy>
  <cp:revision>25</cp:revision>
  <dcterms:created xsi:type="dcterms:W3CDTF">2021-10-13T10:08:06Z</dcterms:created>
  <dcterms:modified xsi:type="dcterms:W3CDTF">2021-10-19T15:49:05Z</dcterms:modified>
</cp:coreProperties>
</file>