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7" r:id="rId3"/>
    <p:sldId id="293" r:id="rId4"/>
    <p:sldId id="301" r:id="rId5"/>
    <p:sldId id="289" r:id="rId6"/>
    <p:sldId id="295" r:id="rId7"/>
    <p:sldId id="291" r:id="rId8"/>
    <p:sldId id="294" r:id="rId9"/>
    <p:sldId id="296" r:id="rId10"/>
    <p:sldId id="292" r:id="rId11"/>
    <p:sldId id="276" r:id="rId12"/>
    <p:sldId id="298" r:id="rId13"/>
    <p:sldId id="299" r:id="rId14"/>
    <p:sldId id="302" r:id="rId15"/>
    <p:sldId id="316" r:id="rId16"/>
    <p:sldId id="303" r:id="rId17"/>
    <p:sldId id="308" r:id="rId18"/>
    <p:sldId id="309" r:id="rId19"/>
    <p:sldId id="311" r:id="rId20"/>
    <p:sldId id="312" r:id="rId21"/>
    <p:sldId id="313" r:id="rId22"/>
    <p:sldId id="314" r:id="rId23"/>
    <p:sldId id="315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000" autoAdjust="0"/>
  </p:normalViewPr>
  <p:slideViewPr>
    <p:cSldViewPr>
      <p:cViewPr varScale="1">
        <p:scale>
          <a:sx n="68" d="100"/>
          <a:sy n="68" d="100"/>
        </p:scale>
        <p:origin x="-20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6C03B-020D-44D5-84BB-6B538B1C11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54BC1-D8B4-4BE6-9A21-0459B5EA4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формировании (создании) бренда Терского района на примере праздника Поморской козули»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Этапы </a:t>
            </a:r>
            <a:r>
              <a:rPr lang="ru-RU" dirty="0" err="1" smtClean="0"/>
              <a:t>брендирования</a:t>
            </a:r>
            <a:r>
              <a:rPr lang="ru-RU" dirty="0" smtClean="0"/>
              <a:t>:</a:t>
            </a:r>
          </a:p>
          <a:p>
            <a:pPr marL="457200" indent="-457200" algn="just">
              <a:buAutoNum type="arabicPeriod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Подготовительный (выбор территории, определение заказчика работ (органы местного самоуправления, предприниматели)</a:t>
            </a:r>
          </a:p>
          <a:p>
            <a:pPr marL="457200" indent="-457200"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Аналитический (анализ внешней среды и анализ потенциала территории, оценка её современного состояния (история, ландшафт, обустройство территории, доступность, жители (проведение собраний)</a:t>
            </a:r>
          </a:p>
          <a:p>
            <a:pPr marL="457200" indent="-457200"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 Проектирование (план мероприятий, технология праздника, варианты поддержки (местный бюджет, федеральный бюджет,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бизнеспартнёрство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спонсорские средства, местные инициативы, общественные организации, проекты)</a:t>
            </a:r>
          </a:p>
          <a:p>
            <a:pPr marL="457200" indent="-457200"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4. Реализация (проведение праздника)</a:t>
            </a:r>
          </a:p>
          <a:p>
            <a:pPr marL="457200" indent="-457200"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5. Оценочный (подведение итогов, оценка эффективности бренда, узнаваемость, наличие в информационном пространстве, количество привлечённых людей).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Подготовка праздника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создается оргкомитет по проведению  праздника (административная группа, которая  занимается кураторством организации);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привлекаются: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экологи (проводят субботники в с. Кузрека, в районе  Черной речки – фестивальной поляны)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местные жители (оказывают помощь в подготовке территории для проведения праздника, расселения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гостей,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дисциплинирует местных жителей и настраивает на позитив и терпимое отношение к гостям района)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общественные организации (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н-р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общественная организация Друзья  Финляндии ежегодно  на праздниках организует продажу чая, блинов, выпечки и т.д.)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субъекты МСП (организовываются  развлекательные  аттракционы для детей, объекты питания)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коммунальная служба (уборка и вывоз мусора во время проведения праздника и после, уборка туалетов)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МЧС, полиция, медицина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волонтеры (работают по информационному обслуживанию гостей праздника (что посмотреть, куда сходить, где поесть и т.д.) (</a:t>
            </a:r>
            <a:r>
              <a:rPr lang="ru-RU" sz="14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н-р</a:t>
            </a:r>
            <a:r>
              <a:rPr lang="ru-RU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при проведении фольклорного фестиваля из 30 кураторов, которые сопровождали группы участников, было привлечено 10 школьников и старшеклассников, т.е. готовится  смена на будущее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также  администрация Терского района в целях развития инфраструктуры для развития туризма  и реализации мероприятия «Поддержка начинающих и действующих предпринимателей через организацию конкурса бизнес-планов и предоставление грантов на развитие собственного бизнеса в сфере общественного питания»   в 2013 году  провела  Конкурс и предоставила грант на развитие собственного бизнеса в сфере общественного питания. 10.06.2014 перед фестивалем у нас было открыто новое кафе.</a:t>
            </a:r>
            <a:endParaRPr lang="ru-RU" sz="1400" dirty="0" smtClean="0"/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во время проведения праздников создаются точки интересного показа (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н-р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 празднике Козули  создается поморский амбар, дерево желаний, рядом серебряный источник и др.)</a:t>
            </a:r>
            <a:endParaRPr lang="ru-RU" sz="1400" dirty="0" smtClean="0"/>
          </a:p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Праздник </a:t>
            </a:r>
            <a:r>
              <a:rPr lang="ru-RU" dirty="0" smtClean="0"/>
              <a:t>рождает творческие инициативы, не </a:t>
            </a:r>
            <a:r>
              <a:rPr lang="ru-RU" dirty="0" smtClean="0"/>
              <a:t>оставляет равнодушными</a:t>
            </a:r>
            <a:r>
              <a:rPr lang="ru-RU" baseline="0" dirty="0" smtClean="0"/>
              <a:t> людей творческих, поэтому появляются такие шедевры. Вот такое лоскутное панно, которое появилось в 2014 году Автор – художник – Нина Петровна Новицкая.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Творчество местных жителей.</a:t>
            </a:r>
            <a:r>
              <a:rPr lang="ru-RU" baseline="0" dirty="0" smtClean="0"/>
              <a:t> Выставка ковриков их полиэтиленовых пакетов. Каждый год рождаются новые шедевры.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Мастерицам – </a:t>
            </a:r>
            <a:r>
              <a:rPr lang="ru-RU" dirty="0" err="1" smtClean="0"/>
              <a:t>козульщицам</a:t>
            </a:r>
            <a:r>
              <a:rPr lang="ru-RU" dirty="0" smtClean="0"/>
              <a:t> – почёт и уважение. Мастер – Анна </a:t>
            </a:r>
            <a:r>
              <a:rPr lang="ru-RU" dirty="0" err="1" smtClean="0"/>
              <a:t>крюкова</a:t>
            </a:r>
            <a:r>
              <a:rPr lang="ru-RU" dirty="0" smtClean="0"/>
              <a:t> город Петрозаводск.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Особенность праздника 2014 – встреча</a:t>
            </a:r>
            <a:r>
              <a:rPr lang="ru-RU" baseline="0" dirty="0" smtClean="0"/>
              <a:t> мастериц </a:t>
            </a:r>
            <a:r>
              <a:rPr lang="ru-RU" baseline="0" dirty="0" smtClean="0"/>
              <a:t>- </a:t>
            </a:r>
            <a:r>
              <a:rPr lang="ru-RU" baseline="0" dirty="0" err="1" smtClean="0"/>
              <a:t>козульщиц</a:t>
            </a:r>
            <a:r>
              <a:rPr lang="ru-RU" baseline="0" dirty="0" smtClean="0"/>
              <a:t> </a:t>
            </a:r>
            <a:r>
              <a:rPr lang="ru-RU" baseline="0" dirty="0" smtClean="0"/>
              <a:t>Умбы, Мурманской, Новгородской, Архангельской областей. Встретились козули: терская, архангельская, новгородская, </a:t>
            </a:r>
            <a:r>
              <a:rPr lang="ru-RU" baseline="0" dirty="0" err="1" smtClean="0"/>
              <a:t>лешуконская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Украшение праздника народные коллективы, </a:t>
            </a:r>
            <a:r>
              <a:rPr lang="ru-RU" dirty="0" smtClean="0"/>
              <a:t>музыка </a:t>
            </a:r>
            <a:r>
              <a:rPr lang="ru-RU" dirty="0" smtClean="0"/>
              <a:t>разных жанров.</a:t>
            </a:r>
            <a:r>
              <a:rPr lang="ru-RU" baseline="0" dirty="0" smtClean="0"/>
              <a:t> На нашем празднике находится место и баянистам, и скрипачам, и гуслярам и гитаристам..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Вкус Терского берега. Пироги</a:t>
            </a:r>
            <a:r>
              <a:rPr lang="ru-RU" baseline="0" dirty="0" smtClean="0"/>
              <a:t> поморские, уха, молочные реки, </a:t>
            </a:r>
            <a:r>
              <a:rPr lang="ru-RU" baseline="0" dirty="0" err="1" smtClean="0"/>
              <a:t>йогуртовые</a:t>
            </a:r>
            <a:r>
              <a:rPr lang="ru-RU" baseline="0" dirty="0" smtClean="0"/>
              <a:t> берега, варенье из сосновых шишек, Иван – чай и многое другое.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Конкурс красоты огородных чучел, с каждым годом всё больше их становится, целые семейные композиции.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Местные жители обустраивают свои территории. Творчество </a:t>
            </a:r>
            <a:r>
              <a:rPr lang="ru-RU" dirty="0" smtClean="0"/>
              <a:t>местных мастериц</a:t>
            </a:r>
            <a:r>
              <a:rPr lang="ru-RU" baseline="0" dirty="0" smtClean="0"/>
              <a:t> и сокровища из бабушкиных сундуков.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Определения</a:t>
            </a:r>
          </a:p>
          <a:p>
            <a:endParaRPr lang="ru-RU" dirty="0" smtClean="0"/>
          </a:p>
          <a:p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Бренд –  название, термин, знак, символ, либо другая характеристика, которая делает данную территорию отличной от других.</a:t>
            </a:r>
          </a:p>
          <a:p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Козуля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обрядовое печенье из ржаного теста.</a:t>
            </a:r>
          </a:p>
          <a:p>
            <a:pPr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Поморской козули – праздник для души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это местные инициативы: мирный колодец,</a:t>
            </a:r>
            <a:r>
              <a:rPr lang="ru-RU" baseline="0" dirty="0" smtClean="0"/>
              <a:t> который к празднику сделали всем миром.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DAA56-2448-4B2B-93C8-AC1A4E891C6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None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Итоги за 5 лет;</a:t>
            </a:r>
          </a:p>
          <a:p>
            <a:pPr algn="just">
              <a:buFont typeface="Arial" pitchFamily="34" charset="0"/>
              <a:buNone/>
            </a:pP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(от 500 до 2000 чел)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Финансирование (от 30 до 230 тыс. руб.)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Участие в программах (ФП «Культура России (2014 год)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География участников (Мурманская область, Карелия, Новгородская , Архангельская, Ленинградская области,  Санкт Петербург, Москва)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«Изюминки праздника» : 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Поморский амбар, Серебряный родник, Дерево желаний, Обжорный ряд, Сельское дефиле, Конкурс красоты огородных пугал, Терские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родословицы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Снежная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козуля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Мастер – классы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козульщиц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Северо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– Запада, Презентация Иван – чая, местной продукции,  Поморская свадьба.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8" algn="just">
              <a:buFont typeface="Arial" pitchFamily="34" charset="0"/>
              <a:buNone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Глобальные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мечты</a:t>
            </a:r>
          </a:p>
          <a:p>
            <a:pPr lvl="8" algn="just">
              <a:buFont typeface="Arial" pitchFamily="34" charset="0"/>
              <a:buNone/>
            </a:pP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Статус села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Кузрека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Гостевые дома</a:t>
            </a: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Частные музеи</a:t>
            </a: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Объекты питания</a:t>
            </a: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Электрификация села</a:t>
            </a:r>
          </a:p>
          <a:p>
            <a:pPr marL="727075" lvl="6" indent="-457200" algn="just">
              <a:buAutoNum type="arabicPeriod"/>
            </a:pP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Экодеревня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None/>
            </a:pP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Поморская </a:t>
            </a:r>
            <a:r>
              <a:rPr lang="ru-RU" dirty="0" err="1" smtClean="0"/>
              <a:t>козуля</a:t>
            </a:r>
            <a:r>
              <a:rPr lang="ru-RU" dirty="0" smtClean="0"/>
              <a:t> – бренд территории Терских поморов.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древнее обрядовое печенье, известное с XII века. Аллегорический образ счастья, любви, здоровья и удачи. Козули раньше пекли на Рождество перед Новым годом. Поморы верили, что простая хлебная фигурка оберегает их от злых сил. Поэтому хозяйки оставляли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козуль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доме, чтобы счастье не покинуло их семью.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И всё-таки дело не в козуле, которая была выбрана символом праздника, а выборе темы, которая могла бы объединить местных жителей – будущих хозяев гостевых домов, предпринимателей, общественных организаций и представителей администрации. Организаторы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поставили цель: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Заинтересовать людей, объединить, заставить поверить в свои силы и сделать незабываемым путешествие в край Терских поморов. Экономические цели: развить территорию, привлечь инвесторов.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Центр притяжения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Кузрека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Кусочек ржаного теста спас село</a:t>
            </a:r>
          </a:p>
          <a:p>
            <a:pPr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Поморы = равнение на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Кузреку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Так пишут о нашем празднике.</a:t>
            </a:r>
          </a:p>
          <a:p>
            <a:pPr algn="just"/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Секрет козули 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прост: ржаная мука, </a:t>
            </a:r>
            <a:r>
              <a:rPr lang="ru-RU" sz="1200" b="1" baseline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соль,родниковая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вода, чистое сердце, добрые пожелания и умелые руки.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Направления </a:t>
            </a:r>
            <a:r>
              <a:rPr lang="ru-RU" b="1" dirty="0" err="1" smtClean="0"/>
              <a:t>брендирования</a:t>
            </a:r>
            <a:r>
              <a:rPr lang="ru-RU" b="1" dirty="0" smtClean="0"/>
              <a:t>: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Экономическое (выгода для предпринимателей, местных жителей , гостевые дома, развитие сельского туризма)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Социокультурное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(нематериальный капитал территории: географическое положение, река впадает в Белое море, исторический капитал)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Политическое  (взаимодействие со значимыми политическими фигурами)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слайде;</a:t>
            </a:r>
            <a:r>
              <a:rPr lang="ru-RU" baseline="0" dirty="0" smtClean="0"/>
              <a:t> краткая историческая справка (</a:t>
            </a:r>
            <a:r>
              <a:rPr lang="ru-RU" sz="1200" dirty="0" err="1" smtClean="0"/>
              <a:t>Кузрека</a:t>
            </a:r>
            <a:r>
              <a:rPr lang="ru-RU" sz="1200" dirty="0" smtClean="0"/>
              <a:t>… Деревня, корни которой уходят в </a:t>
            </a:r>
            <a:r>
              <a:rPr lang="en-US" sz="1200" dirty="0" smtClean="0"/>
              <a:t>XVI – XVII </a:t>
            </a:r>
            <a:r>
              <a:rPr lang="ru-RU" sz="1200" dirty="0" smtClean="0"/>
              <a:t>века. Во многих монастырских летописях можно встретить название – </a:t>
            </a:r>
            <a:r>
              <a:rPr lang="ru-RU" sz="1200" dirty="0" err="1" smtClean="0"/>
              <a:t>Кузрецкое</a:t>
            </a:r>
            <a:r>
              <a:rPr lang="ru-RU" sz="1200" dirty="0" smtClean="0"/>
              <a:t> </a:t>
            </a:r>
            <a:r>
              <a:rPr lang="ru-RU" sz="1200" dirty="0" err="1" smtClean="0"/>
              <a:t>усолье</a:t>
            </a:r>
            <a:r>
              <a:rPr lang="ru-RU" sz="1200" dirty="0" smtClean="0"/>
              <a:t>. Ещё 300 лет назад, во второй половине </a:t>
            </a:r>
            <a:r>
              <a:rPr lang="en-US" sz="1200" dirty="0" smtClean="0"/>
              <a:t>XVII</a:t>
            </a:r>
            <a:r>
              <a:rPr lang="ru-RU" sz="1200" dirty="0" smtClean="0"/>
              <a:t> века, здесь были солеварни, которыми владел Соловецкий монастырь).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Почему выбрали это место для проведения праздника?</a:t>
            </a:r>
          </a:p>
          <a:p>
            <a:r>
              <a:rPr lang="ru-RU" dirty="0" smtClean="0"/>
              <a:t>Удивительное</a:t>
            </a:r>
            <a:r>
              <a:rPr lang="ru-RU" baseline="0" dirty="0" smtClean="0"/>
              <a:t> по красоте место (приливы, отливы, река </a:t>
            </a:r>
            <a:r>
              <a:rPr lang="ru-RU" baseline="0" dirty="0" err="1" smtClean="0"/>
              <a:t>Кузрека</a:t>
            </a:r>
            <a:r>
              <a:rPr lang="ru-RU" baseline="0" dirty="0" smtClean="0"/>
              <a:t> впадает в Белое море), поморские постройки и …замечательные люди!</a:t>
            </a:r>
          </a:p>
          <a:p>
            <a:r>
              <a:rPr lang="ru-RU" baseline="0" dirty="0" smtClean="0"/>
              <a:t>28 – </a:t>
            </a:r>
            <a:r>
              <a:rPr lang="ru-RU" baseline="0" dirty="0" err="1" smtClean="0"/>
              <a:t>й</a:t>
            </a:r>
            <a:r>
              <a:rPr lang="ru-RU" baseline="0" dirty="0" smtClean="0"/>
              <a:t> км асфальтовой дороги Умба – Варзуга, возможность радиальных экскурсий в Умбу, Варзугу, на тоню </a:t>
            </a:r>
            <a:r>
              <a:rPr lang="ru-RU" baseline="0" dirty="0" err="1" smtClean="0"/>
              <a:t>Тетрина</a:t>
            </a:r>
            <a:r>
              <a:rPr lang="ru-RU" baseline="0" dirty="0" smtClean="0"/>
              <a:t> (музей под открытым небом), на мыс Корабль (месторождение аметистов, Оленица – месторождение </a:t>
            </a:r>
            <a:r>
              <a:rPr lang="ru-RU" baseline="0" dirty="0" err="1" smtClean="0"/>
              <a:t>глендонитов</a:t>
            </a:r>
            <a:r>
              <a:rPr lang="ru-RU" baseline="0" dirty="0" smtClean="0"/>
              <a:t>  (беломорская рогулька), и , что важно _- нет зоны регламентированного посещения для иностранных </a:t>
            </a:r>
            <a:r>
              <a:rPr lang="ru-RU" baseline="0" dirty="0" err="1" smtClean="0"/>
              <a:t>граждан,возможность</a:t>
            </a:r>
            <a:r>
              <a:rPr lang="ru-RU" baseline="0" dirty="0" smtClean="0"/>
              <a:t> </a:t>
            </a:r>
            <a:r>
              <a:rPr lang="ru-RU" baseline="0" dirty="0" smtClean="0"/>
              <a:t> принимать иностранных гостей.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Назову законы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брендирования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которые нужно соблюдать,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чтобы работа была успешной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Оригинальность (поморская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козуля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 (в России больше нет таких праздников).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Распространение, чтобы не было одноразовым мероприятием. Выстраиваем перспективу (праздник – сельский туризм)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Известность (публикация информации,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медиа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Реклама (для поддержания известности нужна реклама)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Слово (определённое слово в ушах потребителей) Слышим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«Поморская </a:t>
            </a:r>
            <a:r>
              <a:rPr lang="ru-RU" sz="1200" b="1" baseline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козуля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 – имеем интерес.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Подлинность (настоящее,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истинное,сделать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руками потрогать, погадать,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научиться делать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Границы (для глобального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брендинга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границ не существует), проект Сокровища Земли </a:t>
            </a:r>
            <a:r>
              <a:rPr lang="ru-RU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Тре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ожерелье сельских праздников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Время (бренд не построить за один день, это протяжённый процесс, требует последовательных действий и подведения промежуточных результатов)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None/>
            </a:pP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Закон</a:t>
            </a:r>
            <a:r>
              <a:rPr lang="ru-RU" sz="1200" b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известности и рекламы требуют обязательной информационной поддержки, пиар – кампания.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Поэтому</a:t>
            </a:r>
            <a:r>
              <a:rPr lang="ru-RU" baseline="0" dirty="0" smtClean="0"/>
              <a:t> нужны буклеты, листовки, программы карты, размещение в каталогах, обязательно на сайтах, информационных порталах, туристских каталогах (Отдых в России), </a:t>
            </a:r>
          </a:p>
          <a:p>
            <a:r>
              <a:rPr lang="ru-RU" baseline="0" dirty="0" smtClean="0"/>
              <a:t>Телепередачи, статьи в газетах, выступления на радио. </a:t>
            </a:r>
          </a:p>
          <a:p>
            <a:r>
              <a:rPr lang="ru-RU" baseline="0" dirty="0" smtClean="0"/>
              <a:t>В 2014 году нами были подготовлены материалы о празднике </a:t>
            </a:r>
            <a:r>
              <a:rPr lang="ru-RU" baseline="0" dirty="0" smtClean="0"/>
              <a:t>козули, которые опубликованы  </a:t>
            </a:r>
            <a:r>
              <a:rPr lang="ru-RU" baseline="0" dirty="0" smtClean="0"/>
              <a:t>журнале Народное творчество, Музыкальная жизнь. 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Информационная</a:t>
            </a:r>
            <a:r>
              <a:rPr lang="ru-RU" sz="1600" i="1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поддержка:</a:t>
            </a:r>
            <a:endParaRPr lang="ru-RU" sz="1600" dirty="0" smtClean="0"/>
          </a:p>
          <a:p>
            <a:endParaRPr lang="ru-RU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по  привлечению туристов ведется круглый год посредством:</a:t>
            </a:r>
            <a:endParaRPr lang="ru-RU" sz="1600" dirty="0" smtClean="0"/>
          </a:p>
          <a:p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участия в разных выставках, издания и распространения информационных буклетов о районе, о достопримечательностях и массовых праздниках;</a:t>
            </a:r>
            <a:endParaRPr lang="ru-RU" sz="1600" dirty="0" smtClean="0"/>
          </a:p>
          <a:p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размещения актуальной информации  о крупномасштабных праздниках на официальном сайте Терского района (на стартовой странице висит баннер «Крупномасштабные праздники»);</a:t>
            </a:r>
            <a:endParaRPr lang="ru-RU" sz="1600" dirty="0" smtClean="0"/>
          </a:p>
          <a:p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 2013 году за счет проекта </a:t>
            </a:r>
            <a:r>
              <a:rPr lang="en-US" sz="16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Salla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Gate</a:t>
            </a:r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были установлены на территории района 11 информационных щитов о достопримечательностях и праздниках (на 2 языках), создана информационная площадка около здания администрации района.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54BC1-D8B4-4BE6-9A21-0459B5EA482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143000"/>
            <a:ext cx="7315200" cy="3219450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формировании (создании) бренда Терского района на примере праздника Поморской козули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91000"/>
            <a:ext cx="6858000" cy="24384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Начальник отдела культуры, спорта молодёжной и социальной политики администрации Терского района Анисимова Ольга Петровна</a:t>
            </a:r>
          </a:p>
          <a:p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20 .03.2015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2050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24000"/>
            <a:ext cx="7315200" cy="4572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Этапы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брендирования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09800"/>
            <a:ext cx="6858000" cy="4419600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AutoNum type="arabicPeriod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Подготовительный (выбор территории, определение заказчика работ (органы местного самоуправления, предприниматели)</a:t>
            </a:r>
          </a:p>
          <a:p>
            <a:pPr marL="457200" indent="-457200"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Аналитический (анализ внешней среды и анализ потенциала территории, оценка её современного состояния (история, ландшафт, обустройство территории, доступность, жители)</a:t>
            </a:r>
          </a:p>
          <a:p>
            <a:pPr marL="457200" indent="-457200"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 Проектирование (план мероприятий, технология праздника, варианты поддержки (местный бюджет, федеральный бюджет,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бизнеспартнёрство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местные инициативы, общественные организации, проекты)</a:t>
            </a:r>
          </a:p>
          <a:p>
            <a:pPr marL="457200" indent="-457200"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4. Реализация (проведение праздника)</a:t>
            </a:r>
          </a:p>
          <a:p>
            <a:pPr marL="457200" indent="-457200"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5. Оценочный (подведение итогов, оценка эффективности бренда, узнаваемость, наличие в информационном пространстве, количество привлечённых людей).</a:t>
            </a: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315200" cy="91440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Подготовка праздника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8305800" cy="54102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990600" y="1828800"/>
            <a:ext cx="2819400" cy="914400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МЧС, полиция, медицина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248400" y="2667000"/>
            <a:ext cx="25146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субъекты МСП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048000" y="838200"/>
            <a:ext cx="2819400" cy="1219200"/>
          </a:xfrm>
          <a:prstGeom prst="ellipse">
            <a:avLst/>
          </a:prstGeom>
          <a:solidFill>
            <a:srgbClr val="FF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324600" y="3657600"/>
            <a:ext cx="2667000" cy="9906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общественные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организации</a:t>
            </a:r>
          </a:p>
        </p:txBody>
      </p:sp>
      <p:sp>
        <p:nvSpPr>
          <p:cNvPr id="10" name="Овал 9"/>
          <p:cNvSpPr/>
          <p:nvPr/>
        </p:nvSpPr>
        <p:spPr>
          <a:xfrm>
            <a:off x="3048000" y="3429000"/>
            <a:ext cx="2743200" cy="1143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ОРГКОМИТЕТ</a:t>
            </a:r>
          </a:p>
        </p:txBody>
      </p:sp>
      <p:sp>
        <p:nvSpPr>
          <p:cNvPr id="11" name="Овал 10"/>
          <p:cNvSpPr/>
          <p:nvPr/>
        </p:nvSpPr>
        <p:spPr>
          <a:xfrm>
            <a:off x="152400" y="4724400"/>
            <a:ext cx="25908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48200" y="5638800"/>
            <a:ext cx="2514600" cy="990600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местные жители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133600" y="5638800"/>
            <a:ext cx="2438400" cy="9906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5486400" y="3200400"/>
            <a:ext cx="685800" cy="38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505200" y="4648200"/>
            <a:ext cx="609600" cy="914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6" idx="5"/>
          </p:cNvCxnSpPr>
          <p:nvPr/>
        </p:nvCxnSpPr>
        <p:spPr>
          <a:xfrm flipH="1" flipV="1">
            <a:off x="3397108" y="2609289"/>
            <a:ext cx="717692" cy="8197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791200" y="4038600"/>
            <a:ext cx="4572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4724400" y="4648200"/>
            <a:ext cx="685800" cy="914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2819400" y="3352800"/>
            <a:ext cx="477933" cy="243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514600" y="4495800"/>
            <a:ext cx="99060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5943600" y="4724400"/>
            <a:ext cx="2971800" cy="9906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народные коллективы,  мастера из других городов и районов</a:t>
            </a:r>
          </a:p>
        </p:txBody>
      </p:sp>
      <p:sp>
        <p:nvSpPr>
          <p:cNvPr id="28" name="Овал 27"/>
          <p:cNvSpPr/>
          <p:nvPr/>
        </p:nvSpPr>
        <p:spPr>
          <a:xfrm>
            <a:off x="0" y="3733800"/>
            <a:ext cx="24384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04800" y="2743200"/>
            <a:ext cx="25908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5257800" y="4495800"/>
            <a:ext cx="83820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endCxn id="28" idx="6"/>
          </p:cNvCxnSpPr>
          <p:nvPr/>
        </p:nvCxnSpPr>
        <p:spPr>
          <a:xfrm flipH="1">
            <a:off x="2438400" y="4114800"/>
            <a:ext cx="609600" cy="76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51" idx="3"/>
          </p:cNvCxnSpPr>
          <p:nvPr/>
        </p:nvCxnSpPr>
        <p:spPr>
          <a:xfrm flipH="1">
            <a:off x="4648201" y="2598130"/>
            <a:ext cx="935132" cy="8308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5181600" y="1752600"/>
            <a:ext cx="2743200" cy="9906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организации культуры, спорта и туризма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 flipV="1">
            <a:off x="4419600" y="2133600"/>
            <a:ext cx="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715008" y="214290"/>
            <a:ext cx="3000396" cy="464347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Это нарядное панно - лоскутное сердце нашего Праздника появилось в 2014 году.</a:t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Автор-</a:t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замечательный, близкий нам по духу мастер - художник Нина Петровна Новицкая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Новицкая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42852"/>
            <a:ext cx="5143536" cy="6572296"/>
          </a:xfrm>
        </p:spPr>
      </p:pic>
      <p:pic>
        <p:nvPicPr>
          <p:cNvPr id="5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RcQMC_vkU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42852"/>
            <a:ext cx="8429684" cy="6500858"/>
          </a:xfrm>
        </p:spPr>
      </p:pic>
      <p:pic>
        <p:nvPicPr>
          <p:cNvPr id="5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0"/>
            <a:ext cx="4214810" cy="200021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Мастерицам - </a:t>
            </a:r>
            <a:r>
              <a:rPr lang="ru-RU" sz="1800" b="1" dirty="0" err="1" smtClean="0">
                <a:solidFill>
                  <a:schemeClr val="accent3">
                    <a:lumMod val="75000"/>
                  </a:schemeClr>
                </a:solidFill>
              </a:rPr>
              <a:t>козульщицам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   у нас почёт и уважение! </a:t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Мастер поморской козули</a:t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            Анна Крюкова </a:t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   г. Петрозаводск Карелия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Анна Крюкова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429156" cy="6572296"/>
          </a:xfrm>
        </p:spPr>
      </p:pic>
      <p:pic>
        <p:nvPicPr>
          <p:cNvPr id="6" name="Содержимое 5" descr="козули Анна Крюкова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714876" y="2928934"/>
            <a:ext cx="4286248" cy="3714775"/>
          </a:xfrm>
        </p:spPr>
      </p:pic>
      <p:pic>
        <p:nvPicPr>
          <p:cNvPr id="7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29684" cy="78579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  Вот так встретились на одном столе козули терские - фигурки   </a:t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        животных и козули архангельские - расписные пряники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ZtRVXpcPml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857232"/>
            <a:ext cx="8501122" cy="5786478"/>
          </a:xfrm>
        </p:spPr>
      </p:pic>
      <p:pic>
        <p:nvPicPr>
          <p:cNvPr id="5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RojolLZy0M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8858312" cy="6572296"/>
          </a:xfrm>
        </p:spPr>
      </p:pic>
      <p:pic>
        <p:nvPicPr>
          <p:cNvPr id="5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4" descr="8eqNih1wv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114800"/>
            <a:ext cx="184311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5" descr="Играй, Варзуга!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282" y="4191000"/>
            <a:ext cx="2833718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4" descr="Илона и гусля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67000" y="4114800"/>
            <a:ext cx="28194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7929618" cy="13572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Вкус Терского берега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7" descr="DSC0202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714488"/>
            <a:ext cx="4071966" cy="4143404"/>
          </a:xfrm>
        </p:spPr>
      </p:pic>
      <p:pic>
        <p:nvPicPr>
          <p:cNvPr id="6" name="Содержимое 5" descr="DSC_0137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357686" y="857232"/>
            <a:ext cx="4643470" cy="5857916"/>
          </a:xfrm>
        </p:spPr>
      </p:pic>
      <p:pic>
        <p:nvPicPr>
          <p:cNvPr id="7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               Конкурс красоты среди </a:t>
            </a:r>
            <a:r>
              <a:rPr lang="ru-RU" sz="2000" b="1" smtClean="0">
                <a:solidFill>
                  <a:srgbClr val="FF0000"/>
                </a:solidFill>
              </a:rPr>
              <a:t>пугал огородных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eafAwXEqIE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8172480" cy="5715016"/>
          </a:xfrm>
          <a:prstGeom prst="rect">
            <a:avLst/>
          </a:prstGeom>
        </p:spPr>
      </p:pic>
      <p:pic>
        <p:nvPicPr>
          <p:cNvPr id="7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5" descr="I8AxfRedQs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3581400"/>
            <a:ext cx="1752600" cy="2805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467600" cy="78579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IwUA8KN-5JI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714612" y="2714596"/>
            <a:ext cx="6215106" cy="4000552"/>
          </a:xfrm>
        </p:spPr>
      </p:pic>
      <p:pic>
        <p:nvPicPr>
          <p:cNvPr id="8" name="Содержимое 7" descr="4o9MvX6dHRI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142844" y="142852"/>
            <a:ext cx="5857948" cy="3857676"/>
          </a:xfrm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143000"/>
            <a:ext cx="7315200" cy="12192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Определения</a:t>
            </a:r>
            <a:b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905000"/>
            <a:ext cx="6858000" cy="3810000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Бренд –  название, термин, знак, символ, либо другая характеристика, которая делает данную территорию отличной от других</a:t>
            </a:r>
          </a:p>
          <a:p>
            <a:pPr algn="just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Козуля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обрядовое печенье из ржаного теста.</a:t>
            </a:r>
          </a:p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Поморской козули – праздник для души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6" y="500042"/>
            <a:ext cx="1785950" cy="250033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Наступило время собирать камни … </a:t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промывать и укладывать в новый колодец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Содержимое 7" descr="новый колодец 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42844" y="500042"/>
            <a:ext cx="6572296" cy="6000792"/>
          </a:xfrm>
        </p:spPr>
      </p:pic>
      <p:pic>
        <p:nvPicPr>
          <p:cNvPr id="2050" name="Picture 2" descr="C:\Documents and Settings\Владелец\Рабочий стол\козуля фото 2014\DSC_79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914400"/>
            <a:ext cx="2971801" cy="44958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</a:t>
            </a:r>
            <a:endParaRPr lang="ru-RU" dirty="0"/>
          </a:p>
        </p:txBody>
      </p:sp>
      <p:pic>
        <p:nvPicPr>
          <p:cNvPr id="7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609600"/>
            <a:ext cx="7315200" cy="6096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за 5 лет (2010 – 2015)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1447800"/>
            <a:ext cx="7467600" cy="5181600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(от 500 до 2000 чел)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Финансирование (от 30 до 230 тыс. руб.)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Участие в программах (ФП «Культура России (2014 год)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География участников (Мурманская область, Карелия, Новгородская , Архангельская, Ленинградская области,  Санкт Петербург, Москва)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«Изюминки праздника» :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Поморский амбар, Серебряный родник, Дерево желаний, Обжорный ряд, Сельское дефиле, Конкурс красоты огородных пугал, Терские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родословицы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Снежная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козуля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Мастер – классы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козульщиц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Северо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– Запада, Презентация Иван – чая, местной продукции,  Поморская свадьба.</a:t>
            </a:r>
          </a:p>
          <a:p>
            <a:pPr algn="just">
              <a:buFont typeface="Arial" pitchFamily="34" charset="0"/>
              <a:buChar char="•"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609600"/>
            <a:ext cx="7315200" cy="6096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Глобальные цели (мечты)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1447800"/>
            <a:ext cx="7467600" cy="5181600"/>
          </a:xfrm>
        </p:spPr>
        <p:txBody>
          <a:bodyPr>
            <a:normAutofit/>
          </a:bodyPr>
          <a:lstStyle/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Статус села Кузрека</a:t>
            </a: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Гостевые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дома в сёлах 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Частные музеи</a:t>
            </a: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Объекты питания</a:t>
            </a:r>
          </a:p>
          <a:p>
            <a:pPr marL="727075" lvl="6" indent="-457200" algn="just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Электрификация села</a:t>
            </a:r>
          </a:p>
          <a:p>
            <a:pPr marL="727075" lvl="6" indent="-457200" algn="just">
              <a:buAutoNum type="arabicPeriod"/>
            </a:pP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Экодеревня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1200" y="3962400"/>
            <a:ext cx="4953000" cy="1828800"/>
          </a:xfrm>
        </p:spPr>
        <p:txBody>
          <a:bodyPr>
            <a:normAutofit/>
          </a:bodyPr>
          <a:lstStyle/>
          <a:p>
            <a:pPr marL="1641475" lvl="8" indent="-457200" algn="just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41475" lvl="8" indent="-457200" algn="just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41475" lvl="8" indent="-457200" algn="just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41475" lvl="8" indent="-457200" algn="just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4419600" y="1752600"/>
            <a:ext cx="4038600" cy="42672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Бросайте Всё!!! </a:t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приезжайте в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Кузреку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праздник Поморской козули 15 августа 2015 года !</a:t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КОЗУЛЯЯЯЯ\сергей Талы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05000"/>
            <a:ext cx="3047999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715304" cy="500066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rgbClr val="FF0000"/>
                </a:solidFill>
              </a:rPr>
              <a:t>Поморская </a:t>
            </a:r>
            <a:r>
              <a:rPr lang="ru-RU" sz="2000" b="1" dirty="0" err="1" smtClean="0">
                <a:solidFill>
                  <a:srgbClr val="FF0000"/>
                </a:solidFill>
              </a:rPr>
              <a:t>козуля</a:t>
            </a:r>
            <a:r>
              <a:rPr lang="ru-RU" sz="2000" b="1" dirty="0" smtClean="0">
                <a:solidFill>
                  <a:srgbClr val="FF0000"/>
                </a:solidFill>
              </a:rPr>
              <a:t> – бренд территории Терских поморов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N501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785794"/>
            <a:ext cx="7929618" cy="5929354"/>
          </a:xfrm>
        </p:spPr>
      </p:pic>
      <p:pic>
        <p:nvPicPr>
          <p:cNvPr id="5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0"/>
            <a:ext cx="4429124" cy="607223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- </a:t>
            </a:r>
            <a:r>
              <a:rPr lang="en-US" sz="2000" b="1" dirty="0" smtClean="0">
                <a:solidFill>
                  <a:srgbClr val="0070C0"/>
                </a:solidFill>
              </a:rPr>
              <a:t>“</a:t>
            </a:r>
            <a:r>
              <a:rPr lang="ru-RU" sz="2000" b="1" dirty="0" smtClean="0">
                <a:solidFill>
                  <a:srgbClr val="0070C0"/>
                </a:solidFill>
              </a:rPr>
              <a:t>Центр притяжения - </a:t>
            </a:r>
            <a:r>
              <a:rPr lang="ru-RU" sz="2000" b="1" dirty="0" err="1" smtClean="0">
                <a:solidFill>
                  <a:srgbClr val="0070C0"/>
                </a:solidFill>
              </a:rPr>
              <a:t>Кузрека</a:t>
            </a:r>
            <a:r>
              <a:rPr lang="en-US" sz="2000" b="1" dirty="0" smtClean="0">
                <a:solidFill>
                  <a:srgbClr val="0070C0"/>
                </a:solidFill>
              </a:rPr>
              <a:t>”</a:t>
            </a:r>
            <a:r>
              <a:rPr lang="ru-RU" sz="2000" b="1" dirty="0" smtClean="0">
                <a:solidFill>
                  <a:srgbClr val="0070C0"/>
                </a:solidFill>
              </a:rPr>
              <a:t>,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-</a:t>
            </a:r>
            <a:r>
              <a:rPr lang="en-US" sz="2000" b="1" dirty="0" smtClean="0">
                <a:solidFill>
                  <a:srgbClr val="0070C0"/>
                </a:solidFill>
              </a:rPr>
              <a:t> “</a:t>
            </a:r>
            <a:r>
              <a:rPr lang="ru-RU" sz="2000" b="1" dirty="0" smtClean="0">
                <a:solidFill>
                  <a:srgbClr val="0070C0"/>
                </a:solidFill>
              </a:rPr>
              <a:t>Кусочек ржаного теста спас   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    поморское село</a:t>
            </a:r>
            <a:r>
              <a:rPr lang="en-US" sz="2000" b="1" dirty="0" smtClean="0">
                <a:solidFill>
                  <a:srgbClr val="0070C0"/>
                </a:solidFill>
              </a:rPr>
              <a:t>”</a:t>
            </a:r>
            <a:r>
              <a:rPr lang="ru-RU" sz="2000" b="1" dirty="0" smtClean="0">
                <a:solidFill>
                  <a:srgbClr val="0070C0"/>
                </a:solidFill>
              </a:rPr>
              <a:t>,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-</a:t>
            </a:r>
            <a:r>
              <a:rPr lang="en-US" sz="2000" b="1" dirty="0" smtClean="0">
                <a:solidFill>
                  <a:srgbClr val="0070C0"/>
                </a:solidFill>
              </a:rPr>
              <a:t>“</a:t>
            </a:r>
            <a:r>
              <a:rPr lang="ru-RU" sz="2000" b="1" dirty="0" smtClean="0">
                <a:solidFill>
                  <a:srgbClr val="0070C0"/>
                </a:solidFill>
              </a:rPr>
              <a:t>Поморы, равнение на </a:t>
            </a:r>
            <a:r>
              <a:rPr lang="ru-RU" sz="2000" b="1" dirty="0" err="1" smtClean="0">
                <a:solidFill>
                  <a:srgbClr val="0070C0"/>
                </a:solidFill>
              </a:rPr>
              <a:t>Кузреку</a:t>
            </a:r>
            <a:r>
              <a:rPr lang="en-US" sz="2000" b="1" dirty="0" smtClean="0">
                <a:solidFill>
                  <a:srgbClr val="0070C0"/>
                </a:solidFill>
              </a:rPr>
              <a:t>”</a:t>
            </a:r>
            <a:r>
              <a:rPr lang="ru-RU" sz="2000" b="1" dirty="0" smtClean="0">
                <a:solidFill>
                  <a:srgbClr val="0070C0"/>
                </a:solidFill>
              </a:rPr>
              <a:t>,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    так пишут о нашем Празднике.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Секрет прост</a:t>
            </a:r>
            <a:r>
              <a:rPr lang="en-US" sz="2000" b="1" dirty="0" smtClean="0">
                <a:solidFill>
                  <a:srgbClr val="0070C0"/>
                </a:solidFill>
              </a:rPr>
              <a:t>: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ржаная мука, соль,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родниковая вода +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чистое сердце, добрые пожелания и умелые руки.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" name="Содержимое 5" descr="GEDC0009 (2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429156" cy="6572296"/>
          </a:xfrm>
        </p:spPr>
      </p:pic>
      <p:pic>
        <p:nvPicPr>
          <p:cNvPr id="4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24000"/>
            <a:ext cx="7315200" cy="4572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Направления 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брендирования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09800"/>
            <a:ext cx="6858000" cy="4419600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Экономическое (выгода для предпринимателей, местных жителей , гостевые дома, развитие сельского туризма)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Социокультурное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(нематериальный капитал территории: географическое положение, река впадает в Белое море, исторический капитал)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Политическое  (взаимодействие со значимыми политическими фигурами)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9600" y="5181599"/>
            <a:ext cx="3581400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Кузрека… Деревня, корни которой уходят в </a:t>
            </a:r>
            <a:r>
              <a:rPr lang="en-US" sz="1400" dirty="0" smtClean="0"/>
              <a:t>XVI – XVII </a:t>
            </a:r>
            <a:r>
              <a:rPr lang="ru-RU" sz="1400" dirty="0" smtClean="0"/>
              <a:t>века. Во многих монастырских летописях можно встретить название – </a:t>
            </a:r>
            <a:r>
              <a:rPr lang="ru-RU" sz="1400" dirty="0" err="1" smtClean="0"/>
              <a:t>Кузрецкое</a:t>
            </a:r>
            <a:r>
              <a:rPr lang="ru-RU" sz="1400" dirty="0" smtClean="0"/>
              <a:t> </a:t>
            </a:r>
            <a:r>
              <a:rPr lang="ru-RU" sz="1400" dirty="0" err="1" smtClean="0"/>
              <a:t>усолье</a:t>
            </a:r>
            <a:r>
              <a:rPr lang="ru-RU" sz="1400" dirty="0" smtClean="0"/>
              <a:t>. Ещё 300 лет назад, во второй половине </a:t>
            </a:r>
            <a:r>
              <a:rPr lang="en-US" sz="1400" dirty="0" smtClean="0"/>
              <a:t>XVII</a:t>
            </a:r>
            <a:r>
              <a:rPr lang="ru-RU" sz="1400" dirty="0" smtClean="0"/>
              <a:t> века, здесь были солеварни, которыми владел Соловецкий монастырь.</a:t>
            </a:r>
            <a:endParaRPr lang="ru-RU" sz="1400" dirty="0"/>
          </a:p>
        </p:txBody>
      </p:sp>
      <p:pic>
        <p:nvPicPr>
          <p:cNvPr id="9" name="Picture 2" descr="C:\Users\User\Desktop\Детки Лето 2011\фото кузрека\Scan01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0"/>
            <a:ext cx="2514600" cy="16002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Кузрека современная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569 (2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295400"/>
            <a:ext cx="3429000" cy="2833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3" descr="012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95400"/>
            <a:ext cx="3505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3" descr="Талых Серге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3200400"/>
            <a:ext cx="417646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24000"/>
            <a:ext cx="7315200" cy="4572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Законы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брендирования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09800"/>
            <a:ext cx="6858000" cy="4419600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Оригинальность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Распространение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Известность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Реклама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Слово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Подлинность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Границы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Время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219200"/>
            <a:ext cx="7315200" cy="762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Информационная  поддержка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09800"/>
            <a:ext cx="6858000" cy="4419600"/>
          </a:xfrm>
        </p:spPr>
        <p:txBody>
          <a:bodyPr>
            <a:normAutofit/>
          </a:bodyPr>
          <a:lstStyle/>
          <a:p>
            <a:pPr lvl="1" algn="just">
              <a:buFont typeface="Arial" pitchFamily="34" charset="0"/>
              <a:buChar char="•"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6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noFill/>
        </p:spPr>
      </p:pic>
      <p:pic>
        <p:nvPicPr>
          <p:cNvPr id="8" name="Содержимое 3" descr="арт листок Праздники на Терском.jpg"/>
          <p:cNvPicPr>
            <a:picLocks noGrp="1" noChangeAspect="1"/>
          </p:cNvPicPr>
          <p:nvPr>
            <p:ph sz="quarter" idx="1"/>
          </p:nvPr>
        </p:nvPicPr>
        <p:blipFill>
          <a:blip r:embed="rId6" cstate="print"/>
          <a:stretch>
            <a:fillRect/>
          </a:stretch>
        </p:blipFill>
        <p:spPr>
          <a:xfrm>
            <a:off x="685800" y="1981200"/>
            <a:ext cx="25146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3" descr="приглашениет 2014.jpeg"/>
          <p:cNvPicPr>
            <a:picLocks noGrp="1" noChangeAspect="1"/>
          </p:cNvPicPr>
          <p:nvPr>
            <p:ph sz="quarter" idx="1"/>
          </p:nvPr>
        </p:nvPicPr>
        <p:blipFill>
          <a:blip r:embed="rId7" cstate="print"/>
          <a:stretch>
            <a:fillRect/>
          </a:stretch>
        </p:blipFill>
        <p:spPr>
          <a:xfrm>
            <a:off x="5181600" y="2057400"/>
            <a:ext cx="28194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Documents and Settings\Владелец\Рабочий стол\праздники\Праздник козули\козуля 2014\грамоты козуля\БРОШЮР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4038600"/>
            <a:ext cx="3048000" cy="2433638"/>
          </a:xfrm>
          <a:prstGeom prst="rect">
            <a:avLst/>
          </a:prstGeom>
          <a:noFill/>
        </p:spPr>
      </p:pic>
      <p:pic>
        <p:nvPicPr>
          <p:cNvPr id="11" name="Содержимое 3" descr="Терские чудес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4000" y="4572000"/>
            <a:ext cx="2286000" cy="1749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Информационная поддержка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6096000" cy="54864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Привлечение туристов</a:t>
            </a:r>
          </a:p>
          <a:p>
            <a:pPr algn="l"/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посредством </a:t>
            </a:r>
          </a:p>
          <a:p>
            <a:pPr algn="l"/>
            <a:endParaRPr lang="ru-RU" sz="13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Участия в разных выставках, издания и распространения информационных буклетов о районе, о достопримечательностях и массовых праздниках</a:t>
            </a:r>
          </a:p>
          <a:p>
            <a:endParaRPr lang="ru-RU" sz="2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Размещения актуальной информации  о крупномасштабных праздниках на официальном сайте Терского района</a:t>
            </a:r>
          </a:p>
          <a:p>
            <a:pPr>
              <a:buFont typeface="Wingdings" pitchFamily="2" charset="2"/>
              <a:buChar char="v"/>
            </a:pP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Информационных щитов о достопримечательностях и праздниках района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V:\Шевелёва\гер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</p:spPr>
      </p:pic>
      <p:pic>
        <p:nvPicPr>
          <p:cNvPr id="7" name="Рисунок 6" descr="ЩИ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953000"/>
            <a:ext cx="2571262" cy="175260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29" name="Picture 5" descr="http://terskyrayon.gov-murman.ru/opencms/export/sites/terskyrayon/.content/galleries/pics/icons/prazdni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124200"/>
            <a:ext cx="2667000" cy="1697421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31" name="Picture 7" descr="http://terskyrayon.gov-murman.ru/opencms/export/sites/terskyrayon/.content/galleries/pics/DSC00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143000"/>
            <a:ext cx="2590800" cy="1809751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2" descr="C:\Documents and Settings\Владелец\Рабочий стол\праздники\Праздник козули\Козуля 2012\к празднику Козули 2012\козули\IMG_00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2286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</TotalTime>
  <Words>1968</Words>
  <Application>Microsoft Office PowerPoint</Application>
  <PresentationFormat>Экран (4:3)</PresentationFormat>
  <Paragraphs>198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О формировании (создании) бренда Терского района на примере праздника Поморской козули</vt:lpstr>
      <vt:lpstr>Определения </vt:lpstr>
      <vt:lpstr>Поморская козуля – бренд территории Терских поморов</vt:lpstr>
      <vt:lpstr> - “Центр притяжения - Кузрека”, - “Кусочек ржаного теста спас         поморское село”, -“Поморы, равнение на Кузреку”,     так пишут о нашем Празднике.     Секрет прост:  ржаная мука, соль, родниковая вода + чистое сердце, добрые пожелания и умелые руки.</vt:lpstr>
      <vt:lpstr>       Направления  брендирования</vt:lpstr>
      <vt:lpstr>Кузрека современная</vt:lpstr>
      <vt:lpstr>      Законы брендирования</vt:lpstr>
      <vt:lpstr>      Информационная  поддержка</vt:lpstr>
      <vt:lpstr>Информационная поддержка </vt:lpstr>
      <vt:lpstr>      Этапы брендирования</vt:lpstr>
      <vt:lpstr>Подготовка праздника</vt:lpstr>
      <vt:lpstr>Это нарядное панно - лоскутное сердце нашего Праздника появилось в 2014 году.   Автор- замечательный, близкий нам по духу мастер - художник Нина Петровна Новицкая</vt:lpstr>
      <vt:lpstr>Слайд 13</vt:lpstr>
      <vt:lpstr>Мастерицам - козульщицам       у нас почёт и уважение!   Мастер поморской козули              Анна Крюкова      г. Петрозаводск Карелия</vt:lpstr>
      <vt:lpstr>   Вот так встретились на одном столе козули терские - фигурки             животных и козули архангельские - расписные пряники.</vt:lpstr>
      <vt:lpstr>Слайд 16</vt:lpstr>
      <vt:lpstr>Вкус Терского берега</vt:lpstr>
      <vt:lpstr>                 Конкурс красоты среди пугал огородных</vt:lpstr>
      <vt:lpstr> </vt:lpstr>
      <vt:lpstr>Наступило время собирать камни …  промывать и укладывать в новый колодец</vt:lpstr>
      <vt:lpstr>Итоги за 5 лет (2010 – 2015)</vt:lpstr>
      <vt:lpstr>Глобальные цели (мечты)</vt:lpstr>
      <vt:lpstr>     Бросайте Всё!!!  И приезжайте в Кузреку на праздник Поморской козули 15 августа 2015 года ! Спасибо за внимание!     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опыте Терского район в привлечении туристов посредством организации летних фольклорных фестивалей</dc:title>
  <cp:lastModifiedBy>User</cp:lastModifiedBy>
  <cp:revision>244</cp:revision>
  <dcterms:modified xsi:type="dcterms:W3CDTF">2015-03-19T23:47:48Z</dcterms:modified>
</cp:coreProperties>
</file>