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79" r:id="rId5"/>
    <p:sldId id="281" r:id="rId6"/>
    <p:sldId id="284" r:id="rId7"/>
    <p:sldId id="286" r:id="rId8"/>
    <p:sldId id="287" r:id="rId9"/>
    <p:sldId id="285" r:id="rId10"/>
    <p:sldId id="288" r:id="rId11"/>
    <p:sldId id="289" r:id="rId12"/>
    <p:sldId id="290" r:id="rId13"/>
    <p:sldId id="291" r:id="rId14"/>
    <p:sldId id="297" r:id="rId15"/>
    <p:sldId id="292" r:id="rId16"/>
    <p:sldId id="298" r:id="rId17"/>
    <p:sldId id="294" r:id="rId18"/>
    <p:sldId id="295" r:id="rId19"/>
    <p:sldId id="299" r:id="rId20"/>
    <p:sldId id="300" r:id="rId21"/>
    <p:sldId id="301" r:id="rId22"/>
    <p:sldId id="302" r:id="rId23"/>
    <p:sldId id="303" r:id="rId24"/>
    <p:sldId id="304" r:id="rId25"/>
    <p:sldId id="308" r:id="rId26"/>
    <p:sldId id="25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59" userDrawn="1">
          <p15:clr>
            <a:srgbClr val="A4A3A4"/>
          </p15:clr>
        </p15:guide>
        <p15:guide id="2" pos="6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7143" autoAdjust="0"/>
  </p:normalViewPr>
  <p:slideViewPr>
    <p:cSldViewPr snapToGrid="0" showGuides="1">
      <p:cViewPr varScale="1">
        <p:scale>
          <a:sx n="106" d="100"/>
          <a:sy n="106" d="100"/>
        </p:scale>
        <p:origin x="-1680" y="-96"/>
      </p:cViewPr>
      <p:guideLst>
        <p:guide orient="horz" pos="459"/>
        <p:guide pos="6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15615-3B21-413D-A0C8-10D481154F9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9FF6D-12EB-45EC-8A5B-600CD1D3B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88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A9335-B734-413C-8111-344BF4DC869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BC3D3-6AB3-4540-BA34-7ECCD59B3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64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C3D3-6AB3-4540-BA34-7ECCD59B34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5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74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1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2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8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17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4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6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5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23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1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9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2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5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9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1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6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31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F88A-A135-4B7C-8B25-65E87F28D71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8257-3FFF-4537-A00E-D249A5E76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2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F88A-A135-4B7C-8B25-65E87F28D7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8257-3FFF-4537-A00E-D249A5E76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w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61688" y="3912693"/>
            <a:ext cx="6853806" cy="126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3000" b="1" dirty="0" smtClean="0">
                <a:solidFill>
                  <a:srgbClr val="BA2B35"/>
                </a:solidFill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Заповедными тропами </a:t>
            </a:r>
          </a:p>
          <a:p>
            <a:pPr>
              <a:lnSpc>
                <a:spcPct val="85000"/>
              </a:lnSpc>
            </a:pPr>
            <a:r>
              <a:rPr lang="ru-RU" altLang="ru-RU" sz="3000" b="1" dirty="0" smtClean="0">
                <a:solidFill>
                  <a:srgbClr val="BA2B35"/>
                </a:solidFill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Мордовского заповедника – </a:t>
            </a:r>
          </a:p>
          <a:p>
            <a:pPr>
              <a:lnSpc>
                <a:spcPct val="85000"/>
              </a:lnSpc>
            </a:pPr>
            <a:r>
              <a:rPr lang="ru-RU" altLang="ru-RU" sz="3000" b="1" dirty="0" smtClean="0">
                <a:solidFill>
                  <a:srgbClr val="BA2B35"/>
                </a:solidFill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 выходного дня</a:t>
            </a:r>
            <a:endParaRPr lang="ru-RU" altLang="ru-RU" sz="3000" b="1" dirty="0">
              <a:solidFill>
                <a:srgbClr val="BA2B35"/>
              </a:solidFill>
              <a:latin typeface="Myriad Pro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7" b="6881"/>
          <a:stretch/>
        </p:blipFill>
        <p:spPr>
          <a:xfrm>
            <a:off x="0" y="0"/>
            <a:ext cx="9144000" cy="3825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380"/>
            <a:ext cx="1618337" cy="16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8"/>
    </mc:Choice>
    <mc:Fallback xmlns="">
      <p:transition spd="slow" advTm="62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34225" y="68416"/>
            <a:ext cx="8808440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На смотровой </a:t>
            </a:r>
            <a:r>
              <a:rPr lang="ru-RU" sz="2500" dirty="0">
                <a:solidFill>
                  <a:schemeClr val="bg1"/>
                </a:solidFill>
                <a:latin typeface="Myriad Pro Cond" pitchFamily="34" charset="0"/>
              </a:rPr>
              <a:t>площадке вблизи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водоема </a:t>
            </a:r>
            <a:r>
              <a:rPr lang="ru-RU" sz="2500" dirty="0">
                <a:solidFill>
                  <a:schemeClr val="bg1"/>
                </a:solidFill>
                <a:latin typeface="Myriad Pro Cond" pitchFamily="34" charset="0"/>
              </a:rPr>
              <a:t>посетители знакомятся с околоводными животными и птицами, обитающими на территории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заповедника.</a:t>
            </a:r>
            <a:endParaRPr lang="ru-RU" altLang="ru-RU" sz="25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/>
          <a:stretch/>
        </p:blipFill>
        <p:spPr bwMode="auto">
          <a:xfrm>
            <a:off x="0" y="939567"/>
            <a:ext cx="9144000" cy="59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посещения в рамках экологической экспедиции.</a:t>
            </a:r>
          </a:p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Экологическая тропа «Знакомьтесь: Мордовский заповедник!»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-1"/>
          <a:stretch/>
        </p:blipFill>
        <p:spPr bwMode="auto">
          <a:xfrm>
            <a:off x="0" y="813320"/>
            <a:ext cx="9144000" cy="6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7112" y="813319"/>
            <a:ext cx="9269835" cy="60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Тропу </a:t>
            </a:r>
            <a:r>
              <a:rPr lang="ru-RU" sz="2500" dirty="0">
                <a:solidFill>
                  <a:schemeClr val="bg1"/>
                </a:solidFill>
                <a:latin typeface="Myriad Pro Cond" pitchFamily="34" charset="0"/>
              </a:rPr>
              <a:t>из деревянных спилов сменяет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настил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возвышающийся над землей.</a:t>
            </a:r>
            <a:endParaRPr lang="ru-RU" altLang="ru-RU" sz="25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-1"/>
          <a:stretch/>
        </p:blipFill>
        <p:spPr bwMode="auto">
          <a:xfrm>
            <a:off x="0" y="813320"/>
            <a:ext cx="9144000" cy="6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08" y="813319"/>
            <a:ext cx="9068994" cy="60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/>
          <a:stretch/>
        </p:blipFill>
        <p:spPr bwMode="auto">
          <a:xfrm>
            <a:off x="0" y="906010"/>
            <a:ext cx="9144000" cy="59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500" dirty="0">
                <a:solidFill>
                  <a:schemeClr val="bg1"/>
                </a:solidFill>
                <a:latin typeface="Myriad Pro Cond" pitchFamily="34" charset="0"/>
              </a:rPr>
              <a:t>Большая смотровая площадка на тихой глади водоема – это место встречи с околоводным растительным миром, а также миром рыб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altLang="ru-RU" sz="25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4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Экскурсия продолжается в музее природы.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-1"/>
          <a:stretch/>
        </p:blipFill>
        <p:spPr bwMode="auto">
          <a:xfrm>
            <a:off x="0" y="813320"/>
            <a:ext cx="9144000" cy="6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1482"/>
          <a:stretch/>
        </p:blipFill>
        <p:spPr bwMode="auto">
          <a:xfrm>
            <a:off x="-1" y="813319"/>
            <a:ext cx="9144002" cy="60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 природы Мордовского заповедника – это 4 выставочных зала, современная экспозиция и интерактивные элементы.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841" y="1115032"/>
            <a:ext cx="434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yriad Pro" pitchFamily="34" charset="0"/>
              </a:rPr>
              <a:t>Обновленная </a:t>
            </a:r>
            <a:r>
              <a:rPr lang="ru-RU" dirty="0">
                <a:latin typeface="Myriad Pro" pitchFamily="34" charset="0"/>
              </a:rPr>
              <a:t>экспозиция музея была введена в эксплуатацию в 2012-2013 годах</a:t>
            </a:r>
            <a:r>
              <a:rPr lang="ru-RU" dirty="0" smtClean="0">
                <a:latin typeface="Myriad Pro" pitchFamily="34" charset="0"/>
              </a:rPr>
              <a:t>. Музей </a:t>
            </a:r>
            <a:r>
              <a:rPr lang="ru-RU" dirty="0">
                <a:latin typeface="Myriad Pro" pitchFamily="34" charset="0"/>
              </a:rPr>
              <a:t>природы Мордовского заповедника стал современным и интерактивным, в нем появилось 4 выставочных зала: «Фауна», «Насекомые», «Флора», «Рыбы, земноводные, пресмыкающиеся» и видео-зал для просмотра познавательных </a:t>
            </a:r>
            <a:r>
              <a:rPr lang="ru-RU" dirty="0" smtClean="0">
                <a:latin typeface="Myriad Pro" pitchFamily="34" charset="0"/>
              </a:rPr>
              <a:t>фильмов.</a:t>
            </a:r>
            <a:endParaRPr lang="ru-RU" dirty="0">
              <a:latin typeface="Myriad Pro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"/>
          <a:stretch/>
        </p:blipFill>
        <p:spPr bwMode="auto">
          <a:xfrm>
            <a:off x="5039708" y="1081476"/>
            <a:ext cx="3567396" cy="2299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2"/>
          <a:stretch/>
        </p:blipFill>
        <p:spPr bwMode="auto">
          <a:xfrm>
            <a:off x="5039708" y="3504173"/>
            <a:ext cx="3567396" cy="306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8" y="3775046"/>
            <a:ext cx="4224663" cy="23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20117" y="68416"/>
            <a:ext cx="8338657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Мифологический маршрут «Тропою предков» (1,5 км)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знакомит </a:t>
            </a:r>
            <a:r>
              <a:rPr lang="ru-RU" sz="2500" dirty="0">
                <a:solidFill>
                  <a:schemeClr val="bg1"/>
                </a:solidFill>
                <a:latin typeface="Myriad Pro Cond" pitchFamily="34" charset="0"/>
              </a:rPr>
              <a:t>посетителей с легендами и мифами древней мордвы, историей мордовского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народа</a:t>
            </a: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587" y="1174458"/>
            <a:ext cx="3972187" cy="26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004" y="1400961"/>
            <a:ext cx="37247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yriad Pro" pitchFamily="34" charset="0"/>
              </a:rPr>
              <a:t>Тропа целиком </a:t>
            </a:r>
            <a:r>
              <a:rPr lang="ru-RU" dirty="0">
                <a:latin typeface="Myriad Pro" pitchFamily="34" charset="0"/>
              </a:rPr>
              <a:t>оборудована над землей, на винтовых сваях с деревянным настилом, не нарушает жизнь растений и животных. </a:t>
            </a:r>
          </a:p>
          <a:p>
            <a:r>
              <a:rPr lang="ru-RU" dirty="0">
                <a:latin typeface="Myriad Pro" pitchFamily="34" charset="0"/>
              </a:rPr>
              <a:t>Тропа снабжена аншлагами, указателями, смотровой площадкой, информационными избушками, местами отдыха и остановок. </a:t>
            </a:r>
            <a:endParaRPr lang="ru-RU" dirty="0" smtClean="0">
              <a:latin typeface="Myriad Pro" pitchFamily="34" charset="0"/>
            </a:endParaRPr>
          </a:p>
          <a:p>
            <a:r>
              <a:rPr lang="ru-RU" dirty="0" smtClean="0">
                <a:latin typeface="Myriad Pro" pitchFamily="34" charset="0"/>
              </a:rPr>
              <a:t>Рядом </a:t>
            </a:r>
            <a:r>
              <a:rPr lang="ru-RU" dirty="0">
                <a:latin typeface="Myriad Pro" pitchFamily="34" charset="0"/>
              </a:rPr>
              <a:t>находится контактная ферма с домашними </a:t>
            </a:r>
            <a:r>
              <a:rPr lang="ru-RU" dirty="0" smtClean="0">
                <a:latin typeface="Myriad Pro" pitchFamily="34" charset="0"/>
              </a:rPr>
              <a:t>животными.</a:t>
            </a:r>
          </a:p>
          <a:p>
            <a:r>
              <a:rPr lang="ru-RU" dirty="0" smtClean="0">
                <a:latin typeface="Myriad Pro" pitchFamily="34" charset="0"/>
              </a:rPr>
              <a:t>Тропа доступна для людей с ограниченными возможностями здоровья.</a:t>
            </a:r>
            <a:endParaRPr lang="ru-RU" dirty="0">
              <a:latin typeface="Myriad Pro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298" y="3949815"/>
            <a:ext cx="3966762" cy="26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"/>
          <a:stretch/>
        </p:blipFill>
        <p:spPr bwMode="auto">
          <a:xfrm>
            <a:off x="0" y="922789"/>
            <a:ext cx="9146362" cy="59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69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>
                <a:solidFill>
                  <a:schemeClr val="bg1"/>
                </a:solidFill>
                <a:latin typeface="Myriad Pro Cond" pitchFamily="34" charset="0"/>
              </a:rPr>
              <a:t>Визитная карточка тропы – поляна мордовских богов, где представлены деревянные тотемы богов, а также </a:t>
            </a: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стенды</a:t>
            </a:r>
            <a:r>
              <a:rPr lang="ru-RU" sz="2300" dirty="0">
                <a:solidFill>
                  <a:schemeClr val="bg1"/>
                </a:solidFill>
                <a:latin typeface="Myriad Pro Cond" pitchFamily="34" charset="0"/>
              </a:rPr>
              <a:t>, рассказывающие о богах мордовской мифологии</a:t>
            </a:r>
            <a:r>
              <a:rPr lang="ru-RU" altLang="ru-RU" sz="23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04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/>
          <a:stretch/>
        </p:blipFill>
        <p:spPr bwMode="auto">
          <a:xfrm>
            <a:off x="-4063" y="922789"/>
            <a:ext cx="9148063" cy="59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69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>
                <a:solidFill>
                  <a:schemeClr val="bg1"/>
                </a:solidFill>
                <a:latin typeface="Myriad Pro Cond" pitchFamily="34" charset="0"/>
              </a:rPr>
              <a:t>Визитная карточка тропы – поляна мордовских богов, где представлены деревянные тотемы богов, а также </a:t>
            </a: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стенды</a:t>
            </a:r>
            <a:r>
              <a:rPr lang="ru-RU" sz="2300" dirty="0">
                <a:solidFill>
                  <a:schemeClr val="bg1"/>
                </a:solidFill>
                <a:latin typeface="Myriad Pro Cond" pitchFamily="34" charset="0"/>
              </a:rPr>
              <a:t>, рассказывающие о богах мордовской мифологии</a:t>
            </a:r>
            <a:r>
              <a:rPr lang="ru-RU" altLang="ru-RU" sz="23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/>
          <a:stretch/>
        </p:blipFill>
        <p:spPr bwMode="auto">
          <a:xfrm>
            <a:off x="0" y="914400"/>
            <a:ext cx="914550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3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На «Тропе предков» располагается избушка сказок</a:t>
            </a:r>
            <a:r>
              <a:rPr lang="ru-RU" altLang="ru-RU" sz="23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05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6257" y="1110676"/>
            <a:ext cx="84181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Myriad Pro" pitchFamily="34" charset="0"/>
              </a:rPr>
              <a:t>Экологические тропы </a:t>
            </a:r>
            <a:r>
              <a:rPr lang="ru-RU" sz="1600" dirty="0">
                <a:latin typeface="Myriad Pro" pitchFamily="34" charset="0"/>
              </a:rPr>
              <a:t>– </a:t>
            </a:r>
            <a:r>
              <a:rPr lang="ru-RU" sz="1600" b="1" dirty="0">
                <a:latin typeface="Myriad Pro" pitchFamily="34" charset="0"/>
              </a:rPr>
              <a:t>специально </a:t>
            </a:r>
            <a:r>
              <a:rPr lang="ru-RU" sz="1600" b="1" dirty="0" smtClean="0">
                <a:latin typeface="Myriad Pro" pitchFamily="34" charset="0"/>
              </a:rPr>
              <a:t>оборудованные маршруты </a:t>
            </a:r>
            <a:r>
              <a:rPr lang="ru-RU" sz="1600" dirty="0">
                <a:latin typeface="Myriad Pro" pitchFamily="34" charset="0"/>
              </a:rPr>
              <a:t>для знакомства с природой заповедника, </a:t>
            </a:r>
            <a:r>
              <a:rPr lang="ru-RU" sz="1600" dirty="0" smtClean="0">
                <a:latin typeface="Myriad Pro" pitchFamily="34" charset="0"/>
              </a:rPr>
              <a:t>а также традициями </a:t>
            </a:r>
            <a:r>
              <a:rPr lang="ru-RU" sz="1600" dirty="0">
                <a:latin typeface="Myriad Pro" pitchFamily="34" charset="0"/>
              </a:rPr>
              <a:t>мордовского </a:t>
            </a:r>
            <a:r>
              <a:rPr lang="ru-RU" sz="1600" dirty="0" smtClean="0">
                <a:latin typeface="Myriad Pro" pitchFamily="34" charset="0"/>
              </a:rPr>
              <a:t>народа.</a:t>
            </a:r>
          </a:p>
          <a:p>
            <a:r>
              <a:rPr lang="ru-RU" sz="1600" dirty="0" smtClean="0">
                <a:latin typeface="Myriad Pro" pitchFamily="34" charset="0"/>
              </a:rPr>
              <a:t> </a:t>
            </a:r>
          </a:p>
          <a:p>
            <a:r>
              <a:rPr lang="ru-RU" sz="1600" dirty="0" smtClean="0">
                <a:latin typeface="Myriad Pro" pitchFamily="34" charset="0"/>
              </a:rPr>
              <a:t>Обустройство </a:t>
            </a:r>
            <a:r>
              <a:rPr lang="ru-RU" sz="1600" dirty="0">
                <a:latin typeface="Myriad Pro" pitchFamily="34" charset="0"/>
              </a:rPr>
              <a:t>экологических троп – это </a:t>
            </a:r>
            <a:r>
              <a:rPr lang="ru-RU" sz="1600" b="1" dirty="0">
                <a:latin typeface="Myriad Pro" pitchFamily="34" charset="0"/>
              </a:rPr>
              <a:t>уникальный</a:t>
            </a:r>
            <a:r>
              <a:rPr lang="ru-RU" sz="1600" dirty="0">
                <a:latin typeface="Myriad Pro" pitchFamily="34" charset="0"/>
              </a:rPr>
              <a:t> для всей Республики опыт и </a:t>
            </a:r>
            <a:r>
              <a:rPr lang="ru-RU" sz="1600" b="1" dirty="0">
                <a:latin typeface="Myriad Pro" pitchFamily="34" charset="0"/>
              </a:rPr>
              <a:t>передовой</a:t>
            </a:r>
            <a:r>
              <a:rPr lang="ru-RU" sz="1600" dirty="0">
                <a:latin typeface="Myriad Pro" pitchFamily="34" charset="0"/>
              </a:rPr>
              <a:t> среди всех особо охраняемых природных территорий России. </a:t>
            </a:r>
            <a:endParaRPr lang="ru-RU" sz="1600" dirty="0" smtClean="0">
              <a:latin typeface="Myriad Pro" pitchFamily="34" charset="0"/>
            </a:endParaRPr>
          </a:p>
          <a:p>
            <a:endParaRPr lang="ru-RU" sz="1600" dirty="0" smtClean="0">
              <a:latin typeface="Myriad Pro" pitchFamily="34" charset="0"/>
            </a:endParaRPr>
          </a:p>
          <a:p>
            <a:r>
              <a:rPr lang="ru-RU" sz="1600" dirty="0" smtClean="0">
                <a:latin typeface="Myriad Pro" pitchFamily="34" charset="0"/>
              </a:rPr>
              <a:t>Развитие </a:t>
            </a:r>
            <a:r>
              <a:rPr lang="ru-RU" sz="1600" dirty="0">
                <a:latin typeface="Myriad Pro" pitchFamily="34" charset="0"/>
              </a:rPr>
              <a:t>целой системы экологических троп различной тематики и протяженности повлекло за собой повышение привлекательности Мордовского заповедника </a:t>
            </a:r>
            <a:r>
              <a:rPr lang="ru-RU" sz="1600" b="1" dirty="0">
                <a:latin typeface="Myriad Pro" pitchFamily="34" charset="0"/>
              </a:rPr>
              <a:t>для экологически ориентированных </a:t>
            </a:r>
            <a:r>
              <a:rPr lang="ru-RU" sz="1600" b="1" dirty="0" smtClean="0">
                <a:latin typeface="Myriad Pro" pitchFamily="34" charset="0"/>
              </a:rPr>
              <a:t>туристов</a:t>
            </a:r>
            <a:r>
              <a:rPr lang="ru-RU" sz="1600" dirty="0" smtClean="0">
                <a:latin typeface="Myriad Pro" pitchFamily="34" charset="0"/>
              </a:rPr>
              <a:t>.</a:t>
            </a:r>
          </a:p>
          <a:p>
            <a:endParaRPr lang="ru-RU" sz="1600" dirty="0" smtClean="0">
              <a:latin typeface="Myriad Pro" pitchFamily="34" charset="0"/>
            </a:endParaRPr>
          </a:p>
          <a:p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 предполагает посещение </a:t>
            </a:r>
          </a:p>
          <a:p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экологических троп, расположенных </a:t>
            </a:r>
          </a:p>
          <a:p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центральной усадьбе </a:t>
            </a:r>
          </a:p>
          <a:p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Мордовского заповедника: </a:t>
            </a:r>
          </a:p>
          <a:p>
            <a:r>
              <a:rPr lang="ru-RU" sz="1600" b="1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«Знакомьтесь: Мордовский </a:t>
            </a:r>
          </a:p>
          <a:p>
            <a:r>
              <a:rPr lang="ru-RU" sz="1600" b="1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заповедник!»</a:t>
            </a:r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ru-RU" sz="1600" b="1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«Тропою предков»</a:t>
            </a:r>
            <a:r>
              <a:rPr lang="ru-RU" sz="1600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</a:p>
          <a:p>
            <a:r>
              <a:rPr lang="ru-RU" sz="1600" b="1" dirty="0" smtClean="0">
                <a:latin typeface="Myriad Pro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«Экосистемы заповедника».</a:t>
            </a:r>
            <a:endParaRPr lang="ru-RU" sz="1600" b="1" dirty="0">
              <a:latin typeface="Myriad Pro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«Заповедными тропами Мордовского заповедника»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– </a:t>
            </a:r>
          </a:p>
          <a:p>
            <a:pPr>
              <a:lnSpc>
                <a:spcPct val="85000"/>
              </a:lnSpc>
            </a:pP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</a:rPr>
              <a:t>возможность посетить 3 экологические тропы</a:t>
            </a:r>
            <a:endParaRPr lang="ru-RU" altLang="ru-RU" sz="2500" dirty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9938" y="3405020"/>
            <a:ext cx="4984429" cy="332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7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"/>
          <a:stretch/>
        </p:blipFill>
        <p:spPr bwMode="auto">
          <a:xfrm>
            <a:off x="0" y="922789"/>
            <a:ext cx="9168871" cy="59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69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Рядом с «Тропою предков» находится контактная мини-ферма с домашними животными</a:t>
            </a:r>
            <a:r>
              <a:rPr lang="ru-RU" altLang="ru-RU" sz="23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5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570" y="1057169"/>
            <a:ext cx="4077048" cy="27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69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Рядом с «Тропою предков» находится контактная мини-ферма с домашними животными</a:t>
            </a:r>
            <a:r>
              <a:rPr lang="ru-RU" altLang="ru-RU" sz="23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862" y="1057014"/>
            <a:ext cx="4077048" cy="27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615" y="3919213"/>
            <a:ext cx="4077030" cy="27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793" y="3919213"/>
            <a:ext cx="4076583" cy="27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3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3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«Экосистемы заповедника» – </a:t>
            </a:r>
            <a:r>
              <a:rPr lang="ru-RU" sz="2300" dirty="0" err="1" smtClean="0">
                <a:solidFill>
                  <a:schemeClr val="bg1"/>
                </a:solidFill>
                <a:latin typeface="Myriad Pro Cond" pitchFamily="34" charset="0"/>
              </a:rPr>
              <a:t>квестовая</a:t>
            </a: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 тропа, протяженность в рамках тура – 6 км.</a:t>
            </a:r>
            <a:endParaRPr lang="ru-RU" altLang="ru-RU" sz="23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E:\Минприроды России\заповедник\8_гранты и фонды\хрустальный компас2017\экосистемы\WP_20160922_0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 bwMode="auto">
          <a:xfrm>
            <a:off x="1" y="944409"/>
            <a:ext cx="9144000" cy="591359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60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3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«Экосистемы заповедника» – </a:t>
            </a:r>
            <a:r>
              <a:rPr lang="ru-RU" sz="2300" dirty="0" err="1" smtClean="0">
                <a:solidFill>
                  <a:schemeClr val="bg1"/>
                </a:solidFill>
                <a:latin typeface="Myriad Pro Cond" pitchFamily="34" charset="0"/>
              </a:rPr>
              <a:t>квестовая</a:t>
            </a:r>
            <a:r>
              <a:rPr lang="ru-RU" sz="2300" dirty="0" smtClean="0">
                <a:solidFill>
                  <a:schemeClr val="bg1"/>
                </a:solidFill>
                <a:latin typeface="Myriad Pro Cond" pitchFamily="34" charset="0"/>
              </a:rPr>
              <a:t> тропа, протяженность в рамках тура – 6 км.</a:t>
            </a:r>
            <a:endParaRPr lang="ru-RU" altLang="ru-RU" sz="23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838" y="1124124"/>
            <a:ext cx="4035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yriad Pro" pitchFamily="34" charset="0"/>
              </a:rPr>
              <a:t>Тропа снабжена </a:t>
            </a:r>
            <a:r>
              <a:rPr lang="ru-RU" dirty="0">
                <a:latin typeface="Myriad Pro" pitchFamily="34" charset="0"/>
              </a:rPr>
              <a:t>аншлагами, указателями точек остановок, указателями направления, тремя чайными на пути следования (для отдыха, обогрева, </a:t>
            </a:r>
            <a:r>
              <a:rPr lang="ru-RU" dirty="0" smtClean="0">
                <a:latin typeface="Myriad Pro" pitchFamily="34" charset="0"/>
              </a:rPr>
              <a:t>чаепития) и </a:t>
            </a:r>
            <a:r>
              <a:rPr lang="ru-RU" dirty="0">
                <a:latin typeface="Myriad Pro" pitchFamily="34" charset="0"/>
              </a:rPr>
              <a:t>смотровой вышкой на кормовой </a:t>
            </a:r>
            <a:r>
              <a:rPr lang="ru-RU" dirty="0" smtClean="0">
                <a:latin typeface="Myriad Pro" pitchFamily="34" charset="0"/>
              </a:rPr>
              <a:t>площадке.</a:t>
            </a:r>
            <a:endParaRPr lang="ru-RU" dirty="0">
              <a:latin typeface="Myriad Pro" pitchFamily="34" charset="0"/>
            </a:endParaRPr>
          </a:p>
        </p:txBody>
      </p:sp>
      <p:pic>
        <p:nvPicPr>
          <p:cNvPr id="7" name="Picture 3" descr="E:\Минприроды России\заповедник\8_гранты и фонды\хрустальный компас2017\экосистемы\WP_20161022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9" y="3578698"/>
            <a:ext cx="1440160" cy="25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Минприроды России\заповедник\8_гранты и фонды\хрустальный компас2017\экосистемы\WP_20161022_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92" y="3586199"/>
            <a:ext cx="1435937" cy="25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Минприроды России\заповедник\8_гранты и фонды\хрустальный компас2017\экосистемы\WP_20161022_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42" y="3569120"/>
            <a:ext cx="1445553" cy="25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Минприроды России\заповедник\8_гранты и фонды\хрустальный компас2017\экосистемы\WP_20161022_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27" y="3569120"/>
            <a:ext cx="1445553" cy="25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Минприроды России\заповедник\8_гранты и фонды\хрустальный компас2017\экосистемы\Trip_DSC_01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29" y="3569421"/>
            <a:ext cx="1706527" cy="25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ogni pavlovsk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20" y="1064618"/>
            <a:ext cx="35571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225" y="68416"/>
            <a:ext cx="8699383" cy="40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dirty="0" smtClean="0">
                <a:solidFill>
                  <a:prstClr val="white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Сувениры на память о посещении Мордовского заповедника</a:t>
            </a:r>
            <a:endParaRPr lang="ru-RU" altLang="ru-RU" sz="2400" dirty="0">
              <a:solidFill>
                <a:prstClr val="white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16" y="1095083"/>
            <a:ext cx="3589089" cy="2392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8" y="1095059"/>
            <a:ext cx="3587335" cy="2392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" y="3638321"/>
            <a:ext cx="3589088" cy="2392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95" y="3638322"/>
            <a:ext cx="3588129" cy="23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4753" y="1021932"/>
            <a:ext cx="4152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white"/>
                </a:solidFill>
                <a:latin typeface="Myriad Pro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27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"/>
    </mc:Choice>
    <mc:Fallback xmlns="">
      <p:transition spd="slow" advTm="369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6257" y="1563681"/>
            <a:ext cx="5486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yriad Pro" pitchFamily="34" charset="0"/>
              </a:rPr>
              <a:t>НОВЕНЬКИЙ КОРДОН</a:t>
            </a:r>
            <a:r>
              <a:rPr lang="ru-RU" sz="1600" dirty="0">
                <a:latin typeface="Myriad Pro" pitchFamily="34" charset="0"/>
              </a:rPr>
              <a:t> (1 км от центральной усадьбы по «Тропе предков») обустроен отапливаемыми гостевыми домами вместимостью 25 человек. </a:t>
            </a:r>
            <a:endParaRPr lang="ru-RU" sz="1600" dirty="0" smtClean="0">
              <a:latin typeface="Myriad Pro" pitchFamily="34" charset="0"/>
            </a:endParaRPr>
          </a:p>
          <a:p>
            <a:r>
              <a:rPr lang="ru-RU" sz="1600" dirty="0" smtClean="0">
                <a:latin typeface="Myriad Pro" pitchFamily="34" charset="0"/>
              </a:rPr>
              <a:t>В </a:t>
            </a:r>
            <a:r>
              <a:rPr lang="ru-RU" sz="1600" dirty="0">
                <a:latin typeface="Myriad Pro" pitchFamily="34" charset="0"/>
              </a:rPr>
              <a:t>интерьере гостевых домиков органично сочетаются лаконичность мордовского быта и современный комфорт. На кордоне функционируют баня, 2 беседки и 2 гриль-беседки. Для посетителей открыт познавательный комплекс — контактная мини-ферма с домашними животными. Рядом расположена тропа «Тропою предков» с выходом на смотровую площадку на оз. </a:t>
            </a:r>
            <a:r>
              <a:rPr lang="ru-RU" sz="1600" dirty="0" err="1" smtClean="0">
                <a:latin typeface="Myriad Pro" pitchFamily="34" charset="0"/>
              </a:rPr>
              <a:t>Вальза</a:t>
            </a:r>
            <a:r>
              <a:rPr lang="ru-RU" sz="1600" dirty="0" smtClean="0">
                <a:latin typeface="Myriad Pro" pitchFamily="34" charset="0"/>
              </a:rPr>
              <a:t>.</a:t>
            </a:r>
            <a:endParaRPr lang="ru-RU" sz="1600" dirty="0">
              <a:latin typeface="Myriad Pro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туристов – в гостевых домиках</a:t>
            </a:r>
          </a:p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Новеньком кордоне заповедника</a:t>
            </a:r>
            <a:endParaRPr lang="ru-RU" altLang="ru-RU" sz="2500" dirty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035" y="4183496"/>
            <a:ext cx="2834463" cy="1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5047" y="1159631"/>
            <a:ext cx="2834463" cy="189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636" y="4183496"/>
            <a:ext cx="2834463" cy="188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5668" y="3137482"/>
            <a:ext cx="2253842" cy="338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0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6257" y="1169399"/>
            <a:ext cx="82825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Myriad Pro" pitchFamily="34" charset="0"/>
              </a:rPr>
              <a:t>Пятница</a:t>
            </a:r>
            <a:r>
              <a:rPr lang="ru-RU" sz="1400" dirty="0">
                <a:latin typeface="Myriad Pro" pitchFamily="34" charset="0"/>
              </a:rPr>
              <a:t>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Размещение на Новеньком кордоне. Ужин.</a:t>
            </a:r>
          </a:p>
          <a:p>
            <a:pPr lvl="0"/>
            <a:endParaRPr lang="ru-RU" sz="1400" dirty="0">
              <a:latin typeface="Myriad Pro" pitchFamily="34" charset="0"/>
            </a:endParaRPr>
          </a:p>
          <a:p>
            <a:pPr lvl="0"/>
            <a:r>
              <a:rPr lang="ru-RU" sz="1400" b="1" dirty="0">
                <a:latin typeface="Myriad Pro" pitchFamily="34" charset="0"/>
              </a:rPr>
              <a:t>Суббота.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Завтрак.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Посещение визит-центра в пос. Пушта, посещение экологической тропы </a:t>
            </a:r>
            <a:r>
              <a:rPr lang="ru-RU" sz="1400" dirty="0" smtClean="0">
                <a:latin typeface="Myriad Pro" pitchFamily="34" charset="0"/>
              </a:rPr>
              <a:t>«Знакомьтесь</a:t>
            </a:r>
            <a:r>
              <a:rPr lang="ru-RU" sz="1400" dirty="0">
                <a:latin typeface="Myriad Pro" pitchFamily="34" charset="0"/>
              </a:rPr>
              <a:t>: Мордовский заповедник</a:t>
            </a:r>
            <a:r>
              <a:rPr lang="ru-RU" sz="1400" dirty="0" smtClean="0">
                <a:latin typeface="Myriad Pro" pitchFamily="34" charset="0"/>
              </a:rPr>
              <a:t>!», </a:t>
            </a:r>
            <a:r>
              <a:rPr lang="ru-RU" sz="1400" dirty="0">
                <a:latin typeface="Myriad Pro" pitchFamily="34" charset="0"/>
              </a:rPr>
              <a:t>посещение Музея природы.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Обед. Посещение экологической тропы </a:t>
            </a:r>
            <a:r>
              <a:rPr lang="ru-RU" sz="1400" dirty="0" smtClean="0">
                <a:latin typeface="Myriad Pro" pitchFamily="34" charset="0"/>
              </a:rPr>
              <a:t>«Тропою предков» </a:t>
            </a:r>
            <a:r>
              <a:rPr lang="ru-RU" sz="1400" dirty="0">
                <a:latin typeface="Myriad Pro" pitchFamily="34" charset="0"/>
              </a:rPr>
              <a:t>и мини-фермы </a:t>
            </a:r>
            <a:r>
              <a:rPr lang="ru-RU" sz="1400" dirty="0" smtClean="0">
                <a:latin typeface="Myriad Pro" pitchFamily="34" charset="0"/>
              </a:rPr>
              <a:t>«Дикие </a:t>
            </a:r>
            <a:r>
              <a:rPr lang="ru-RU" sz="1400" dirty="0">
                <a:latin typeface="Myriad Pro" pitchFamily="34" charset="0"/>
              </a:rPr>
              <a:t>и </a:t>
            </a:r>
            <a:r>
              <a:rPr lang="ru-RU" sz="1400" dirty="0" smtClean="0">
                <a:latin typeface="Myriad Pro" pitchFamily="34" charset="0"/>
              </a:rPr>
              <a:t>домашние».</a:t>
            </a:r>
            <a:endParaRPr lang="ru-RU" sz="1400" dirty="0">
              <a:latin typeface="Myriad Pro" pitchFamily="34" charset="0"/>
            </a:endParaRPr>
          </a:p>
          <a:p>
            <a:pPr lvl="0"/>
            <a:r>
              <a:rPr lang="ru-RU" sz="1400" dirty="0">
                <a:latin typeface="Myriad Pro" pitchFamily="34" charset="0"/>
              </a:rPr>
              <a:t>Ужин.</a:t>
            </a:r>
          </a:p>
          <a:p>
            <a:pPr lvl="0"/>
            <a:endParaRPr lang="ru-RU" sz="1400" dirty="0">
              <a:latin typeface="Myriad Pro" pitchFamily="34" charset="0"/>
            </a:endParaRPr>
          </a:p>
          <a:p>
            <a:pPr lvl="0"/>
            <a:r>
              <a:rPr lang="ru-RU" sz="1400" b="1" dirty="0">
                <a:latin typeface="Myriad Pro" pitchFamily="34" charset="0"/>
              </a:rPr>
              <a:t>Воскресенье.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Завтрак. Посещение экологической тропы </a:t>
            </a:r>
            <a:r>
              <a:rPr lang="ru-RU" sz="1400" dirty="0" smtClean="0">
                <a:latin typeface="Myriad Pro" pitchFamily="34" charset="0"/>
              </a:rPr>
              <a:t>«Экосистемы </a:t>
            </a:r>
            <a:r>
              <a:rPr lang="ru-RU" sz="1400" dirty="0">
                <a:latin typeface="Myriad Pro" pitchFamily="34" charset="0"/>
              </a:rPr>
              <a:t>Мордовского </a:t>
            </a:r>
            <a:r>
              <a:rPr lang="ru-RU" sz="1400" dirty="0" smtClean="0">
                <a:latin typeface="Myriad Pro" pitchFamily="34" charset="0"/>
              </a:rPr>
              <a:t>заповедника» </a:t>
            </a:r>
            <a:r>
              <a:rPr lang="ru-RU" sz="1400" dirty="0">
                <a:latin typeface="Myriad Pro" pitchFamily="34" charset="0"/>
              </a:rPr>
              <a:t>(2 вариант, средний маршрут 6 км).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Обед (по желанию) из блюд одной из национальных кухонь (русской, мордовской, </a:t>
            </a:r>
            <a:r>
              <a:rPr lang="ru-RU" sz="1400" dirty="0" smtClean="0">
                <a:latin typeface="Myriad Pro" pitchFamily="34" charset="0"/>
              </a:rPr>
              <a:t>татарской</a:t>
            </a:r>
            <a:r>
              <a:rPr lang="ru-RU" sz="1400" dirty="0">
                <a:latin typeface="Myriad Pro" pitchFamily="34" charset="0"/>
              </a:rPr>
              <a:t>, грузинской).</a:t>
            </a:r>
          </a:p>
          <a:p>
            <a:pPr lvl="0"/>
            <a:r>
              <a:rPr lang="ru-RU" sz="1400" dirty="0">
                <a:latin typeface="Myriad Pro" pitchFamily="34" charset="0"/>
              </a:rPr>
              <a:t>Отъезд</a:t>
            </a:r>
            <a:r>
              <a:rPr lang="ru-RU" sz="1400" dirty="0" smtClean="0">
                <a:latin typeface="Myriad Pro" pitchFamily="34" charset="0"/>
              </a:rPr>
              <a:t>.</a:t>
            </a:r>
            <a:endParaRPr lang="ru-RU" sz="1400" dirty="0">
              <a:latin typeface="Myriad Pro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4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тура</a:t>
            </a:r>
            <a:endParaRPr lang="ru-RU" altLang="ru-RU" sz="2500" dirty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"/>
          <a:stretch/>
        </p:blipFill>
        <p:spPr bwMode="auto">
          <a:xfrm>
            <a:off x="-5863" y="813320"/>
            <a:ext cx="9167070" cy="604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усадьба </a:t>
            </a: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Мордовского </a:t>
            </a: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заповедника (поселок Пушта).</a:t>
            </a:r>
          </a:p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Визит-центр, выставочный зал.</a:t>
            </a:r>
          </a:p>
        </p:txBody>
      </p:sp>
    </p:spTree>
    <p:extLst>
      <p:ext uri="{BB962C8B-B14F-4D97-AF65-F5344CB8AC3E}">
        <p14:creationId xmlns:p14="http://schemas.microsoft.com/office/powerpoint/2010/main" val="10734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усадьба Мордовского заповедника (поселок Пушта).</a:t>
            </a:r>
          </a:p>
          <a:p>
            <a:pPr>
              <a:lnSpc>
                <a:spcPct val="85000"/>
              </a:lnSpc>
            </a:pP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Визит-центр</a:t>
            </a: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кукольный театр.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r="1695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68416"/>
            <a:ext cx="7944374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усадьба Мордовского заповедника (поселок Пушта).</a:t>
            </a:r>
          </a:p>
          <a:p>
            <a:pPr>
              <a:lnSpc>
                <a:spcPct val="85000"/>
              </a:lnSpc>
            </a:pP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Визит-центр</a:t>
            </a: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самоварная.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r="1695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6169" y="68416"/>
            <a:ext cx="8682605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Экологическая тропа «Знакомьтесь: Мордовский заповедник!», 2,5 км – </a:t>
            </a:r>
          </a:p>
          <a:p>
            <a:pPr>
              <a:lnSpc>
                <a:spcPct val="85000"/>
              </a:lnSpc>
            </a:pPr>
            <a:r>
              <a:rPr lang="ru-RU" alt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наиболее подходящий способ для первого знакомства с природой заповедника.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-1"/>
          <a:stretch/>
        </p:blipFill>
        <p:spPr bwMode="auto">
          <a:xfrm>
            <a:off x="0" y="813320"/>
            <a:ext cx="9144000" cy="6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8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334"/>
          <a:stretch/>
        </p:blipFill>
        <p:spPr bwMode="auto">
          <a:xfrm>
            <a:off x="-1" y="872456"/>
            <a:ext cx="9144001" cy="59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6503" y="68416"/>
            <a:ext cx="8632271" cy="7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Тропа оборудована настилами, мостиками, информационными стендами</a:t>
            </a:r>
            <a:r>
              <a:rPr lang="ru-RU" alt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осетители </a:t>
            </a:r>
            <a:r>
              <a:rPr lang="ru-RU" sz="2500" dirty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узнают о типичных для данной местности животных и </a:t>
            </a:r>
            <a:r>
              <a:rPr lang="ru-RU" sz="2500" dirty="0" smtClean="0">
                <a:solidFill>
                  <a:schemeClr val="bg1"/>
                </a:solidFill>
                <a:latin typeface="Myriad Pro Cond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растениях.</a:t>
            </a:r>
            <a:endParaRPr lang="ru-RU" altLang="ru-RU" sz="2500" dirty="0" smtClean="0">
              <a:solidFill>
                <a:schemeClr val="bg1"/>
              </a:solidFill>
              <a:latin typeface="Myriad Pro Con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-1"/>
          <a:stretch/>
        </p:blipFill>
        <p:spPr bwMode="auto">
          <a:xfrm>
            <a:off x="0" y="813320"/>
            <a:ext cx="9144000" cy="6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 r="3778"/>
          <a:stretch/>
        </p:blipFill>
        <p:spPr bwMode="auto">
          <a:xfrm>
            <a:off x="-1" y="813319"/>
            <a:ext cx="9144001" cy="60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5"/>
    </mc:Choice>
    <mc:Fallback xmlns="">
      <p:transition spd="slow" advTm="1051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</TotalTime>
  <Words>762</Words>
  <Application>Microsoft Office PowerPoint</Application>
  <PresentationFormat>Экран (4:3)</PresentationFormat>
  <Paragraphs>94</Paragraphs>
  <Slides>25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Design2</dc:creator>
  <cp:lastModifiedBy>1</cp:lastModifiedBy>
  <cp:revision>78</cp:revision>
  <dcterms:created xsi:type="dcterms:W3CDTF">2017-06-27T10:37:00Z</dcterms:created>
  <dcterms:modified xsi:type="dcterms:W3CDTF">2021-11-23T11:13:45Z</dcterms:modified>
</cp:coreProperties>
</file>