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59" r:id="rId4"/>
    <p:sldId id="260" r:id="rId5"/>
    <p:sldId id="261" r:id="rId6"/>
    <p:sldId id="262" r:id="rId7"/>
    <p:sldId id="271" r:id="rId8"/>
    <p:sldId id="272" r:id="rId9"/>
    <p:sldId id="263" r:id="rId10"/>
    <p:sldId id="273" r:id="rId11"/>
    <p:sldId id="264" r:id="rId12"/>
    <p:sldId id="281" r:id="rId13"/>
    <p:sldId id="282" r:id="rId14"/>
    <p:sldId id="266" r:id="rId15"/>
    <p:sldId id="267" r:id="rId16"/>
    <p:sldId id="269" r:id="rId17"/>
    <p:sldId id="283" r:id="rId18"/>
    <p:sldId id="274" r:id="rId19"/>
    <p:sldId id="270" r:id="rId20"/>
    <p:sldId id="275" r:id="rId21"/>
    <p:sldId id="276" r:id="rId22"/>
    <p:sldId id="277" r:id="rId23"/>
    <p:sldId id="284" r:id="rId24"/>
    <p:sldId id="285" r:id="rId25"/>
    <p:sldId id="286" r:id="rId26"/>
    <p:sldId id="299" r:id="rId27"/>
    <p:sldId id="298" r:id="rId28"/>
    <p:sldId id="287" r:id="rId29"/>
    <p:sldId id="297" r:id="rId30"/>
    <p:sldId id="288" r:id="rId31"/>
    <p:sldId id="289" r:id="rId32"/>
    <p:sldId id="295" r:id="rId33"/>
    <p:sldId id="290" r:id="rId34"/>
    <p:sldId id="292" r:id="rId35"/>
    <p:sldId id="291" r:id="rId36"/>
    <p:sldId id="296" r:id="rId37"/>
    <p:sldId id="294" r:id="rId38"/>
    <p:sldId id="28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82872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686" autoAdjust="0"/>
    <p:restoredTop sz="87391" autoAdjust="0"/>
  </p:normalViewPr>
  <p:slideViewPr>
    <p:cSldViewPr>
      <p:cViewPr>
        <p:scale>
          <a:sx n="40" d="100"/>
          <a:sy n="40" d="100"/>
        </p:scale>
        <p:origin x="-197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1;&#1048;&#1055;&#1045;&#1062;&#1050;%20&#1048;&#1058;&#1054;&#1043;\&#1075;&#1091;&#1076;&#1086;&#1082;%20&#1087;&#1086;&#1077;&#1079;&#1076;&#1072;%20(mp3cut.net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0_1ed885_5fbd770c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07"/>
          <a:stretch/>
        </p:blipFill>
        <p:spPr bwMode="auto">
          <a:xfrm>
            <a:off x="25608" y="444516"/>
            <a:ext cx="9118392" cy="5792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удок поезда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68519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артинки по запросу желтый квад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500306"/>
            <a:ext cx="2857500" cy="2857500"/>
          </a:xfrm>
          <a:prstGeom prst="rect">
            <a:avLst/>
          </a:prstGeom>
          <a:noFill/>
        </p:spPr>
      </p:pic>
      <p:pic>
        <p:nvPicPr>
          <p:cNvPr id="9" name="Picture 4" descr="Картинки по запросу зеленый квадра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2952328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11" name="Picture 2" descr="F:\РОЗЫ\ОТКРЫТИЕ ФЕСТИВАЛЯ\DSC_021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4287"/>
          <a:stretch>
            <a:fillRect/>
          </a:stretch>
        </p:blipFill>
        <p:spPr bwMode="auto">
          <a:xfrm>
            <a:off x="827584" y="692696"/>
            <a:ext cx="7639087" cy="43651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4000496" y="571480"/>
            <a:ext cx="4795466" cy="479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Картинки по запросу сиреневый квадрат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285720" y="1142984"/>
            <a:ext cx="3857652" cy="3857652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642910" y="214290"/>
            <a:ext cx="850109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ЗАДАЧИ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1214422"/>
            <a:ext cx="84296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разработка концепции (бренд и логотип фестиваля) и формирование программы;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обеспечение инфраструктурных условий проведения фестиваля;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продвижение и популяризация;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взаимодействие с туроператорами и </a:t>
            </a:r>
            <a:r>
              <a:rPr lang="ru-RU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турагентами</a:t>
            </a:r>
            <a:endParaRPr lang="ru-RU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2564904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2852936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39944" name="Picture 8" descr="Картинки по запросу лист календаря 5 августа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4283968" y="3282056"/>
            <a:ext cx="3384376" cy="3575944"/>
          </a:xfrm>
          <a:prstGeom prst="rect">
            <a:avLst/>
          </a:prstGeom>
          <a:noFill/>
        </p:spPr>
      </p:pic>
      <p:pic>
        <p:nvPicPr>
          <p:cNvPr id="39945" name="Picture 9" descr="G:\РОЗЫ\МОИ РОЗЫ\IMG_86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4067944" cy="271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6" name="Picture 10" descr="G:\РОЗЫ\МОИ РОЗЫ\IMG_87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5612" y="260648"/>
            <a:ext cx="4078388" cy="271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772816"/>
            <a:ext cx="2564904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2852936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41986" name="Picture 2" descr="C:\Users\n.inform\Desktop\шустикова\russian event awards\итог\фото для презентации\eR3BdgmpnQQ.jpg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r="5194" b="6053"/>
          <a:stretch>
            <a:fillRect/>
          </a:stretch>
        </p:blipFill>
        <p:spPr bwMode="auto">
          <a:xfrm>
            <a:off x="0" y="260648"/>
            <a:ext cx="612068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C:\Users\n.inform\Desktop\шустикова\russian event awards\итог\фото для презентации\34AYriR0c0I.jpg"/>
          <p:cNvPicPr>
            <a:picLocks noChangeAspect="1" noChangeArrowheads="1"/>
          </p:cNvPicPr>
          <p:nvPr/>
        </p:nvPicPr>
        <p:blipFill>
          <a:blip r:embed="rId6" cstate="print"/>
          <a:srcRect l="18972" t="22110"/>
          <a:stretch>
            <a:fillRect/>
          </a:stretch>
        </p:blipFill>
        <p:spPr bwMode="auto">
          <a:xfrm>
            <a:off x="3551555" y="3068960"/>
            <a:ext cx="5592445" cy="358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925545" y="1916832"/>
            <a:ext cx="4795466" cy="479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21352"/>
            <a:ext cx="3024336" cy="1415295"/>
          </a:xfrm>
          <a:prstGeom prst="rect">
            <a:avLst/>
          </a:prstGeom>
          <a:noFill/>
        </p:spPr>
      </p:pic>
      <p:pic>
        <p:nvPicPr>
          <p:cNvPr id="25604" name="Picture 4" descr="F:\РОЗЫ\ОТКРЫТИЕ ФЕСТИВАЛЯ\DSC_0053.jpg"/>
          <p:cNvPicPr>
            <a:picLocks noChangeAspect="1" noChangeArrowheads="1"/>
          </p:cNvPicPr>
          <p:nvPr/>
        </p:nvPicPr>
        <p:blipFill>
          <a:blip r:embed="rId4" cstate="print"/>
          <a:srcRect r="28321" b="36891"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052736"/>
            <a:ext cx="2924944" cy="378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229200"/>
            <a:ext cx="3024336" cy="1415295"/>
          </a:xfrm>
          <a:prstGeom prst="rect">
            <a:avLst/>
          </a:prstGeom>
          <a:noFill/>
        </p:spPr>
      </p:pic>
      <p:pic>
        <p:nvPicPr>
          <p:cNvPr id="26626" name="Picture 2" descr="F:\РОЗЫ\ОТКРЫТИЕ ФЕСТИВАЛЯ\Королева Ро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735788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427984" y="404664"/>
            <a:ext cx="2924944" cy="419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 descr="F:\РОЗЫ\ОТКРЫТИЕ ФЕСТИВАЛЯ\image (4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09052" cy="5013176"/>
          </a:xfrm>
          <a:prstGeom prst="rect">
            <a:avLst/>
          </a:prstGeom>
          <a:noFill/>
        </p:spPr>
      </p:pic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 rot="16200000">
            <a:off x="959345" y="1209007"/>
            <a:ext cx="2924944" cy="419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3" name="Picture 5" descr="Картинки по запросу желтый квадра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24744"/>
            <a:ext cx="3001516" cy="3001516"/>
          </a:xfrm>
          <a:prstGeom prst="rect">
            <a:avLst/>
          </a:prstGeom>
          <a:noFill/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ГАСТРОНОМИЧЕСКАЯ</a:t>
            </a:r>
          </a:p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ПЛОЩАДКА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 l="46983" t="29080" r="33333" b="23881"/>
          <a:stretch>
            <a:fillRect/>
          </a:stretch>
        </p:blipFill>
        <p:spPr bwMode="auto">
          <a:xfrm>
            <a:off x="5148064" y="1268760"/>
            <a:ext cx="3600400" cy="537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G:\РОЗЫ\итог\ФОТО ОТОБРАННЫЕ\DSC_0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084851"/>
            <a:ext cx="4463480" cy="29756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 rotWithShape="1">
          <a:blip r:embed="rId2" cstate="print"/>
          <a:srcRect r="50000"/>
          <a:stretch/>
        </p:blipFill>
        <p:spPr bwMode="auto">
          <a:xfrm>
            <a:off x="179512" y="5157192"/>
            <a:ext cx="1512168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177455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4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ТОРГОВО-РАЗВЛЕКАТЕЛЬНЫЙ КОМПЛЕКС «КАРЕТА»</a:t>
            </a:r>
            <a:endParaRPr lang="ru-RU" sz="4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.inform\Desktop\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30" y="2388197"/>
            <a:ext cx="6269648" cy="418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068959"/>
            <a:ext cx="2160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Ценовая политика:</a:t>
            </a:r>
          </a:p>
          <a:p>
            <a:r>
              <a:rPr lang="ru-RU" sz="2000" b="1" dirty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от 150 до 3000 </a:t>
            </a:r>
            <a:r>
              <a:rPr lang="ru-RU" sz="20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рублей</a:t>
            </a:r>
            <a:endParaRPr lang="ru-RU" sz="20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29698" name="Picture 2" descr="F:\РОЗЫ\МАСТЕР-КЛАССЫ\image (5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04356"/>
            <a:ext cx="4427984" cy="3320988"/>
          </a:xfrm>
          <a:prstGeom prst="rect">
            <a:avLst/>
          </a:prstGeom>
          <a:noFill/>
        </p:spPr>
      </p:pic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«ГОРОД МАСТЕРОВ»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G:\РОЗЫ\итог\ФОТО ОТОБРАННЫЕ\DSC_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5"/>
            <a:ext cx="4644008" cy="34544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32656"/>
            <a:ext cx="6400800" cy="9361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Саратовская область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Аткарский муниципальный район</a:t>
            </a:r>
            <a:endParaRPr lang="ru-RU" sz="2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055793" cy="3769859"/>
          </a:xfrm>
          <a:prstGeom prst="rect">
            <a:avLst/>
          </a:prstGeom>
          <a:noFill/>
        </p:spPr>
      </p:pic>
      <p:pic>
        <p:nvPicPr>
          <p:cNvPr id="4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0" y="5442705"/>
            <a:ext cx="1512168" cy="1415295"/>
          </a:xfrm>
          <a:prstGeom prst="rect">
            <a:avLst/>
          </a:prstGeom>
          <a:noFill/>
        </p:spPr>
      </p:pic>
      <p:pic>
        <p:nvPicPr>
          <p:cNvPr id="5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1835696" y="5442705"/>
            <a:ext cx="1512168" cy="1415295"/>
          </a:xfrm>
          <a:prstGeom prst="rect">
            <a:avLst/>
          </a:prstGeom>
          <a:noFill/>
        </p:spPr>
      </p:pic>
      <p:pic>
        <p:nvPicPr>
          <p:cNvPr id="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3779912" y="5442705"/>
            <a:ext cx="1512168" cy="1415295"/>
          </a:xfrm>
          <a:prstGeom prst="rect">
            <a:avLst/>
          </a:prstGeom>
          <a:noFill/>
        </p:spPr>
      </p:pic>
      <p:pic>
        <p:nvPicPr>
          <p:cNvPr id="7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5724128" y="5442705"/>
            <a:ext cx="1512168" cy="1415295"/>
          </a:xfrm>
          <a:prstGeom prst="rect">
            <a:avLst/>
          </a:prstGeom>
          <a:noFill/>
        </p:spPr>
      </p:pic>
      <p:pic>
        <p:nvPicPr>
          <p:cNvPr id="8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7631832" y="5442705"/>
            <a:ext cx="1512168" cy="141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9612" y="1664804"/>
            <a:ext cx="237626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5148064" y="1412776"/>
            <a:ext cx="3240360" cy="470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ФЛОРИСТИЧЕСКАЯ ПЛОЩАДКА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sport.saratov.gov.ru/image_20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3312368" cy="2206866"/>
          </a:xfrm>
          <a:prstGeom prst="rect">
            <a:avLst/>
          </a:prstGeom>
          <a:noFill/>
        </p:spPr>
      </p:pic>
      <p:pic>
        <p:nvPicPr>
          <p:cNvPr id="8196" name="Picture 4" descr="https://pp.userapi.com/c836238/v836238584/52f79/qqQnBiqXGvs.jpg"/>
          <p:cNvPicPr>
            <a:picLocks noChangeAspect="1" noChangeArrowheads="1"/>
          </p:cNvPicPr>
          <p:nvPr/>
        </p:nvPicPr>
        <p:blipFill>
          <a:blip r:embed="rId4" cstate="print"/>
          <a:srcRect b="2701"/>
          <a:stretch>
            <a:fillRect/>
          </a:stretch>
        </p:blipFill>
        <p:spPr bwMode="auto">
          <a:xfrm>
            <a:off x="5436096" y="1556792"/>
            <a:ext cx="3247271" cy="4752528"/>
          </a:xfrm>
          <a:prstGeom prst="rect">
            <a:avLst/>
          </a:prstGeom>
          <a:noFill/>
        </p:spPr>
      </p:pic>
      <p:pic>
        <p:nvPicPr>
          <p:cNvPr id="8198" name="Picture 6" descr="https://pp.userapi.com/c836238/v836238584/52fa1/ESXcr2Ppiv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b="4058"/>
          <a:stretch>
            <a:fillRect/>
          </a:stretch>
        </p:blipFill>
        <p:spPr bwMode="auto">
          <a:xfrm>
            <a:off x="1547664" y="4437112"/>
            <a:ext cx="3456625" cy="22048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ДЕТСКАЯ ИГРОВАЯ ЗОНА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 descr="G:\РОЗЫ\итог\ФОТО ОТОБРАННЫЕ\DSC_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148064" y="1196752"/>
            <a:ext cx="3384376" cy="5214809"/>
          </a:xfrm>
          <a:prstGeom prst="rect">
            <a:avLst/>
          </a:prstGeom>
          <a:noFill/>
        </p:spPr>
      </p:pic>
      <p:pic>
        <p:nvPicPr>
          <p:cNvPr id="7170" name="Picture 2" descr="G:\РОЗЫ\МАСТЕР-КЛАССЫ\image (5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88840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5148064" y="1412776"/>
            <a:ext cx="3240360" cy="470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СПОРТИВНЫЕ ПЛОЩАДКИ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G:\РОЗЫ\итог\ФОТО ОТОБРАННЫЕ\DSC_0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132856"/>
            <a:ext cx="4258119" cy="2828057"/>
          </a:xfrm>
          <a:prstGeom prst="rect">
            <a:avLst/>
          </a:prstGeom>
          <a:noFill/>
        </p:spPr>
      </p:pic>
      <p:pic>
        <p:nvPicPr>
          <p:cNvPr id="6146" name="Picture 2" descr="G:\РОЗЫ\итог\ФОТО ОТОБРАННЫЕ\DSC_0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143000"/>
            <a:ext cx="3540224" cy="5310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ТВОРЧЕСКИЕ ПЛОЩАДКИ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7" name="Picture 1" descr="G:\РОЗЫ\итог\ФОТО ОТОБРАННЫЕ\DSC_0045.jpg"/>
          <p:cNvPicPr>
            <a:picLocks noChangeAspect="1" noChangeArrowheads="1"/>
          </p:cNvPicPr>
          <p:nvPr/>
        </p:nvPicPr>
        <p:blipFill>
          <a:blip r:embed="rId3" cstate="print"/>
          <a:srcRect l="25000" r="5507" b="8066"/>
          <a:stretch>
            <a:fillRect/>
          </a:stretch>
        </p:blipFill>
        <p:spPr bwMode="auto">
          <a:xfrm>
            <a:off x="3995936" y="2204864"/>
            <a:ext cx="4817156" cy="4248472"/>
          </a:xfrm>
          <a:prstGeom prst="rect">
            <a:avLst/>
          </a:prstGeom>
          <a:noFill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 l="54333" t="23200" r="7867" b="38160"/>
          <a:stretch>
            <a:fillRect/>
          </a:stretch>
        </p:blipFill>
        <p:spPr bwMode="auto">
          <a:xfrm>
            <a:off x="0" y="2276872"/>
            <a:ext cx="3888432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зеленый квад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916832"/>
            <a:ext cx="2952328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Картинки по запросу сиреневый квадрат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1835696" y="2708920"/>
            <a:ext cx="3857652" cy="385765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КОНКУРС НА ЛУЧШИЙ КОСТЮМ «АТКАРСКОЙ РОЗЫ»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3" name="Picture 1" descr="G:\РОЗЫ\итог\ФОТО ОТОБРАННЫЕ\image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060848"/>
            <a:ext cx="2952328" cy="44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4" name="Picture 2" descr="G:\РОЗЫ\итог\ФОТО ОТОБРАННЫЕ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068960"/>
            <a:ext cx="5183563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5148064" y="1412776"/>
            <a:ext cx="3240360" cy="470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СУВЕНИРНАЯ ПРОДУКЦИЯ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49" name="Picture 1" descr="G:\РОЗЫ\итог\ФОТО ОТОБРАННЫЕ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3456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0" name="Picture 2" descr="G:\РОЗЫ\итог\ФОТО ОТОБРАННЫЕ\DSC_0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24744"/>
            <a:ext cx="3551718" cy="5327576"/>
          </a:xfrm>
          <a:prstGeom prst="rect">
            <a:avLst/>
          </a:prstGeom>
          <a:noFill/>
        </p:spPr>
      </p:pic>
      <p:pic>
        <p:nvPicPr>
          <p:cNvPr id="53251" name="Picture 3" descr="C:\Users\n.inform\Desktop\шустикова\russian event awards\итог\фото для презентации\KTvDt0-FB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497193"/>
            <a:ext cx="3359696" cy="21470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ПРОДВИЖЕНИЕ ФЕСТИВАЛЯ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916832"/>
            <a:ext cx="803354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АНОНСИРОВАНИЕ В ПЕЧАТНЫХ И ИНТЕРНЕТ-СМИ</a:t>
            </a:r>
          </a:p>
          <a:p>
            <a:pPr lvl="0">
              <a:defRPr/>
            </a:pPr>
            <a:r>
              <a:rPr lang="ru-RU" sz="20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ПРЕСС-ТУР В ДЕНЬ ПРОВЕДЕНИЯ ФЕСТИВАЛЯ</a:t>
            </a:r>
          </a:p>
          <a:p>
            <a:pPr>
              <a:defRPr/>
            </a:pPr>
            <a:r>
              <a:rPr lang="ru-RU" sz="20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ОСВЕЩЕНИЕ НА РЕГИОНАЛЬНОМ ТВ</a:t>
            </a:r>
          </a:p>
          <a:p>
            <a:pPr lvl="0">
              <a:defRPr/>
            </a:pPr>
            <a:endParaRPr lang="ru-RU" sz="2000" b="1" i="1" dirty="0" smtClean="0">
              <a:solidFill>
                <a:srgbClr val="F8287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G:\РОЗЫ\итог\ФОТО ОТОБРАННЫЕ\image (4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996952"/>
            <a:ext cx="5400572" cy="35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3571" t="8571" b="8571"/>
          <a:stretch>
            <a:fillRect/>
          </a:stretch>
        </p:blipFill>
        <p:spPr bwMode="auto">
          <a:xfrm>
            <a:off x="251520" y="4509120"/>
            <a:ext cx="388843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ПРОДВИЖЕНИЕ ФЕСТИВАЛЯ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916832"/>
            <a:ext cx="803354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УЧАСТИЕ В ТУРИСТСКИХ МЕРОПРИЯТИЯХ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18109" t="28240" r="6817" b="14011"/>
          <a:stretch>
            <a:fillRect/>
          </a:stretch>
        </p:blipFill>
        <p:spPr bwMode="auto">
          <a:xfrm>
            <a:off x="239999" y="2420888"/>
            <a:ext cx="865248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ПРОДВИЖЕНИЕ ФЕСТИВАЛЯ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916832"/>
            <a:ext cx="8033546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20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ПРЕСС-КОНФЕРЕНЦИЯ </a:t>
            </a:r>
          </a:p>
        </p:txBody>
      </p:sp>
      <p:pic>
        <p:nvPicPr>
          <p:cNvPr id="52229" name="Picture 5" descr="Картинки по запросу комсомольская правда саратов фестиваль ро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20888"/>
            <a:ext cx="6372707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ПРОДВИЖЕНИЕ ФЕСТИВАЛЯ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916832"/>
            <a:ext cx="803354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НАРУЖНАЯ РЕКЛАМА</a:t>
            </a:r>
            <a:endParaRPr lang="ru-RU" sz="2800" b="1" i="1" dirty="0">
              <a:solidFill>
                <a:srgbClr val="F8287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5" name="Picture 1" descr="C:\Users\n.inform\Desktop\банер 3х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36912"/>
            <a:ext cx="7919190" cy="3964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2050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628800"/>
            <a:ext cx="2924944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51920" y="2348880"/>
            <a:ext cx="2924944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Картинки по запросу зеленый квадра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3048000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www.maslovka.org/images/111/BUBNOVAV-1.jpg"/>
          <p:cNvPicPr>
            <a:picLocks noChangeAspect="1" noChangeArrowheads="1"/>
          </p:cNvPicPr>
          <p:nvPr/>
        </p:nvPicPr>
        <p:blipFill>
          <a:blip r:embed="rId5" cstate="print"/>
          <a:srcRect l="14286" t="7143" r="16435" b="6911"/>
          <a:stretch>
            <a:fillRect/>
          </a:stretch>
        </p:blipFill>
        <p:spPr bwMode="auto">
          <a:xfrm>
            <a:off x="683568" y="404664"/>
            <a:ext cx="272808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Картинки по запросу валер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628800"/>
            <a:ext cx="2679336" cy="35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683568" y="4077072"/>
            <a:ext cx="22322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Александр Бубнов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8287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652120" y="5445224"/>
            <a:ext cx="223224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Валерия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8287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ПРОДВИЖЕНИЕ ФЕСТИВАЛЯ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Картинки по запросу карта россии пн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99926"/>
            <a:ext cx="7344816" cy="4339092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916832"/>
            <a:ext cx="803354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МЕЖРЕГИОНАЛЬНЫЙ УРОВЕНЬ</a:t>
            </a:r>
          </a:p>
        </p:txBody>
      </p:sp>
      <p:pic>
        <p:nvPicPr>
          <p:cNvPr id="51204" name="Picture 4" descr="Картинки по запросу russia.travel сайт логоти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24944"/>
            <a:ext cx="2095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6" name="Picture 6" descr="Картинки по запросу живая карта росс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924944"/>
            <a:ext cx="18002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8" name="Picture 8" descr="Картинки по запросу trip2r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284984"/>
            <a:ext cx="3016796" cy="134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10" name="AutoShape 10" descr="Картинки по запросу интурмарк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12" name="AutoShape 12" descr="Картинки по запросу интурмарк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14" name="AutoShape 14" descr="Картинки по запросу интурмарк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6" name="Picture 16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5373216"/>
            <a:ext cx="2391941" cy="115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8" name="Picture 18" descr="Картинки по запросу выставка отды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013176"/>
            <a:ext cx="2551629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n.inform\Desktop\IMG_6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660914"/>
            <a:ext cx="2910136" cy="3880181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РАБОТА С ТУРОПЕРАТОРАМИ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7" name="Picture 5" descr="Картинки по запросу КРУГ ЦВЕТНОЙ ПНГ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-468560" y="1772816"/>
            <a:ext cx="3411284" cy="2353039"/>
          </a:xfrm>
          <a:prstGeom prst="rect">
            <a:avLst/>
          </a:prstGeom>
          <a:noFill/>
        </p:spPr>
      </p:pic>
      <p:pic>
        <p:nvPicPr>
          <p:cNvPr id="44039" name="Picture 7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221088"/>
            <a:ext cx="2077852" cy="2077852"/>
          </a:xfrm>
          <a:prstGeom prst="rect">
            <a:avLst/>
          </a:prstGeom>
          <a:noFill/>
        </p:spPr>
      </p:pic>
      <p:pic>
        <p:nvPicPr>
          <p:cNvPr id="44041" name="Picture 9" descr="Картинки по запросу КРУГ ЦВЕТНОЙ ПНГ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2411760" y="1772816"/>
            <a:ext cx="2682677" cy="2682677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755576" y="2564904"/>
            <a:ext cx="93610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3600" i="1" dirty="0" smtClean="0"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491880" y="2636912"/>
            <a:ext cx="115212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4000" i="1" dirty="0" smtClean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851920" y="4869160"/>
            <a:ext cx="86409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0" y="4077072"/>
            <a:ext cx="284380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4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Состоят в Едином реестре туроператоров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323528" y="5517232"/>
            <a:ext cx="349188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ru-RU" sz="24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Работают на рынке внутреннего туризма</a:t>
            </a: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4860032" y="1844824"/>
            <a:ext cx="349188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4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Организовали туры на фестиваль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3923928" y="2204864"/>
            <a:ext cx="1008112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3" idx="1"/>
          </p:cNvCxnSpPr>
          <p:nvPr/>
        </p:nvCxnSpPr>
        <p:spPr>
          <a:xfrm flipH="1">
            <a:off x="2483768" y="5301208"/>
            <a:ext cx="136815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475656" y="3356992"/>
            <a:ext cx="792088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ВСЕРОССИЙСКАЯ ТУРИСТСКАЯ ПРЕМИЯ «МАРШРУТ ГОДА»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45058" name="Picture 2" descr="http://atkarskgazeta.ru/images/news/9016/medium/ioNk-0Sgw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4255"/>
          <a:stretch>
            <a:fillRect/>
          </a:stretch>
        </p:blipFill>
        <p:spPr bwMode="auto">
          <a:xfrm>
            <a:off x="3851920" y="2996952"/>
            <a:ext cx="507972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11560" y="3140968"/>
            <a:ext cx="324036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400" b="1" i="1" noProof="0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Елена Гоголева</a:t>
            </a:r>
          </a:p>
          <a:p>
            <a:pPr algn="ctr"/>
            <a:r>
              <a:rPr lang="ru-RU" sz="24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kumimoji="0" lang="ru-RU" sz="2400" b="1" i="1" u="none" strike="noStrike" kern="1200" cap="none" spc="0" normalizeH="0" baseline="0" dirty="0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енеджер </a:t>
            </a:r>
          </a:p>
          <a:p>
            <a:pPr algn="ctr"/>
            <a:r>
              <a:rPr kumimoji="0" lang="ru-RU" sz="2400" b="1" i="1" u="none" strike="noStrike" kern="1200" cap="none" spc="0" normalizeH="0" baseline="0" dirty="0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ООО «</a:t>
            </a:r>
            <a:r>
              <a:rPr kumimoji="0" lang="ru-RU" sz="2400" b="1" i="1" u="none" strike="noStrike" kern="1200" cap="none" spc="0" normalizeH="0" baseline="0" dirty="0" err="1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Синай</a:t>
            </a:r>
            <a:r>
              <a:rPr kumimoji="0" lang="ru-RU" sz="2400" b="1" i="1" u="none" strike="noStrike" kern="1200" cap="none" spc="0" normalizeH="0" baseline="0" dirty="0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ИТОГИ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11560" y="1268760"/>
            <a:ext cx="803354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36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ЭКОНОМИЧЕСКИЙ ЭФФЕКТ </a:t>
            </a:r>
          </a:p>
          <a:p>
            <a:pPr lvl="0" algn="ctr">
              <a:defRPr/>
            </a:pPr>
            <a:r>
              <a:rPr lang="ru-RU" sz="4800" b="1" i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– 1,5 млн. рублей</a:t>
            </a:r>
            <a:endParaRPr lang="ru-RU" sz="4800" b="1" i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115616" y="3140968"/>
            <a:ext cx="7416824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розничная торговля  – 740 тыс. руб.</a:t>
            </a:r>
          </a:p>
          <a:p>
            <a:pPr lvl="0"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общепит – 330 тыс. руб.</a:t>
            </a:r>
          </a:p>
          <a:p>
            <a:pPr lvl="0"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ремесленники – 300 тыс. руб.</a:t>
            </a:r>
          </a:p>
          <a:p>
            <a:pPr lvl="0"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туристские услуги – 132,0 тыс. руб.</a:t>
            </a:r>
          </a:p>
          <a:p>
            <a:pPr lvl="0">
              <a:defRPr/>
            </a:pPr>
            <a:endParaRPr lang="ru-RU" sz="2800" b="1" i="1" dirty="0">
              <a:solidFill>
                <a:srgbClr val="F8287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ИТОГИ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484784"/>
            <a:ext cx="803354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8287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СОЦИАЛЬНЫЙ ЭФФЕКТ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800" b="1" i="1" dirty="0" smtClean="0">
              <a:solidFill>
                <a:srgbClr val="F8287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800" b="1" i="1" dirty="0" smtClean="0">
              <a:solidFill>
                <a:srgbClr val="F8287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-  повышение заинтересованности фермеров, садоводов, любителей и профессиональных </a:t>
            </a:r>
            <a:r>
              <a:rPr lang="ru-RU" sz="2800" b="1" i="1" dirty="0" err="1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розоводов</a:t>
            </a: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 в проведении крупного событийного мероприятия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8287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ПЕРСПЕКТИВЫ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052736"/>
            <a:ext cx="803354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i="1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СОЗДАНИЕ ТЕПЛИЦЫ (розария)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8287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154" name="Picture 2" descr="Картинки по запросу теплица розар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72816"/>
            <a:ext cx="550585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14290"/>
            <a:ext cx="8501090" cy="79208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5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ПЕРСПЕКТИВЫ</a:t>
            </a:r>
            <a:endParaRPr lang="ru-RU" sz="5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052736"/>
            <a:ext cx="803354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i="1" noProof="0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РАЗВИТИЕ ТУРИСТСКОГО ПОТЕНЦИАЛА АТКАРСКОГО РАЙОНА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8287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6" descr="Картинки по запросу парк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67" y="2343158"/>
            <a:ext cx="1079187" cy="1079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церковь ико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54" y="2205404"/>
            <a:ext cx="1293043" cy="1293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музей икон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404"/>
            <a:ext cx="1367068" cy="1367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4004" b="89844" l="9961" r="898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34" y="2304141"/>
            <a:ext cx="1343050" cy="1343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22" y="2504997"/>
            <a:ext cx="1727694" cy="1021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Картинки по запросу гостиница пнг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83" y="2341620"/>
            <a:ext cx="1331978" cy="1331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Картинки по запросу ресторан икон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33" y="2466136"/>
            <a:ext cx="1082945" cy="1082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559" y="3674644"/>
            <a:ext cx="115551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МУЗЕИ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4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8649" y="3685241"/>
            <a:ext cx="115551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ПАРКИ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2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5867" y="3712726"/>
            <a:ext cx="115551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РОД-НИКИ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5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71991" y="3737321"/>
            <a:ext cx="13411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ЦЕРКВИ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12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22917" y="3717032"/>
            <a:ext cx="12437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ГОСТИ-НИЦЫ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2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66661" y="3717032"/>
            <a:ext cx="15603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ОБЪЕКТЫ ПИТАНИЯ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27013" y="3737389"/>
            <a:ext cx="132102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БАЗЫ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ОТДЫХА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1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56322" name="Picture 2" descr="Картинки по запросу СТРЕЛКА ПНГ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3908365" y="5028740"/>
            <a:ext cx="1111249" cy="1656184"/>
          </a:xfrm>
          <a:prstGeom prst="rect">
            <a:avLst/>
          </a:prstGeom>
          <a:noFill/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5292080" y="5445224"/>
            <a:ext cx="352839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i="1" noProof="0" dirty="0" smtClean="0">
                <a:solidFill>
                  <a:srgbClr val="F82872"/>
                </a:solidFill>
                <a:latin typeface="Arial" pitchFamily="34" charset="0"/>
                <a:cs typeface="Arial" pitchFamily="34" charset="0"/>
              </a:rPr>
              <a:t>МНОГОДНЕВНЫЕ ТУРЫ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8287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32656"/>
            <a:ext cx="6400800" cy="9361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Саратовская область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Аткарский муниципальный район</a:t>
            </a:r>
            <a:endParaRPr lang="ru-RU" sz="2400" b="1" dirty="0">
              <a:solidFill>
                <a:srgbClr val="339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055793" cy="3769859"/>
          </a:xfrm>
          <a:prstGeom prst="rect">
            <a:avLst/>
          </a:prstGeom>
          <a:noFill/>
        </p:spPr>
      </p:pic>
      <p:pic>
        <p:nvPicPr>
          <p:cNvPr id="4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0" y="5442705"/>
            <a:ext cx="1512168" cy="1415295"/>
          </a:xfrm>
          <a:prstGeom prst="rect">
            <a:avLst/>
          </a:prstGeom>
          <a:noFill/>
        </p:spPr>
      </p:pic>
      <p:pic>
        <p:nvPicPr>
          <p:cNvPr id="5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1835696" y="5442705"/>
            <a:ext cx="1512168" cy="1415295"/>
          </a:xfrm>
          <a:prstGeom prst="rect">
            <a:avLst/>
          </a:prstGeom>
          <a:noFill/>
        </p:spPr>
      </p:pic>
      <p:pic>
        <p:nvPicPr>
          <p:cNvPr id="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3779912" y="5442705"/>
            <a:ext cx="1512168" cy="1415295"/>
          </a:xfrm>
          <a:prstGeom prst="rect">
            <a:avLst/>
          </a:prstGeom>
          <a:noFill/>
        </p:spPr>
      </p:pic>
      <p:pic>
        <p:nvPicPr>
          <p:cNvPr id="7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5724128" y="5442705"/>
            <a:ext cx="1512168" cy="1415295"/>
          </a:xfrm>
          <a:prstGeom prst="rect">
            <a:avLst/>
          </a:prstGeom>
          <a:noFill/>
        </p:spPr>
      </p:pic>
      <p:pic>
        <p:nvPicPr>
          <p:cNvPr id="8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7631832" y="5442705"/>
            <a:ext cx="1512168" cy="141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6924" t="10780" r="1528" b="8148"/>
          <a:stretch>
            <a:fillRect/>
          </a:stretch>
        </p:blipFill>
        <p:spPr bwMode="auto">
          <a:xfrm>
            <a:off x="539552" y="908720"/>
            <a:ext cx="81963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0" y="5442705"/>
            <a:ext cx="1512168" cy="1415295"/>
          </a:xfrm>
          <a:prstGeom prst="rect">
            <a:avLst/>
          </a:prstGeom>
          <a:noFill/>
        </p:spPr>
      </p:pic>
      <p:pic>
        <p:nvPicPr>
          <p:cNvPr id="11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1835696" y="5442705"/>
            <a:ext cx="1512168" cy="1415295"/>
          </a:xfrm>
          <a:prstGeom prst="rect">
            <a:avLst/>
          </a:prstGeom>
          <a:noFill/>
        </p:spPr>
      </p:pic>
      <p:pic>
        <p:nvPicPr>
          <p:cNvPr id="12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3779912" y="5442705"/>
            <a:ext cx="1512168" cy="1415295"/>
          </a:xfrm>
          <a:prstGeom prst="rect">
            <a:avLst/>
          </a:prstGeom>
          <a:noFill/>
        </p:spPr>
      </p:pic>
      <p:pic>
        <p:nvPicPr>
          <p:cNvPr id="13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5724128" y="5442705"/>
            <a:ext cx="1512168" cy="1415295"/>
          </a:xfrm>
          <a:prstGeom prst="rect">
            <a:avLst/>
          </a:prstGeom>
          <a:noFill/>
        </p:spPr>
      </p:pic>
      <p:pic>
        <p:nvPicPr>
          <p:cNvPr id="14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7631832" y="5442705"/>
            <a:ext cx="1512168" cy="141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Картинки по запросу желтый квад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268760"/>
            <a:ext cx="2857500" cy="2857500"/>
          </a:xfrm>
          <a:prstGeom prst="rect">
            <a:avLst/>
          </a:prstGeom>
          <a:noFill/>
        </p:spPr>
      </p:pic>
      <p:pic>
        <p:nvPicPr>
          <p:cNvPr id="18438" name="Picture 6" descr="Картинки по запросу сиреневый квадрат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7584" y="1124744"/>
            <a:ext cx="3333750" cy="3333750"/>
          </a:xfrm>
          <a:prstGeom prst="rect">
            <a:avLst/>
          </a:prstGeom>
          <a:noFill/>
        </p:spPr>
      </p:pic>
      <p:pic>
        <p:nvPicPr>
          <p:cNvPr id="1026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  <p:pic>
        <p:nvPicPr>
          <p:cNvPr id="18434" name="Picture 2" descr="F:\РОЗЫ\МАСТЕР-КЛАССЫ\image (2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196752"/>
            <a:ext cx="3528392" cy="254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F:\РОЗЫ\ПАРАД КОСТЮМОВ\image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20688"/>
            <a:ext cx="473024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Y:\Землянухина А.П\От Волковой\фестиваль роз\DSC_0375.jpg"/>
          <p:cNvPicPr>
            <a:picLocks noChangeAspect="1" noChangeArrowheads="1"/>
          </p:cNvPicPr>
          <p:nvPr/>
        </p:nvPicPr>
        <p:blipFill>
          <a:blip r:embed="rId7" cstate="print"/>
          <a:srcRect l="18894" r="9838" b="7475"/>
          <a:stretch>
            <a:fillRect/>
          </a:stretch>
        </p:blipFill>
        <p:spPr bwMode="auto">
          <a:xfrm>
            <a:off x="5292080" y="3861048"/>
            <a:ext cx="3143988" cy="272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Картинки по запросу желтый квадр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268760"/>
            <a:ext cx="2857500" cy="2857500"/>
          </a:xfrm>
          <a:prstGeom prst="rect">
            <a:avLst/>
          </a:prstGeom>
          <a:noFill/>
        </p:spPr>
      </p:pic>
      <p:pic>
        <p:nvPicPr>
          <p:cNvPr id="18438" name="Picture 6" descr="Картинки по запросу сиреневый квадрат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7584" y="1124744"/>
            <a:ext cx="3333750" cy="333375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1152128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rgbClr val="339933"/>
                </a:solidFill>
              </a:rPr>
              <a:t>Саратовская область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rgbClr val="339933"/>
                </a:solidFill>
              </a:rPr>
              <a:t>Аткарский муниципальный район</a:t>
            </a:r>
            <a:endParaRPr lang="ru-RU" sz="2000" dirty="0">
              <a:solidFill>
                <a:srgbClr val="339933"/>
              </a:solidFill>
            </a:endParaRPr>
          </a:p>
        </p:txBody>
      </p:sp>
      <p:pic>
        <p:nvPicPr>
          <p:cNvPr id="19458" name="Picture 2" descr="F:\РОЗЫ\МОИ РОЗЫ\IMG_8476.JPG"/>
          <p:cNvPicPr>
            <a:picLocks noChangeAspect="1" noChangeArrowheads="1"/>
          </p:cNvPicPr>
          <p:nvPr/>
        </p:nvPicPr>
        <p:blipFill>
          <a:blip r:embed="rId4" cstate="print"/>
          <a:srcRect b="6683"/>
          <a:stretch>
            <a:fillRect/>
          </a:stretch>
        </p:blipFill>
        <p:spPr bwMode="auto">
          <a:xfrm>
            <a:off x="0" y="332656"/>
            <a:ext cx="9144000" cy="5688632"/>
          </a:xfrm>
          <a:prstGeom prst="rect">
            <a:avLst/>
          </a:prstGeom>
          <a:noFill/>
        </p:spPr>
      </p:pic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5" cstate="print"/>
          <a:srcRect l="50000" t="40703" r="-7143" b="38945"/>
          <a:stretch>
            <a:fillRect/>
          </a:stretch>
        </p:blipFill>
        <p:spPr bwMode="auto">
          <a:xfrm>
            <a:off x="3275856" y="6309320"/>
            <a:ext cx="1728192" cy="288032"/>
          </a:xfrm>
          <a:prstGeom prst="rect">
            <a:avLst/>
          </a:prstGeom>
          <a:noFill/>
        </p:spPr>
      </p:pic>
      <p:pic>
        <p:nvPicPr>
          <p:cNvPr id="11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5" cstate="print"/>
          <a:srcRect l="61905" t="61055" r="-7143" b="18416"/>
          <a:stretch>
            <a:fillRect/>
          </a:stretch>
        </p:blipFill>
        <p:spPr bwMode="auto">
          <a:xfrm>
            <a:off x="4860032" y="6309320"/>
            <a:ext cx="1368152" cy="2905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1152128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rgbClr val="339933"/>
                </a:solidFill>
              </a:rPr>
              <a:t>Саратовская область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rgbClr val="339933"/>
                </a:solidFill>
              </a:rPr>
              <a:t>Аткарский муниципальный район</a:t>
            </a:r>
            <a:endParaRPr lang="ru-RU" sz="2000" dirty="0">
              <a:solidFill>
                <a:srgbClr val="339933"/>
              </a:solidFill>
            </a:endParaRPr>
          </a:p>
        </p:txBody>
      </p:sp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 l="50000" t="40703" r="-7143" b="38945"/>
          <a:stretch>
            <a:fillRect/>
          </a:stretch>
        </p:blipFill>
        <p:spPr bwMode="auto">
          <a:xfrm>
            <a:off x="3275856" y="6309320"/>
            <a:ext cx="1728192" cy="288032"/>
          </a:xfrm>
          <a:prstGeom prst="rect">
            <a:avLst/>
          </a:prstGeom>
          <a:noFill/>
        </p:spPr>
      </p:pic>
      <p:pic>
        <p:nvPicPr>
          <p:cNvPr id="11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2" cstate="print"/>
          <a:srcRect l="61905" t="61055" r="-7143" b="18416"/>
          <a:stretch>
            <a:fillRect/>
          </a:stretch>
        </p:blipFill>
        <p:spPr bwMode="auto">
          <a:xfrm>
            <a:off x="4860032" y="6309320"/>
            <a:ext cx="1368152" cy="290551"/>
          </a:xfrm>
          <a:prstGeom prst="rect">
            <a:avLst/>
          </a:prstGeom>
          <a:noFill/>
        </p:spPr>
      </p:pic>
      <p:pic>
        <p:nvPicPr>
          <p:cNvPr id="20482" name="Picture 2" descr="F:\РОЗЫ\МОИ РОЗЫ\IMG_8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6" cy="1152128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rgbClr val="339933"/>
                </a:solidFill>
              </a:rPr>
              <a:t>Саратовская область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solidFill>
                  <a:srgbClr val="339933"/>
                </a:solidFill>
              </a:rPr>
              <a:t>Аткарский муниципальный район</a:t>
            </a:r>
            <a:endParaRPr lang="ru-RU" sz="2000" dirty="0">
              <a:solidFill>
                <a:srgbClr val="339933"/>
              </a:solidFill>
            </a:endParaRPr>
          </a:p>
        </p:txBody>
      </p:sp>
      <p:pic>
        <p:nvPicPr>
          <p:cNvPr id="21506" name="Picture 2" descr="F:\РОЗЫ\МОИ РОЗЫ\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1660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цветной квадрат п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785926"/>
            <a:ext cx="2924944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Картинки по запросу желтый квадра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28"/>
            <a:ext cx="2857500" cy="2857500"/>
          </a:xfrm>
          <a:prstGeom prst="rect">
            <a:avLst/>
          </a:prstGeom>
          <a:noFill/>
        </p:spPr>
      </p:pic>
      <p:pic>
        <p:nvPicPr>
          <p:cNvPr id="9" name="Picture 2" descr="F:\РОЗЫ\ОТКРЫТИЕ ФЕСТИВАЛЯ\image (5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76672"/>
            <a:ext cx="6995700" cy="4663801"/>
          </a:xfrm>
          <a:prstGeom prst="rect">
            <a:avLst/>
          </a:prstGeom>
          <a:noFill/>
        </p:spPr>
      </p:pic>
      <p:pic>
        <p:nvPicPr>
          <p:cNvPr id="10" name="Picture 2" descr="C:\Users\n.inform\Desktop\шустикова\russian event awards\итог\фото для презентации\ZBqqGTuR3S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157192"/>
            <a:ext cx="3024336" cy="141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259</Words>
  <Application>Microsoft Office PowerPoint</Application>
  <PresentationFormat>Экран (4:3)</PresentationFormat>
  <Paragraphs>84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«Аткарские розы»</dc:title>
  <dc:creator>Ольга Кожановская</dc:creator>
  <cp:lastModifiedBy>Натали</cp:lastModifiedBy>
  <cp:revision>59</cp:revision>
  <dcterms:created xsi:type="dcterms:W3CDTF">2017-10-25T08:01:00Z</dcterms:created>
  <dcterms:modified xsi:type="dcterms:W3CDTF">2017-10-28T05:11:01Z</dcterms:modified>
</cp:coreProperties>
</file>