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handoutMasterIdLst>
    <p:handoutMasterId r:id="rId19"/>
  </p:handoutMasterIdLst>
  <p:sldIdLst>
    <p:sldId id="396" r:id="rId2"/>
    <p:sldId id="432" r:id="rId3"/>
    <p:sldId id="425" r:id="rId4"/>
    <p:sldId id="426" r:id="rId5"/>
    <p:sldId id="428" r:id="rId6"/>
    <p:sldId id="429" r:id="rId7"/>
    <p:sldId id="430" r:id="rId8"/>
    <p:sldId id="431" r:id="rId9"/>
    <p:sldId id="435" r:id="rId10"/>
    <p:sldId id="437" r:id="rId11"/>
    <p:sldId id="438" r:id="rId12"/>
    <p:sldId id="440" r:id="rId13"/>
    <p:sldId id="441" r:id="rId14"/>
    <p:sldId id="442" r:id="rId15"/>
    <p:sldId id="443" r:id="rId16"/>
    <p:sldId id="444" r:id="rId17"/>
  </p:sldIdLst>
  <p:sldSz cx="9359900" cy="5400675"/>
  <p:notesSz cx="6797675" cy="9926638"/>
  <p:defaultTextStyle>
    <a:defPPr>
      <a:defRPr lang="en-US"/>
    </a:defPPr>
    <a:lvl1pPr algn="l" defTabSz="9445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71488" indent="-14288" algn="l" defTabSz="9445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44563" indent="-30163" algn="l" defTabSz="9445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416050" indent="-44450" algn="l" defTabSz="9445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89125" indent="-60325" algn="l" defTabSz="9445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29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BA22F"/>
    <a:srgbClr val="B7922B"/>
    <a:srgbClr val="DABA60"/>
    <a:srgbClr val="DACEAE"/>
    <a:srgbClr val="FFFFFF"/>
    <a:srgbClr val="EBD59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98" d="100"/>
          <a:sy n="98" d="100"/>
        </p:scale>
        <p:origin x="78" y="762"/>
      </p:cViewPr>
      <p:guideLst>
        <p:guide orient="horz" pos="1701"/>
        <p:guide pos="29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30" y="-1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4466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446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EB1F829-3ADF-4641-AD26-1D24D09FBC2E}" type="datetimeFigureOut">
              <a:rPr lang="ru-RU"/>
              <a:pPr>
                <a:defRPr/>
              </a:pPr>
              <a:t>13.08.2018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4466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446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704FF0E-F02F-42DB-AB26-15292783C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32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4466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446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A37C3E-0877-4AD0-A275-009D3E628606}" type="datetimeFigureOut">
              <a:rPr lang="ru-RU"/>
              <a:pPr>
                <a:defRPr/>
              </a:pPr>
              <a:t>13.08.2018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3038" y="744538"/>
            <a:ext cx="64516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4466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44667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34E67C-B3EB-48AE-9F79-DDD4401E8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53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45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1488" algn="l" defTabSz="9445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4563" algn="l" defTabSz="9445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6050" algn="l" defTabSz="9445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89125" algn="l" defTabSz="9445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61667" algn="l" defTabSz="944667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6pPr>
    <a:lvl7pPr marL="2834000" algn="l" defTabSz="944667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7pPr>
    <a:lvl8pPr marL="3306333" algn="l" defTabSz="944667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8pPr>
    <a:lvl9pPr marL="3778667" algn="l" defTabSz="944667" rtl="0" eaLnBrk="1" latinLnBrk="0" hangingPunct="1">
      <a:defRPr sz="1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31995" y="1080135"/>
            <a:ext cx="8423910" cy="144018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913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03985" y="2623712"/>
            <a:ext cx="6551930" cy="13801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67990" indent="0" algn="ctr">
              <a:buNone/>
            </a:lvl2pPr>
            <a:lvl3pPr marL="935980" indent="0" algn="ctr">
              <a:buNone/>
            </a:lvl3pPr>
            <a:lvl4pPr marL="1403970" indent="0" algn="ctr">
              <a:buNone/>
            </a:lvl4pPr>
            <a:lvl5pPr marL="1871960" indent="0" algn="ctr">
              <a:buNone/>
            </a:lvl5pPr>
            <a:lvl6pPr marL="2339950" indent="0" algn="ctr">
              <a:buNone/>
            </a:lvl6pPr>
            <a:lvl7pPr marL="2807940" indent="0" algn="ctr">
              <a:buNone/>
            </a:lvl7pPr>
            <a:lvl8pPr marL="3275929" indent="0" algn="ctr">
              <a:buNone/>
            </a:lvl8pPr>
            <a:lvl9pPr marL="3743919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FA6AD-54AC-4F8B-9718-7C45CD7F40D2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02E51-D248-4C7F-B898-1755C0A28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6647"/>
      </p:ext>
    </p:extLst>
  </p:cSld>
  <p:clrMapOvr>
    <a:masterClrMapping/>
  </p:clrMapOvr>
  <p:transition advTm="3000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980" y="480060"/>
            <a:ext cx="5615940" cy="41130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71980" y="1442680"/>
            <a:ext cx="5615940" cy="312039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76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71980" y="918845"/>
            <a:ext cx="5615940" cy="417652"/>
          </a:xfrm>
        </p:spPr>
        <p:txBody>
          <a:bodyPr lIns="45720" tIns="45720" rIns="45720" anchor="t"/>
          <a:lstStyle>
            <a:lvl1pPr marL="0" indent="0" algn="ctr">
              <a:buNone/>
              <a:defRPr sz="1433"/>
            </a:lvl1pPr>
            <a:lvl2pPr>
              <a:defRPr sz="1228"/>
            </a:lvl2pPr>
            <a:lvl3pPr>
              <a:defRPr sz="1024"/>
            </a:lvl3pPr>
            <a:lvl4pPr>
              <a:defRPr sz="921"/>
            </a:lvl4pPr>
            <a:lvl5pPr>
              <a:defRPr sz="92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D62E-9E23-4593-9EB3-5C72EE83835F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DE29-21E6-475F-AF17-5C79240F2D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66736"/>
      </p:ext>
    </p:extLst>
  </p:cSld>
  <p:clrMapOvr>
    <a:masterClrMapping/>
  </p:clrMapOvr>
  <p:transition advTm="3000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06A0E-E44B-46D2-BCA8-107B27B8006E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02E6-A112-4939-B4A0-E0B4D53FB5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35585"/>
      </p:ext>
    </p:extLst>
  </p:cSld>
  <p:clrMapOvr>
    <a:masterClrMapping/>
  </p:clrMapOvr>
  <p:transition advTm="30000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5927" y="216278"/>
            <a:ext cx="2105978" cy="46080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7995" y="216278"/>
            <a:ext cx="6161934" cy="46080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B02D-E811-4B63-8F7A-E536D50E0A73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EA75-A362-4D78-9215-DD0F578EB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66890"/>
      </p:ext>
    </p:extLst>
  </p:cSld>
  <p:clrMapOvr>
    <a:masterClrMapping/>
  </p:clrMapOvr>
  <p:transition advTm="3000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D8C7-40C9-48A8-AA16-3F13EC25B8D8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2CE82-BB94-4CDB-9AF6-AE9FD7FA35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66669"/>
      </p:ext>
    </p:extLst>
  </p:cSld>
  <p:clrMapOvr>
    <a:masterClrMapping/>
  </p:clrMapOvr>
  <p:transition advTm="3000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E8A7-46DE-4779-A2C9-B42335DFE8B1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AB78-0712-4D52-A006-A18C1B347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78974"/>
      </p:ext>
    </p:extLst>
  </p:cSld>
  <p:clrMapOvr>
    <a:masterClrMapping/>
  </p:clrMapOvr>
  <p:transition advTm="3000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982" y="480060"/>
            <a:ext cx="7253923" cy="144018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913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7982" y="1974881"/>
            <a:ext cx="7253923" cy="1188898"/>
          </a:xfrm>
        </p:spPr>
        <p:txBody>
          <a:bodyPr anchor="t"/>
          <a:lstStyle>
            <a:lvl1pPr marL="74878" indent="0" algn="l">
              <a:buNone/>
              <a:defRPr sz="2047">
                <a:solidFill>
                  <a:schemeClr val="tx1"/>
                </a:solidFill>
              </a:defRPr>
            </a:lvl1pPr>
            <a:lvl2pPr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4E1C7-E6BA-479D-92DB-532F039D8297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4C68-59A5-4E39-949C-19B41E96DB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27612"/>
      </p:ext>
    </p:extLst>
  </p:cSld>
  <p:clrMapOvr>
    <a:masterClrMapping/>
  </p:clrMapOvr>
  <p:transition advTm="3000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995" y="1260158"/>
            <a:ext cx="4133956" cy="3564196"/>
          </a:xfrm>
        </p:spPr>
        <p:txBody>
          <a:bodyPr/>
          <a:lstStyle>
            <a:lvl1pPr>
              <a:defRPr sz="2661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7949" y="1260158"/>
            <a:ext cx="4133956" cy="3564196"/>
          </a:xfrm>
        </p:spPr>
        <p:txBody>
          <a:bodyPr/>
          <a:lstStyle>
            <a:lvl1pPr>
              <a:defRPr sz="2661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7EFE-F1BB-4BB4-8A96-526C4F8125A0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439A-AE0B-49F3-A074-4F9236C231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82982"/>
      </p:ext>
    </p:extLst>
  </p:cSld>
  <p:clrMapOvr>
    <a:masterClrMapping/>
  </p:clrMapOvr>
  <p:transition advTm="3000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5" y="215027"/>
            <a:ext cx="8423910" cy="90011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95" y="1208902"/>
            <a:ext cx="4135581" cy="591323"/>
          </a:xfrm>
        </p:spPr>
        <p:txBody>
          <a:bodyPr anchor="ctr"/>
          <a:lstStyle>
            <a:lvl1pPr marL="0" indent="0">
              <a:buNone/>
              <a:defRPr sz="2457" b="0" cap="all" baseline="0">
                <a:solidFill>
                  <a:schemeClr val="tx1"/>
                </a:solidFill>
              </a:defRPr>
            </a:lvl1pPr>
            <a:lvl2pPr>
              <a:buNone/>
              <a:defRPr sz="2047" b="1"/>
            </a:lvl2pPr>
            <a:lvl3pPr>
              <a:buNone/>
              <a:defRPr sz="1842" b="1"/>
            </a:lvl3pPr>
            <a:lvl4pPr>
              <a:buNone/>
              <a:defRPr sz="1638" b="1"/>
            </a:lvl4pPr>
            <a:lvl5pPr>
              <a:buNone/>
              <a:defRPr sz="1638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54701" y="1208902"/>
            <a:ext cx="4137206" cy="591323"/>
          </a:xfrm>
        </p:spPr>
        <p:txBody>
          <a:bodyPr anchor="ctr"/>
          <a:lstStyle>
            <a:lvl1pPr marL="0" indent="0">
              <a:buNone/>
              <a:defRPr sz="2457" b="0" cap="all" baseline="0">
                <a:solidFill>
                  <a:schemeClr val="tx1"/>
                </a:solidFill>
              </a:defRPr>
            </a:lvl1pPr>
            <a:lvl2pPr>
              <a:buNone/>
              <a:defRPr sz="2047" b="1"/>
            </a:lvl2pPr>
            <a:lvl3pPr>
              <a:buNone/>
              <a:defRPr sz="1842" b="1"/>
            </a:lvl3pPr>
            <a:lvl4pPr>
              <a:buNone/>
              <a:defRPr sz="1638" b="1"/>
            </a:lvl4pPr>
            <a:lvl5pPr>
              <a:buNone/>
              <a:defRPr sz="1638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67995" y="1860233"/>
            <a:ext cx="4135581" cy="2964121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54701" y="1860233"/>
            <a:ext cx="4137206" cy="2964121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10864-92FD-47D0-9DB3-FDE3C74FC8E0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33B48-53F3-4D11-81B5-F7AD8C8F9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46540"/>
      </p:ext>
    </p:extLst>
  </p:cSld>
  <p:clrMapOvr>
    <a:masterClrMapping/>
  </p:clrMapOvr>
  <p:transition advTm="3000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CDD8-C4D6-463B-98FB-ACE303A87B83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77A1F-C63E-4573-9DBA-BE7FE07482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62319"/>
      </p:ext>
    </p:extLst>
  </p:cSld>
  <p:clrMapOvr>
    <a:masterClrMapping/>
  </p:clrMapOvr>
  <p:transition advTm="3000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9CA8B-C6AA-49EA-924C-2575EF2B2443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3962-149E-4A3D-8175-B22D3083C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68568"/>
      </p:ext>
    </p:extLst>
  </p:cSld>
  <p:clrMapOvr>
    <a:masterClrMapping/>
  </p:clrMapOvr>
  <p:transition advTm="3000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6" y="215026"/>
            <a:ext cx="3079343" cy="915115"/>
          </a:xfrm>
        </p:spPr>
        <p:txBody>
          <a:bodyPr anchor="b">
            <a:sp3d prstMaterial="softEdge"/>
          </a:bodyPr>
          <a:lstStyle>
            <a:lvl1pPr algn="l">
              <a:buNone/>
              <a:defRPr sz="2252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996" y="1200151"/>
            <a:ext cx="3079343" cy="3624203"/>
          </a:xfrm>
        </p:spPr>
        <p:txBody>
          <a:bodyPr/>
          <a:lstStyle>
            <a:lvl1pPr marL="0" indent="0">
              <a:buNone/>
              <a:defRPr sz="1433"/>
            </a:lvl1pPr>
            <a:lvl2pPr>
              <a:buNone/>
              <a:defRPr sz="1228"/>
            </a:lvl2pPr>
            <a:lvl3pPr>
              <a:buNone/>
              <a:defRPr sz="1024"/>
            </a:lvl3pPr>
            <a:lvl4pPr>
              <a:buNone/>
              <a:defRPr sz="921"/>
            </a:lvl4pPr>
            <a:lvl5pPr>
              <a:buNone/>
              <a:defRPr sz="92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9461" y="215028"/>
            <a:ext cx="5232444" cy="4609327"/>
          </a:xfrm>
        </p:spPr>
        <p:txBody>
          <a:bodyPr/>
          <a:lstStyle>
            <a:lvl1pPr>
              <a:defRPr sz="2661"/>
            </a:lvl1pPr>
            <a:lvl2pPr>
              <a:defRPr sz="2457"/>
            </a:lvl2pPr>
            <a:lvl3pPr>
              <a:defRPr sz="2252"/>
            </a:lvl3pPr>
            <a:lvl4pPr>
              <a:defRPr sz="2047"/>
            </a:lvl4pPr>
            <a:lvl5pPr>
              <a:defRPr sz="1842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D8E3-190D-4A15-BBF7-7A2BE120827C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47875-CF90-4BAA-8942-5DE8A1FB1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76175"/>
      </p:ext>
    </p:extLst>
  </p:cSld>
  <p:clrMapOvr>
    <a:masterClrMapping/>
  </p:clrMapOvr>
  <p:transition advTm="3000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8313" y="215900"/>
            <a:ext cx="8423275" cy="90011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68313" y="1260475"/>
            <a:ext cx="8423275" cy="3708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68313" y="5053013"/>
            <a:ext cx="2184400" cy="287337"/>
          </a:xfrm>
          <a:prstGeom prst="rect">
            <a:avLst/>
          </a:prstGeom>
        </p:spPr>
        <p:txBody>
          <a:bodyPr vert="horz" anchor="b"/>
          <a:lstStyle>
            <a:lvl1pPr algn="l" defTabSz="944667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28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B4631D-1561-4BA5-9C26-6CBED8E420EF}" type="datetimeFigureOut">
              <a:rPr lang="en-US"/>
              <a:pPr>
                <a:defRPr/>
              </a:pPr>
              <a:t>8/13/2018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97225" y="5053013"/>
            <a:ext cx="2965450" cy="287337"/>
          </a:xfrm>
          <a:prstGeom prst="rect">
            <a:avLst/>
          </a:prstGeom>
        </p:spPr>
        <p:txBody>
          <a:bodyPr vert="horz" anchor="b"/>
          <a:lstStyle>
            <a:lvl1pPr algn="ctr" defTabSz="944667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28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12125" y="5053013"/>
            <a:ext cx="779463" cy="287337"/>
          </a:xfrm>
          <a:prstGeom prst="rect">
            <a:avLst/>
          </a:prstGeom>
        </p:spPr>
        <p:txBody>
          <a:bodyPr vert="horz" lIns="0" rIns="0" anchor="b"/>
          <a:lstStyle>
            <a:lvl1pPr algn="r" defTabSz="944667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28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53ACD7-4866-433F-918E-1F8372295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advTm="30000">
    <p:cut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9pPr>
    </p:titleStyle>
    <p:bodyStyle>
      <a:lvl1pPr marL="560388" indent="-420688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28892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60463" indent="-233363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84300" indent="-185738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81150" indent="-185738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6441" indent="-187196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012357" indent="-1871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38" kern="1200">
          <a:solidFill>
            <a:schemeClr val="tx1"/>
          </a:solidFill>
          <a:latin typeface="+mn-lt"/>
          <a:ea typeface="+mn-ea"/>
          <a:cs typeface="+mn-cs"/>
        </a:defRPr>
      </a:lvl7pPr>
      <a:lvl8pPr marL="2218272" indent="-1871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33" kern="1200">
          <a:solidFill>
            <a:schemeClr val="tx1"/>
          </a:solidFill>
          <a:latin typeface="+mn-lt"/>
          <a:ea typeface="+mn-ea"/>
          <a:cs typeface="+mn-cs"/>
        </a:defRPr>
      </a:lvl8pPr>
      <a:lvl9pPr marL="2424188" indent="-1871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3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rostov-gorod.ru/index/news/2/694180/" TargetMode="External"/><Relationship Id="rId13" Type="http://schemas.openxmlformats.org/officeDocument/2006/relationships/hyperlink" Target="https://www.2do2go.ru/events/174905/vystavka-don-sholokhov-rossiya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culture.ru/events/326957/kulturno-prosvetitelskaya-programma-kazachii-gorodok" TargetMode="External"/><Relationship Id="rId12" Type="http://schemas.openxmlformats.org/officeDocument/2006/relationships/hyperlink" Target="https://worldcup2018.tass.ru/articles/529858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ntr.ru/novosti/kazachiy-bal" TargetMode="External"/><Relationship Id="rId11" Type="http://schemas.openxmlformats.org/officeDocument/2006/relationships/hyperlink" Target="http://www.museum.ru/N70146" TargetMode="External"/><Relationship Id="rId5" Type="http://schemas.openxmlformats.org/officeDocument/2006/relationships/hyperlink" Target="https://don24.ru/" TargetMode="External"/><Relationship Id="rId15" Type="http://schemas.openxmlformats.org/officeDocument/2006/relationships/hyperlink" Target="http://werawolw.ru/?tag=%d1%87%d0%bc-2018" TargetMode="External"/><Relationship Id="rId10" Type="http://schemas.openxmlformats.org/officeDocument/2006/relationships/hyperlink" Target="http://www.museum.ru/N70232" TargetMode="External"/><Relationship Id="rId4" Type="http://schemas.openxmlformats.org/officeDocument/2006/relationships/hyperlink" Target="http://www.sholokhov.ru/" TargetMode="External"/><Relationship Id="rId9" Type="http://schemas.openxmlformats.org/officeDocument/2006/relationships/hyperlink" Target="https://afisha.yandex.ru/rostov-na-donu/excursions/%20kazachii-gorodok" TargetMode="External"/><Relationship Id="rId14" Type="http://schemas.openxmlformats.org/officeDocument/2006/relationships/hyperlink" Target="http://gorodskoyportal.ru/rostov/news/news/4566542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football.kulichki.net/rusnews/news.htm?509314" TargetMode="External"/><Relationship Id="rId13" Type="http://schemas.openxmlformats.org/officeDocument/2006/relationships/hyperlink" Target="https://www.rostov.kp.ru/online/news/3162158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riafan.ru/1073447-ministr-kultury-rostovskoi-oblasti-vladimir-babin-my-sdelali-vse-chtoby-k-chm-2018-byt-vo-vseoruzhii" TargetMode="External"/><Relationship Id="rId12" Type="http://schemas.openxmlformats.org/officeDocument/2006/relationships/hyperlink" Target="https://rost.arttube.ru/" TargetMode="External"/><Relationship Id="rId17" Type="http://schemas.openxmlformats.org/officeDocument/2006/relationships/hyperlink" Target="http://&#1084;&#1080;&#1072;&#1084;&#1080;&#1088;.&#1088;&#1092;/sport/37104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://rostof.ru/articles/stol-sholohova-za-kotorym-pisalsya-tihiy-don-mozhno-budet-uvidet-v-rostove-vo-vremya-ch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ntourism.ru/news_view.aspx?id=3272" TargetMode="External"/><Relationship Id="rId11" Type="http://schemas.openxmlformats.org/officeDocument/2006/relationships/hyperlink" Target="http://gorodn.ru/" TargetMode="External"/><Relationship Id="rId5" Type="http://schemas.openxmlformats.org/officeDocument/2006/relationships/hyperlink" Target="http://fintus.ru/afisha/Kazachii-gorodok-sholohov-centr/17674" TargetMode="External"/><Relationship Id="rId15" Type="http://schemas.openxmlformats.org/officeDocument/2006/relationships/hyperlink" Target="https://vechrost.ru/news/94371" TargetMode="External"/><Relationship Id="rId10" Type="http://schemas.openxmlformats.org/officeDocument/2006/relationships/hyperlink" Target="http://www.nvgazeta.ru/" TargetMode="External"/><Relationship Id="rId4" Type="http://schemas.openxmlformats.org/officeDocument/2006/relationships/hyperlink" Target="https://regnum.ru/news/2440847.html" TargetMode="External"/><Relationship Id="rId9" Type="http://schemas.openxmlformats.org/officeDocument/2006/relationships/hyperlink" Target="http://www.yandex.ru/clck/jsredir?bu=700h&amp;from=www.yandex.ru;search/;web;;&amp;text=&amp;etext=1856.FiBUWiWyYf2w-oWItP7bH_7Qn4HWxtnRDBAwJfFZVn5YLXp7SX5pSED5NDG8Xa5kMWpH3Hb6LT6hgPkeiLZotzhXceRNv3-fc_RukL-YthBj73jYC9kelM26AWfUn2MlPFXyTlGIYxIiJveX13Cgkw.5bb44be4b6b25d87b718e77e24b391191d4b5d3e&amp;uuid=&amp;state=PEtFfuTeVD4jaxywoSUvtB2i7c0_vxGd2E9eR729KuIQGpPxcKWQSHSdfi63Is_-FTQakDLX4Cn1JTfqVjv6kPCwUGuVNcq7z9B1gZHwDog,&amp;&amp;cst=AiuY0DBWFJ5Hyx_fyvalFJbgGC1lSW9I7x66TxLFg-qfnr245aEF52kkiqyRtCUG-4lH28FOgotmy_DLaujmkDBPMkIjNwPTbuNIf0pTI6xrSpJBtIloyZa3smoHz0IrfuqQWrcmuPTipmbIFnJseAqKmU8pY20_8a-GpNvJZ_0262kRMq3P1x26NfqDKGf3YEi9khPDeaNRHVue4ynRtbkgtJtXCM0l458phv8XR4nWnefqp88NtPaedcy26_F0E9lHxOKepWib7gZF1alpJeEguI3PIAds85utd0vWW54On3LQy2nGoMWyi4B4V-1Q_n6nQf4mAIjiGvdAQiWxQD2yWa3xTB_ZXdGJz96rJP91xpXUBhJQfzPaPYyz9Crun8J0wrVvMulPrnbr_EcUmbh-WXI2BCXk7YlWJcvsN0uvgY2lYVymrzIJQpaY_-Zm9yFssvQ9K5khdvQV9J4kKV5JrsNfsgqsv3uizyxwFFBvZrOw2fQMNIkEvAO7NaFG3GSRZaxf6nVGcfq8R_0OAypQKBTtfv9-TTm-BE9VyZYGdM7cGfE3iL2svuvc9CHeFwmfHzKqsJmGGICcWKzsx7btltpjdCrY2aFCQhb-QBqNrewzUOcn4ssDJ0ajE5Uu16Y5DESvC9u8Exrgf6_t3oRhlXwJ53JQBSVpN-gEC_WUsdh99eYS-0vmTod-aWKl4XhnXIW2yrhxrpSNOQDw9joTL1UH_uKtiZfsnAfzJu1Y31VZ_X8mQiT4QjzDkzcDohPyDCvKNA5INlDTseoFrg9eV_37WIWzwbYf9KYS3-zKwo_zqmIub-clOVfWdIj9oX7kk_3NXGDy1oXZpLCZOZMudqzMX7tnSQi1sXYyTy48Me6DDYo2-UsxaX1wiTO8jU-HTSSwsu4XmufzzzF6XNJGRrf9QF8W6lfnaABo2UqMmcxWliWI44HdfMY_S4TnofAqYZn5bHcysBpAyEU25sDCjKFF7JFwdUdF5GLD4hhi3VJ1OQ1p1CSaJ_Ogo4DKo7cTjO0JvhIynWWxpL0uT_H7D0tKV2ZpfYN72PtiE_4qbYtDSO-O9EKOWZIGgQBwUk9dbkz_8EksRDZBFADtK5JuzHjRvmrseZVvBE-_FR_ZwAx8B0LR2JRfMAGsXtEOlylAnu3A4jyiLTHbhQek9qKfExHz3i9fK4m3KKD4KxzmlBR4qOT1J7dGPQSxd9HvBcHKDDcOAW9nyC0ex4JmKxgn6O14FTo8d5bRb7aHHrn3DkUWIfr2mBh2DPlhXLf7OAuytFncJFTyNtkrWl1hcHPWoHhXViiellfLu50OBWmN4ZpNNAIxpNTwdGia2x-K&amp;data=UlNrNmk5WktYejR0eWJFYk1Ldmtxbng4MXNYb01DVXNRbW5EOU9mdHdYZV9qYXhkSEluYVVpRHI4SXBFM0V5cno3aVphYnUyN2xqeWQtWWtMX19UOTQzZlVsRW9VOGdY&amp;sign=ed3e79fffcf41c33a62570cde5638b99&amp;keyno=0&amp;b64e=2&amp;ref=orjY4mGPRjlSKyJlbRuxUg7kv3-HD3rXBde6r9T1920,&amp;l10n=ru&amp;cts=1532287668850&amp;mc=5.72385648867608&amp;hdtime=817976" TargetMode="External"/><Relationship Id="rId14" Type="http://schemas.openxmlformats.org/officeDocument/2006/relationships/hyperlink" Target="https://161.ru/text/gorod/62742211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elcome2018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stof.ru/articles/poltory-tysyachi-bolelshchikov-otmetili-pobedu-sbornoy-rossii-v-sholohov-centre" TargetMode="External"/><Relationship Id="rId5" Type="http://schemas.openxmlformats.org/officeDocument/2006/relationships/hyperlink" Target="http://rostof.ru/articles/kazachiy-gorodok-v-kotorom-15-tys-fanatov-prazdnovali-pobedu-rossii-zavershil-rabotu" TargetMode="External"/><Relationship Id="rId4" Type="http://schemas.openxmlformats.org/officeDocument/2006/relationships/hyperlink" Target="http://championat-rostov.ru/news/view/8317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7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99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7550" y="1481138"/>
            <a:ext cx="8153400" cy="377031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ru-RU" altLang="ru-RU" sz="3200" b="1">
                <a:solidFill>
                  <a:srgbClr val="EBE3C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/>
            <a:r>
              <a:rPr lang="ru-RU" altLang="ru-RU" sz="3200" b="1">
                <a:solidFill>
                  <a:srgbClr val="EBE3C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libri" pitchFamily="34" charset="0"/>
                <a:cs typeface="Calibri" pitchFamily="34" charset="0"/>
              </a:rPr>
              <a:t>Фестиваль культуры Донских казаков </a:t>
            </a:r>
          </a:p>
          <a:p>
            <a:pPr algn="ctr" eaLnBrk="1" hangingPunct="1"/>
            <a:r>
              <a:rPr lang="ru-RU" altLang="ru-RU" sz="3200" b="1">
                <a:solidFill>
                  <a:srgbClr val="EBE3C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libri" pitchFamily="34" charset="0"/>
                <a:cs typeface="Calibri" pitchFamily="34" charset="0"/>
              </a:rPr>
              <a:t>на ЧМ-2018</a:t>
            </a:r>
            <a:endParaRPr lang="ru-RU" altLang="ru-RU" sz="3200" b="1">
              <a:solidFill>
                <a:srgbClr val="EBE3C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6875" y="1319213"/>
            <a:ext cx="8474075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/>
              </a:rPr>
              <a:t>WELCOME TO DON COSSACKS</a:t>
            </a:r>
            <a:endParaRPr lang="ru-RU" sz="4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/>
            </a:endParaRPr>
          </a:p>
        </p:txBody>
      </p:sp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366" y="3081585"/>
            <a:ext cx="2603133" cy="2282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315" name="Прямоугольник 13"/>
          <p:cNvSpPr>
            <a:spLocks noChangeArrowheads="1"/>
          </p:cNvSpPr>
          <p:nvPr/>
        </p:nvSpPr>
        <p:spPr bwMode="auto">
          <a:xfrm>
            <a:off x="1735138" y="58738"/>
            <a:ext cx="6581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ФОЛЬКЛОРНО-ЭТНОГРАФИЧЕСКАЯ ПРОГРАММА «КАЗАЧИЙ БАЛ»</a:t>
            </a:r>
          </a:p>
        </p:txBody>
      </p:sp>
      <p:pic>
        <p:nvPicPr>
          <p:cNvPr id="13316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950" y="682625"/>
            <a:ext cx="2916238" cy="19542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Под старинные казачьи песни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гости учились танцевать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традиционные казачьи танцы:</a:t>
            </a:r>
          </a:p>
          <a:p>
            <a:pPr marL="171450" indent="-171450" defTabSz="944667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100" b="1" dirty="0" err="1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полечка</a:t>
            </a: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 с каблучком», </a:t>
            </a:r>
          </a:p>
          <a:p>
            <a:pPr marL="171450" indent="-171450" defTabSz="944667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100" b="1" dirty="0" err="1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подиспáнь</a:t>
            </a: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», </a:t>
            </a:r>
          </a:p>
          <a:p>
            <a:pPr marL="171450" indent="-171450" defTabSz="944667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100" b="1" dirty="0" err="1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нареченька</a:t>
            </a: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», </a:t>
            </a:r>
          </a:p>
          <a:p>
            <a:pPr marL="171450" indent="-171450" defTabSz="944667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краковяк.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99913" y="1296373"/>
            <a:ext cx="4986246" cy="31337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561" y="662845"/>
            <a:ext cx="3528386" cy="23522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4272"/>
            <a:ext cx="3355265" cy="22368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5" y="3013411"/>
            <a:ext cx="4864730" cy="23675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339" name="Прямоугольник 13"/>
          <p:cNvSpPr>
            <a:spLocks noChangeArrowheads="1"/>
          </p:cNvSpPr>
          <p:nvPr/>
        </p:nvSpPr>
        <p:spPr bwMode="auto">
          <a:xfrm>
            <a:off x="2022475" y="58738"/>
            <a:ext cx="600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ВЫСТУПЛЕНИЯ ФОЛЬКЛОРНЫХ КАЗАЧЬИХ КОЛЛЕКТИВОВ</a:t>
            </a:r>
          </a:p>
        </p:txBody>
      </p:sp>
      <p:pic>
        <p:nvPicPr>
          <p:cNvPr id="14340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" b="-526"/>
          <a:stretch/>
        </p:blipFill>
        <p:spPr>
          <a:xfrm>
            <a:off x="171814" y="3045143"/>
            <a:ext cx="3544368" cy="23434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045" y="457392"/>
            <a:ext cx="3647130" cy="24314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50" y="476407"/>
            <a:ext cx="4897990" cy="24314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585788"/>
            <a:ext cx="51181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13"/>
          <p:cNvSpPr>
            <a:spLocks noChangeArrowheads="1"/>
          </p:cNvSpPr>
          <p:nvPr/>
        </p:nvSpPr>
        <p:spPr bwMode="auto">
          <a:xfrm>
            <a:off x="3308350" y="12700"/>
            <a:ext cx="305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ПОСЕТИТЕЛИ И ВОЛОНТЕРЫ</a:t>
            </a:r>
          </a:p>
        </p:txBody>
      </p:sp>
      <p:pic>
        <p:nvPicPr>
          <p:cNvPr id="15364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1"/>
          <p:cNvSpPr>
            <a:spLocks noChangeArrowheads="1"/>
          </p:cNvSpPr>
          <p:nvPr/>
        </p:nvSpPr>
        <p:spPr bwMode="auto">
          <a:xfrm>
            <a:off x="-15875" y="409575"/>
            <a:ext cx="4679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4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14 000 </a:t>
            </a: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посетителей «Казачьего городка»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1 540 </a:t>
            </a: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экскурсантов на выставке «Дон. Шолохов. Россия»,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14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 27 </a:t>
            </a: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волонтеров – студентов ростовских университетов, </a:t>
            </a:r>
          </a:p>
          <a:p>
            <a:pPr eaLnBrk="1" hangingPunct="1">
              <a:lnSpc>
                <a:spcPct val="150000"/>
              </a:lnSpc>
            </a:pPr>
            <a:endParaRPr lang="ru-RU" altLang="ru-RU" sz="1100" b="1">
              <a:solidFill>
                <a:srgbClr val="663300"/>
              </a:solidFill>
              <a:latin typeface="Cambria" panose="020405030504060302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2359025"/>
            <a:ext cx="45085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2" y="1481137"/>
            <a:ext cx="2372392" cy="15815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723" y="1475137"/>
            <a:ext cx="2218088" cy="15875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664075" y="4362450"/>
            <a:ext cx="4679950" cy="1489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4466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663300"/>
                </a:solidFill>
                <a:latin typeface="Cambria" panose="02040503050406030204" pitchFamily="18" charset="0"/>
                <a:ea typeface="Calibri"/>
                <a:cs typeface="Times New Roman" panose="02020603050405020304" pitchFamily="18" charset="0"/>
              </a:rPr>
              <a:t>РУССКИЙ, АНГЛИЙСКИЙ И ИСПАНСКИЙ - ЯЗЫКИ СОБЫТИЯ</a:t>
            </a:r>
          </a:p>
          <a:p>
            <a:pPr marL="457200" defTabSz="944667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4000" dirty="0">
                <a:latin typeface="+mn-lt"/>
                <a:ea typeface="Calibri"/>
                <a:cs typeface="Times New Roman" panose="02020603050405020304" pitchFamily="18" charset="0"/>
              </a:rPr>
              <a:t> </a:t>
            </a:r>
            <a:endParaRPr lang="ru-RU" sz="3600" dirty="0">
              <a:latin typeface="Calibri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3"/>
          <p:cNvSpPr>
            <a:spLocks noChangeArrowheads="1"/>
          </p:cNvSpPr>
          <p:nvPr/>
        </p:nvSpPr>
        <p:spPr bwMode="auto">
          <a:xfrm>
            <a:off x="2927350" y="14288"/>
            <a:ext cx="369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РЕКЛАМА И ОСВЕЩЕНИЕ СОБЫТИЯ</a:t>
            </a:r>
          </a:p>
        </p:txBody>
      </p:sp>
      <p:pic>
        <p:nvPicPr>
          <p:cNvPr id="16387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17550" y="488950"/>
          <a:ext cx="7848600" cy="475297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194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43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8782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СМИ, КОЛ-ВО ПУБЛИКАЦИЙ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663300"/>
                          </a:solidFill>
                          <a:effectLst/>
                        </a:rPr>
                        <a:t>САЙТ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0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Сайт музея-заповедника М.А. Шолохова - 12 шт.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4"/>
                        </a:rPr>
                        <a:t>http://www.sholokhov.ru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 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Телеканал Дон 24 – 7 шт.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5"/>
                        </a:rPr>
                        <a:t>https://don24.ru</a:t>
                      </a:r>
                      <a:r>
                        <a:rPr lang="ru-RU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0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Телеканал ГТРК «Дон-ТР» - 2 шт.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6"/>
                        </a:rPr>
                        <a:t>http://dontr.ru/novosti/kazachiy-bal</a:t>
                      </a:r>
                      <a:endParaRPr lang="ru-RU" sz="11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50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Портал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Культура.РФ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7"/>
                        </a:rPr>
                        <a:t>https://www.culture.ru/events/326957/kulturno-prosvetitelskaya-programma-kazachii-gorodok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Официальный портал Правительства Ростовской области – 2 шт.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http://www.donland.ru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Официальный портал городской Думы и администрации Ростова-на-Дону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8"/>
                        </a:rPr>
                        <a:t>http://rostov-gorod.ru/index/news/2/694180/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7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Яндекс. Афиша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9"/>
                        </a:rPr>
                        <a:t>https://afisha.yandex.ru/rostov-na-donu/excursions/ </a:t>
                      </a:r>
                      <a:r>
                        <a:rPr lang="en-US" sz="1100" u="sng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9"/>
                        </a:rPr>
                        <a:t>kazachii-gorodok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Портал «Музеи России»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47675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en-US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0"/>
                        </a:rPr>
                        <a:t>http://www.museum.ru/N70232</a:t>
                      </a:r>
                      <a:r>
                        <a:rPr lang="en-US" sz="1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          </a:t>
                      </a:r>
                      <a:r>
                        <a:rPr lang="en-US" sz="11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1"/>
                        </a:rPr>
                        <a:t>http</a:t>
                      </a:r>
                      <a:r>
                        <a:rPr lang="en-US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1"/>
                        </a:rPr>
                        <a:t>://www.museum.ru/N70146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Информационное агентство ТАСС – 3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шт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2"/>
                        </a:rPr>
                        <a:t>https://worldcup2018.tass.ru/articles/5298584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32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Портал 2DO2GO.RU 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3"/>
                        </a:rPr>
                        <a:t>https://www.2do2go.ru/events/174905/vystavka-don-sholokhov-rossiya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87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Городской портал. Ростов-на-Дону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4"/>
                        </a:rPr>
                        <a:t>http://gorodskoyportal.ru/rostov/news/news/45665424/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55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Портал Живой Ростов – Культурная жизнь Ростова-на-Дону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5"/>
                        </a:rPr>
                        <a:t>http://werawolw.ru/?tag=%d1%87%d0%bc-2018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4197" marR="34197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3"/>
          <p:cNvSpPr>
            <a:spLocks noChangeArrowheads="1"/>
          </p:cNvSpPr>
          <p:nvPr/>
        </p:nvSpPr>
        <p:spPr bwMode="auto">
          <a:xfrm>
            <a:off x="2927350" y="14288"/>
            <a:ext cx="369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РЕКЛАМА И ОСВЕЩЕНИЕ СОБЫТИЯ</a:t>
            </a:r>
          </a:p>
        </p:txBody>
      </p:sp>
      <p:pic>
        <p:nvPicPr>
          <p:cNvPr id="17411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1350" y="414338"/>
          <a:ext cx="8001000" cy="179387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961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93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ИА REGNUM</a:t>
                      </a:r>
                      <a:endParaRPr lang="ru-RU" sz="1100" b="1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hlinkClick r:id="rId4"/>
                        </a:rPr>
                        <a:t>https://regnum.ru/news/2440847.html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ИА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</a:rPr>
                        <a:t>Финтус</a:t>
                      </a:r>
                      <a:endParaRPr lang="ru-RU" sz="1100" b="1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hlinkClick r:id="rId5"/>
                        </a:rPr>
                        <a:t>http://fintus.ru/afisha/Kazachii-gorodok-sholohov-centr/17674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Донской туризм. Официальный портал туризма Ростовской области</a:t>
                      </a:r>
                      <a:endParaRPr lang="ru-RU" sz="1100" b="1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hlinkClick r:id="rId6"/>
                        </a:rPr>
                        <a:t>https://dontourism.ru/news_view.aspx?id=3272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81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</a:rPr>
                        <a:t>Федеральное агентство новостей ФАН</a:t>
                      </a:r>
                      <a:endParaRPr lang="ru-RU" sz="1100" b="1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hlinkClick r:id="rId7"/>
                        </a:rPr>
                        <a:t>https://riafan.ru/1073447-ministr-kultury-rostovskoi-oblasti-vladimir-babin-my-sdelali-vse-chtoby-k-chm-2018-byt-vo-vseoruzhii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Сайт ФНК - </a:t>
                      </a:r>
                      <a:r>
                        <a:rPr lang="ru-RU" sz="1100" u="none" dirty="0">
                          <a:solidFill>
                            <a:srgbClr val="663300"/>
                          </a:solidFill>
                          <a:effectLst/>
                        </a:rPr>
                        <a:t>Футбол на Куличках</a:t>
                      </a:r>
                      <a:endParaRPr lang="ru-RU" sz="1100" b="1" u="none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hlinkClick r:id="rId8"/>
                        </a:rPr>
                        <a:t>http://football.kulichki.net/rusnews/news.htm?509314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</a:rPr>
                        <a:t>Мультирегиональный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</a:rPr>
                        <a:t>агрегатор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</a:rPr>
                        <a:t> новостей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</a:rPr>
                        <a:t>BezFormata.Ru</a:t>
                      </a:r>
                      <a:endParaRPr lang="ru-RU" sz="1100" b="1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Rostovnadonu.BezFormata.ru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9125" y="2243138"/>
          <a:ext cx="8023225" cy="251143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984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91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Сайт Ростовского филиала ВГИК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9"/>
                        </a:rPr>
                        <a:t>vgik-rostov.ru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 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«Наше время- 5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0"/>
                        </a:rPr>
                        <a:t>http://www.nvgazeta.ru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 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«Город </a:t>
                      </a:r>
                      <a:r>
                        <a:rPr lang="en-US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N</a:t>
                      </a: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» - 2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1"/>
                        </a:rPr>
                        <a:t>http://gorodn.ru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«Молот» - 5 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№ 79-94 от 8 июня-6 июля 2018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«Неделя Дона»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№ 24 от 16 июня 2018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ArtTube.ru 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2"/>
                        </a:rPr>
                        <a:t>https://rost.arttube.ru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Комсомольская правда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3"/>
                        </a:rPr>
                        <a:t>https://www.rostov.kp.ru/online/news/3162158/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Сетевое издание 161.ру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4625" algn="l"/>
                        </a:tabLs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4"/>
                        </a:rPr>
                        <a:t>https://161.ru/text/gorod/62742211/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«Вечерний Ростов 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5"/>
                        </a:rPr>
                        <a:t>https://vechrost.ru/news/94371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«Ростов официальный» 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6"/>
                        </a:rPr>
                        <a:t>http://rostof.ru/articles/stol-sholohova-za-kotorym-pisalsya-tihiy-don-mozhno-budet-uvidet-v-rostove-vo-vremya-chm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8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Газета «Аргументы и факты»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http</a:t>
                      </a:r>
                      <a:r>
                        <a:rPr lang="en-US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://www.rostov.aif.ru/dontknows/gde</a:t>
                      </a:r>
                      <a:r>
                        <a:rPr lang="en-US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100" b="0" u="sng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mozhno_uvidet_kollekciyu_lichnyh_veshchey_mihaila_sholohova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Молодежное информационное агентство «МИР»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17"/>
                        </a:rPr>
                        <a:t>http://xn--80apbncz.xn--p1ai/sport/37104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3"/>
          <p:cNvSpPr>
            <a:spLocks noChangeArrowheads="1"/>
          </p:cNvSpPr>
          <p:nvPr/>
        </p:nvSpPr>
        <p:spPr bwMode="auto">
          <a:xfrm>
            <a:off x="2927350" y="14288"/>
            <a:ext cx="3698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РЕКЛАМА И ОСВЕЩЕНИЕ СОБЫТИЯ</a:t>
            </a:r>
          </a:p>
        </p:txBody>
      </p:sp>
      <p:pic>
        <p:nvPicPr>
          <p:cNvPr id="18435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7550" y="719138"/>
          <a:ext cx="8023225" cy="233203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984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91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Информационное агентство «Чемпионат-Ростов»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4"/>
                        </a:rPr>
                        <a:t>http://championat-rostov.ru/news/view/8317/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Сайт Rostof.ru - 2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5"/>
                        </a:rPr>
                        <a:t>http://rostof.ru/articles/kazachiy-gorodok-v-kotorom-15-tys-fanatov-prazdnovali-pobedu-rossii-zavershil-rabotu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Сетевое издание «ROSTOF.RU» - 3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hlinkClick r:id="rId6"/>
                        </a:rPr>
                        <a:t>http://rostof.ru/articles/poltory-tysyachi-bolelshchikov-otmetili-pobedu-sbornoy-rossii-v-sholohov-centre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Новости Ростова-на-Дону – 4 шт.</a:t>
                      </a:r>
                      <a:endParaRPr lang="ru-RU" sz="110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http://rostov-news.net/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571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А также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: Блокнот Ростов-на-Дону, Сайт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World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Podium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, Сайт Деловое сообщество, Портал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Юга.ру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, Донская государственная публичная библиотека, 1rnd.ru - Сайт города Ростова-на-Дону, Интернет-СМИ Городской репортер, Портал Город зовет, Газета «Победа»,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Кумыдлженский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 район Волгоградской обл., Спутник – Новости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Сайт </a:t>
                      </a:r>
                      <a:r>
                        <a:rPr lang="ru-RU" sz="1100" cap="all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r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egion61.biz, Портал «Актуальный Ростов-на-Дону», Ростов-на-Дону+. Сеть городских порталов, Рейна-Тур НТВ, Портал </a:t>
                      </a:r>
                      <a:r>
                        <a:rPr lang="ru-RU" sz="1100" u="sng" cap="all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  <a:hlinkClick r:id="rId7"/>
                        </a:rPr>
                        <a:t>w</a:t>
                      </a:r>
                      <a:r>
                        <a:rPr lang="ru-RU" sz="1100" u="sng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  <a:hlinkClick r:id="rId7"/>
                        </a:rPr>
                        <a:t>elcome2018.com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 , ИА "SM </a:t>
                      </a:r>
                      <a:r>
                        <a:rPr lang="ru-RU" sz="1100" dirty="0" err="1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News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", Новости – Регионы России , Интернет-портал </a:t>
                      </a:r>
                      <a:r>
                        <a:rPr lang="ru-RU" sz="1100" cap="all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r</a:t>
                      </a:r>
                      <a:r>
                        <a:rPr lang="ru-RU" sz="1100" dirty="0">
                          <a:solidFill>
                            <a:srgbClr val="663300"/>
                          </a:solidFill>
                          <a:effectLst/>
                          <a:latin typeface="Cambria" panose="02040503050406030204" pitchFamily="18" charset="0"/>
                        </a:rPr>
                        <a:t>osdon.ru, Информационное агентство «RostovGazeta.ru», , Рамблер Новости, Газета «Коммерсант – Юг», Пресс-центр 2018, Сетевое издание «Большой Ростов»</a:t>
                      </a:r>
                      <a:endParaRPr lang="ru-RU" sz="1100" dirty="0">
                        <a:solidFill>
                          <a:srgbClr val="663300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399" marR="4039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359900" cy="5400675"/>
          </a:xfrm>
          <a:prstGeom prst="rect">
            <a:avLst/>
          </a:prstGeom>
          <a:solidFill>
            <a:srgbClr val="DA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60"/>
          </a:p>
        </p:txBody>
      </p:sp>
      <p:pic>
        <p:nvPicPr>
          <p:cNvPr id="1945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109538"/>
            <a:ext cx="6827838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82550" y="4164013"/>
            <a:ext cx="9525000" cy="1131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44667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ЖДЁМ ВАС НА ТИХОМ ДОНУ!</a:t>
            </a:r>
          </a:p>
        </p:txBody>
      </p:sp>
    </p:spTree>
  </p:cSld>
  <p:clrMapOvr>
    <a:masterClrMapping/>
  </p:clrMapOvr>
  <p:transition advTm="3000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0"/>
          <p:cNvSpPr>
            <a:spLocks noChangeArrowheads="1"/>
          </p:cNvSpPr>
          <p:nvPr/>
        </p:nvSpPr>
        <p:spPr bwMode="auto">
          <a:xfrm>
            <a:off x="107950" y="795338"/>
            <a:ext cx="43529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ДАТЫ ПРОВЕДЕНИЯ: 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15 июня – 2 июля 2018 г.</a:t>
            </a:r>
          </a:p>
          <a:p>
            <a:pPr eaLnBrk="1" hangingPunct="1"/>
            <a:endParaRPr lang="ru-RU" altLang="ru-RU" sz="1000" b="1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ВРЕМЯ ПРОВЕДЕНИЯ ЕЖЕДНЕВНО: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с 10 до 21.00 – выставка «Дон. Шолохов. Россия», 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с 16 до 21.00 – «Казачий городок». </a:t>
            </a:r>
          </a:p>
          <a:p>
            <a:pPr eaLnBrk="1" hangingPunct="1">
              <a:lnSpc>
                <a:spcPct val="150000"/>
              </a:lnSpc>
            </a:pPr>
            <a:endParaRPr lang="ru-RU" altLang="ru-RU" sz="1000" b="1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МЕСТО ПРОВЕДЕНИЯ: 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«Шолохов-Центр» -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исторический центр г. Ростова-на-Дону, </a:t>
            </a:r>
          </a:p>
          <a:p>
            <a:pPr eaLnBrk="1" hangingPunct="1"/>
            <a:r>
              <a:rPr lang="ru-RU" altLang="ru-RU" sz="1200" b="1">
                <a:solidFill>
                  <a:srgbClr val="663300"/>
                </a:solidFill>
                <a:latin typeface="Cambria" panose="02040503050406030204" pitchFamily="18" charset="0"/>
              </a:rPr>
              <a:t>рядом с фан-зоной. </a:t>
            </a:r>
          </a:p>
        </p:txBody>
      </p:sp>
      <p:sp>
        <p:nvSpPr>
          <p:cNvPr id="5123" name="Прямоугольник 13"/>
          <p:cNvSpPr>
            <a:spLocks noChangeArrowheads="1"/>
          </p:cNvSpPr>
          <p:nvPr/>
        </p:nvSpPr>
        <p:spPr bwMode="auto">
          <a:xfrm>
            <a:off x="1403350" y="61913"/>
            <a:ext cx="7123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«ШОЛОХОВ-ЦЕНТР» – ОФИЦИАЛЬНАЯ ПЛОЩАДКА </a:t>
            </a:r>
          </a:p>
          <a:p>
            <a:pPr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КУЛЬТУРНОЙ ПРОГРАММЫ  РОСТОВСКОЙ ОБЛАСТИ В ПЕРИОД ИГР ЧМ</a:t>
            </a: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5124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950" y="655109"/>
            <a:ext cx="4938445" cy="26504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547" y="3322460"/>
            <a:ext cx="3173194" cy="19036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9" y="3314275"/>
            <a:ext cx="2844901" cy="1896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8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194" y="3314275"/>
            <a:ext cx="2879969" cy="19199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2413" y="457200"/>
            <a:ext cx="56388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Презентовать богатую культуру донского казачества российским и иностранным посетителям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marL="171450" indent="-171450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Представить творческое наследие М.А. Шолохова в рамках выставки                               «Дон. Шолохов. Россия» ростовчанам и гостям города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marL="171450" indent="-171450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Поднять интерес иностранных туристов к культуре донского региона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marL="171450" indent="-171450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 Объединить на одной территории людей разных стран, конфессий и культур, показать дружественную, открытую и интересную Россию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marL="171450" indent="-171450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Стать лучшей площадкой культурной программы ЧМ</a:t>
            </a:r>
          </a:p>
        </p:txBody>
      </p:sp>
      <p:sp>
        <p:nvSpPr>
          <p:cNvPr id="6147" name="Прямоугольник 13"/>
          <p:cNvSpPr>
            <a:spLocks noChangeArrowheads="1"/>
          </p:cNvSpPr>
          <p:nvPr/>
        </p:nvSpPr>
        <p:spPr bwMode="auto">
          <a:xfrm>
            <a:off x="2698750" y="71438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ЦЕЛИ И ЗАДАЧИ СОБЫТИЯ</a:t>
            </a: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6148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899" y="0"/>
            <a:ext cx="3482029" cy="44328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2598731"/>
            <a:ext cx="3361462" cy="26004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2" y="2598731"/>
            <a:ext cx="3110929" cy="26121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150" y="109538"/>
            <a:ext cx="4557713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3"/>
          <p:cNvSpPr>
            <a:spLocks noChangeArrowheads="1"/>
          </p:cNvSpPr>
          <p:nvPr/>
        </p:nvSpPr>
        <p:spPr bwMode="auto">
          <a:xfrm>
            <a:off x="2493963" y="25400"/>
            <a:ext cx="1430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ПРОГРАММА</a:t>
            </a: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7172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0" y="490538"/>
            <a:ext cx="2124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960563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3614738"/>
            <a:ext cx="159543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3"/>
          <p:cNvSpPr>
            <a:spLocks noChangeArrowheads="1"/>
          </p:cNvSpPr>
          <p:nvPr/>
        </p:nvSpPr>
        <p:spPr bwMode="auto">
          <a:xfrm>
            <a:off x="2876550" y="-28575"/>
            <a:ext cx="3933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ВЫСТАВКА «ДОН. ШОЛОХОВ. РОССИЯ»</a:t>
            </a: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8195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238" y="490538"/>
            <a:ext cx="4592637" cy="243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УНИКАЛЬНОСТЬ ВЫСТАВКИ В ТОМ, ЧТО ПРЕДСТАВЛЕНЫ ИСКЛЮЧИТЕЛЬНО ЦЕННЫЕ ПРЕДМЕТЫ: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indent="87313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 оригиналы рукописей романа "Тихий Дон" - 5 страниц авторского текста, написанных рукою Михаила Шолохова в 1926-28 гг., впервые экспонируются для широкой аудитории;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indent="87313" defTabSz="94466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 фрак, в котором Михаил Александрович получал в 1965 г. Нобелевскую премию из рук короля Швеции Густава </a:t>
            </a:r>
            <a:r>
              <a:rPr lang="en-US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VI</a:t>
            </a: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 Адольфа, наряды супруги Марии Петровны и дочерей. 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endParaRPr lang="ru-RU" sz="1000" b="1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r>
              <a:rPr lang="ru-RU" sz="1100" b="1" dirty="0">
                <a:solidFill>
                  <a:srgbClr val="663300"/>
                </a:solidFill>
                <a:latin typeface="Cambria" panose="02040503050406030204" pitchFamily="18" charset="0"/>
              </a:rPr>
              <a:t>Более 400 мемориальных предметов впервые покинули усадьбу М.А. Шолохова в ст. Вёшенской и экспонируются в Ростове</a:t>
            </a:r>
          </a:p>
          <a:p>
            <a:pPr defTabSz="944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253" y="281698"/>
            <a:ext cx="4191000" cy="32451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735" y="3006728"/>
            <a:ext cx="2824093" cy="2319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234" y="2991295"/>
            <a:ext cx="2346763" cy="2319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46" y="3006727"/>
            <a:ext cx="3479650" cy="2319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201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0"/>
            <a:ext cx="2668587" cy="40036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13"/>
          <p:cNvSpPr>
            <a:spLocks noChangeArrowheads="1"/>
          </p:cNvSpPr>
          <p:nvPr/>
        </p:nvSpPr>
        <p:spPr bwMode="auto">
          <a:xfrm>
            <a:off x="747713" y="-6350"/>
            <a:ext cx="704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ТРАДИЦИОННЫЕ ПРОМЫСЛЫ </a:t>
            </a:r>
          </a:p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И ЭТНОГРАФИЧЕСКИЕ МАСТЕР-КЛАССЫ</a:t>
            </a:r>
          </a:p>
          <a:p>
            <a:pPr eaLnBrk="1" hangingPunct="1"/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9220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136525" y="466725"/>
            <a:ext cx="2667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ГОНЧАРНЫЙ КРУГ,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ЛОЗОПЛЕТЕНИЕ,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СТАРИННАЯ РУЧНАЯ МЕЛЬНИЦА,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ВЕРЕВКА НА «ПРОСАКÉ»,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ТКАЧЕСТВО ТРАВАМИ,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ПЛЕТЕНИЕ ИЗ ДЖУТА,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ВЫШИВКА,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ВЯЗАНИЕ,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РОСПИСЬ ПО ДЕРЕВУ,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ВЫЖИГАНИЕ,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ФЛОРИСТИКА.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956" y="3532844"/>
            <a:ext cx="2336360" cy="17359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538" y="3532844"/>
            <a:ext cx="2558695" cy="17057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24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085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313" y="603559"/>
            <a:ext cx="1687265" cy="14363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867" y="2101233"/>
            <a:ext cx="1687137" cy="13411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87489" y="1041773"/>
            <a:ext cx="2811916" cy="19893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28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3246438"/>
            <a:ext cx="270192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254" y="3517963"/>
            <a:ext cx="1792567" cy="17142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3"/>
          <p:cNvSpPr>
            <a:spLocks noChangeArrowheads="1"/>
          </p:cNvSpPr>
          <p:nvPr/>
        </p:nvSpPr>
        <p:spPr bwMode="auto">
          <a:xfrm>
            <a:off x="1527196" y="1588"/>
            <a:ext cx="59461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ДОНСКАЯ КУХНЯ.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ГАСТРОНОМИЧЕСКИЕ МАСТЕР-КЛАССЫ И ДЕГУСТАЦИИ </a:t>
            </a:r>
          </a:p>
          <a:p>
            <a:pPr eaLnBrk="1" hangingPunct="1"/>
            <a:endParaRPr lang="ru-RU" altLang="ru-RU" sz="1600" b="1" dirty="0">
              <a:latin typeface="Cambria" panose="02040503050406030204" pitchFamily="18" charset="0"/>
            </a:endParaRPr>
          </a:p>
        </p:txBody>
      </p:sp>
      <p:pic>
        <p:nvPicPr>
          <p:cNvPr id="10243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Прямоугольник 1"/>
          <p:cNvSpPr>
            <a:spLocks noChangeArrowheads="1"/>
          </p:cNvSpPr>
          <p:nvPr/>
        </p:nvSpPr>
        <p:spPr bwMode="auto">
          <a:xfrm>
            <a:off x="36513" y="1109663"/>
            <a:ext cx="4679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68275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ДОМАШНЯЯ ЛАПША, </a:t>
            </a:r>
          </a:p>
          <a:p>
            <a:pPr eaLnBrk="1" hangingPunct="1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ВАРЕНИКИ С ТВОРОГОМ И КАРТОФЕЛЕМ, </a:t>
            </a:r>
          </a:p>
          <a:p>
            <a:pPr eaLnBrk="1" hangingPunct="1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  <a:ea typeface="Calibri" pitchFamily="34" charset="0"/>
                <a:cs typeface="Times New Roman" panose="02020603050405020304" pitchFamily="18" charset="0"/>
              </a:rPr>
              <a:t>ПИРОЖКИ С КАРТОШКОЙ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7"/>
          <a:stretch/>
        </p:blipFill>
        <p:spPr>
          <a:xfrm>
            <a:off x="6353324" y="2788331"/>
            <a:ext cx="2887619" cy="22327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324" y="782777"/>
            <a:ext cx="2871428" cy="19142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6" y="3031547"/>
            <a:ext cx="2980794" cy="19871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877" y="709851"/>
            <a:ext cx="3017740" cy="45240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3"/>
          <p:cNvSpPr>
            <a:spLocks noChangeArrowheads="1"/>
          </p:cNvSpPr>
          <p:nvPr/>
        </p:nvSpPr>
        <p:spPr bwMode="auto">
          <a:xfrm>
            <a:off x="3192463" y="4763"/>
            <a:ext cx="1858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ПОЧТА ЧМ - 2018</a:t>
            </a:r>
            <a:endParaRPr lang="ru-RU" altLang="ru-RU" sz="1600" b="1">
              <a:latin typeface="Cambria" panose="02040503050406030204" pitchFamily="18" charset="0"/>
            </a:endParaRPr>
          </a:p>
        </p:txBody>
      </p:sp>
      <p:pic>
        <p:nvPicPr>
          <p:cNvPr id="11267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300038" y="349250"/>
            <a:ext cx="53705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b="1">
                <a:solidFill>
                  <a:srgbClr val="663300"/>
                </a:solidFill>
                <a:latin typeface="Cambria" panose="02040503050406030204" pitchFamily="18" charset="0"/>
              </a:rPr>
              <a:t>Из «Шолохов-Центра» открытки с символикой ЧМ - 2018 и музея-заповедника М.А. Шолохова  улетели  в Хорватию, Уругвай, Мексику, США, Китай, Шотландию, Исландию и по городам России: в Москву, Череповец, Ставрополь, Ленинградскую обл., Н. Тагил, Севастополь.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34" y="2716215"/>
            <a:ext cx="3328746" cy="22191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703" y="1651602"/>
            <a:ext cx="2372848" cy="35592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71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59" y="3217771"/>
            <a:ext cx="2774336" cy="2057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73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81699">
            <a:off x="2183606" y="1748632"/>
            <a:ext cx="160337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45716">
            <a:off x="-84137" y="1724025"/>
            <a:ext cx="15890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"/>
          <a:stretch>
            <a:fillRect/>
          </a:stretch>
        </p:blipFill>
        <p:spPr bwMode="auto">
          <a:xfrm>
            <a:off x="1311275" y="1468438"/>
            <a:ext cx="11461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34" y="399209"/>
            <a:ext cx="3328746" cy="22191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2949575"/>
            <a:ext cx="3270251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13"/>
          <p:cNvSpPr>
            <a:spLocks noChangeArrowheads="1"/>
          </p:cNvSpPr>
          <p:nvPr/>
        </p:nvSpPr>
        <p:spPr bwMode="auto">
          <a:xfrm>
            <a:off x="1633538" y="12700"/>
            <a:ext cx="6745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СТАРИННЫЙ КАЗАЧИЙ ФОТОСАЛОН</a:t>
            </a:r>
          </a:p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ВЫСТАВКА «ФОТОГРАФИЯ НА ВЕРХНЕМ ДОНУ В НАЧАЛЕ </a:t>
            </a:r>
            <a:r>
              <a:rPr lang="en-US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XX</a:t>
            </a:r>
            <a:r>
              <a:rPr lang="ru-RU" alt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 ВЕКА»</a:t>
            </a:r>
          </a:p>
        </p:txBody>
      </p:sp>
      <p:pic>
        <p:nvPicPr>
          <p:cNvPr id="12292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139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78" y="744205"/>
            <a:ext cx="2999706" cy="20585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254" y="716667"/>
            <a:ext cx="3110646" cy="20737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951" y="3134319"/>
            <a:ext cx="2594262" cy="20389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901533">
            <a:off x="2639284" y="1078783"/>
            <a:ext cx="2298126" cy="17193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808" y="2974069"/>
            <a:ext cx="3346092" cy="22307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298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7514">
            <a:off x="4537075" y="709613"/>
            <a:ext cx="16843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K:\KUZAN\1\Емельянов В., Акользина А. Тюмень (к докладу)\Угол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975" y="5021263"/>
            <a:ext cx="219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6370</TotalTime>
  <Words>799</Words>
  <Application>Microsoft Office PowerPoint</Application>
  <PresentationFormat>Произвольный</PresentationFormat>
  <Paragraphs>162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Book Antiqua</vt:lpstr>
      <vt:lpstr>Calibri</vt:lpstr>
      <vt:lpstr>Cambria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Администратор</dc:creator>
  <cp:lastModifiedBy>DNA7 X86</cp:lastModifiedBy>
  <cp:revision>705</cp:revision>
  <cp:lastPrinted>2018-01-24T12:25:40Z</cp:lastPrinted>
  <dcterms:created xsi:type="dcterms:W3CDTF">2017-12-15T16:59:50Z</dcterms:created>
  <dcterms:modified xsi:type="dcterms:W3CDTF">2018-08-13T10:32:54Z</dcterms:modified>
</cp:coreProperties>
</file>