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9" r:id="rId4"/>
    <p:sldId id="258" r:id="rId5"/>
    <p:sldId id="264" r:id="rId6"/>
    <p:sldId id="270" r:id="rId7"/>
    <p:sldId id="266" r:id="rId8"/>
    <p:sldId id="267" r:id="rId9"/>
    <p:sldId id="268" r:id="rId10"/>
    <p:sldId id="269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36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2EE7-A54D-401A-BBB8-53347C693F44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D0AB-2735-49EB-AADA-F28BF13FC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2EE7-A54D-401A-BBB8-53347C693F44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D0AB-2735-49EB-AADA-F28BF13FC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2EE7-A54D-401A-BBB8-53347C693F44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D0AB-2735-49EB-AADA-F28BF13FC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2EE7-A54D-401A-BBB8-53347C693F44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D0AB-2735-49EB-AADA-F28BF13FC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2EE7-A54D-401A-BBB8-53347C693F44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D0AB-2735-49EB-AADA-F28BF13FC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2EE7-A54D-401A-BBB8-53347C693F44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D0AB-2735-49EB-AADA-F28BF13FC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2EE7-A54D-401A-BBB8-53347C693F44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D0AB-2735-49EB-AADA-F28BF13FC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2EE7-A54D-401A-BBB8-53347C693F44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D0AB-2735-49EB-AADA-F28BF13FC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2EE7-A54D-401A-BBB8-53347C693F44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D0AB-2735-49EB-AADA-F28BF13FC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2EE7-A54D-401A-BBB8-53347C693F44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D0AB-2735-49EB-AADA-F28BF13FC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2EE7-A54D-401A-BBB8-53347C693F44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D0AB-2735-49EB-AADA-F28BF13FC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E2EE7-A54D-401A-BBB8-53347C693F44}" type="datetimeFigureOut">
              <a:rPr lang="en-US" smtClean="0"/>
              <a:pPr/>
              <a:t>8/10/2018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2D0AB-2735-49EB-AADA-F28BF13FC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viewer?mid=19i39j8fltv2OPkH_BjgXYFqt8FEX3t0f&amp;ll=54.88432490794095,19.933949370361347&amp;z=17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3568" y="1886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anose="02020702050506020403" pitchFamily="18" charset="0"/>
                <a:ea typeface="+mj-ea"/>
                <a:cs typeface="Arial" pitchFamily="34" charset="0"/>
              </a:rPr>
              <a:t>Amber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anose="02020702050506020403" pitchFamily="18" charset="0"/>
                <a:ea typeface="+mj-ea"/>
                <a:cs typeface="Arial" pitchFamily="34" charset="0"/>
              </a:rPr>
              <a:t>bank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anose="02020702050506020403" pitchFamily="18" charset="0"/>
                <a:ea typeface="+mj-ea"/>
                <a:cs typeface="Arial" pitchFamily="34" charset="0"/>
              </a:rPr>
              <a:t> 20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anose="02020702050506020403" pitchFamily="18" charset="0"/>
                <a:ea typeface="+mj-ea"/>
                <a:cs typeface="Arial" pitchFamily="34" charset="0"/>
              </a:rPr>
              <a:t>1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anose="02020702050506020403" pitchFamily="18" charset="0"/>
                <a:ea typeface="+mj-ea"/>
                <a:cs typeface="Arial" pitchFamily="34" charset="0"/>
              </a:rPr>
              <a:t>9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no Pro Smbd" panose="02020702050506020403" pitchFamily="18" charset="0"/>
              <a:ea typeface="+mj-ea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412776"/>
            <a:ext cx="8229600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29 – 30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июня,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пгт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Янтарный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230832" y="2276872"/>
            <a:ext cx="5205264" cy="41764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b="1" dirty="0">
                <a:latin typeface="Sitka Banner" pitchFamily="2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b="1" dirty="0">
                <a:latin typeface="Sitka Banner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b="1" dirty="0" err="1">
                <a:latin typeface="Sitka Banner" pitchFamily="2" charset="0"/>
              </a:rPr>
              <a:t>пр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tka Banner" pitchFamily="2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780928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itka Display" pitchFamily="2" charset="0"/>
              </a:rPr>
              <a:t>Во время проведения </a:t>
            </a:r>
            <a:r>
              <a:rPr lang="en-US" dirty="0">
                <a:latin typeface="Sitka Display" pitchFamily="2" charset="0"/>
              </a:rPr>
              <a:t>Amberfest 2019 </a:t>
            </a:r>
            <a:r>
              <a:rPr lang="ru-RU" dirty="0">
                <a:latin typeface="Sitka Display" pitchFamily="2" charset="0"/>
              </a:rPr>
              <a:t>отделение «Янтарного банка» вводит в обращение два вида монет, обеспеченных янтарём. Монеты чеканки разных монетных дворов.</a:t>
            </a: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8" name="Рисунок 7" descr="srebrna-moneta-bursztynowy-szlak-deta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717032"/>
            <a:ext cx="7128792" cy="354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Амберфест\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6870" y="260648"/>
            <a:ext cx="1133601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0469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76000" r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3568" y="1886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Amber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fest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 20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1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9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SchbkCyrill BT" pitchFamily="18" charset="-52"/>
              <a:ea typeface="+mj-ea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628800"/>
            <a:ext cx="5904656" cy="792088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II.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ЭМИТЕНТ ОРДЕНСКИЙ МОНЕТНЫЙ ДВОР ЯНТАРНОГО БАНКА</a:t>
            </a: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(монеты чеканятся за пределами России)</a:t>
            </a: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230832" y="2276872"/>
            <a:ext cx="5205264" cy="41764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b="1" dirty="0">
                <a:latin typeface="Sitka Banner" pitchFamily="2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b="1" dirty="0">
                <a:latin typeface="Sitka Banner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b="1" dirty="0" err="1">
                <a:latin typeface="Sitka Banner" pitchFamily="2" charset="0"/>
              </a:rPr>
              <a:t>пр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tka Banner" pitchFamily="2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2924944"/>
            <a:ext cx="7776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/>
            <a:r>
              <a:rPr lang="en-US" b="1" dirty="0">
                <a:latin typeface="Sitka Display" pitchFamily="2" charset="0"/>
              </a:rPr>
              <a:t>II</a:t>
            </a:r>
            <a:r>
              <a:rPr lang="ru-RU" b="1" dirty="0">
                <a:latin typeface="Sitka Display" pitchFamily="2" charset="0"/>
              </a:rPr>
              <a:t>.    «Новый, худший» Янтарный дукат, </a:t>
            </a:r>
          </a:p>
          <a:p>
            <a:pPr marL="400050" indent="-400050">
              <a:buFont typeface="Arial" pitchFamily="34" charset="0"/>
              <a:buChar char="•"/>
            </a:pPr>
            <a:r>
              <a:rPr lang="ru-RU" dirty="0">
                <a:latin typeface="Sitka Display" pitchFamily="2" charset="0"/>
              </a:rPr>
              <a:t>1. 500 дукат (диаметром 25 мм, с янтарной вставкой на аверсе) тираж – 10 000 шт. Монета имеющие на реверсе изображения логотипа туристического бренда Калининградской области с надписью по кругу в нижней части монеты: «Amberfest 2019».</a:t>
            </a:r>
          </a:p>
          <a:p>
            <a:r>
              <a:rPr lang="ru-RU" dirty="0">
                <a:latin typeface="Sitka Display" pitchFamily="2" charset="0"/>
              </a:rPr>
              <a:t>       монеты из темно-красного металла (медь)</a:t>
            </a:r>
          </a:p>
          <a:p>
            <a:pPr marL="400050" indent="-400050">
              <a:buFont typeface="Arial" pitchFamily="34" charset="0"/>
              <a:buChar char="•"/>
            </a:pPr>
            <a:r>
              <a:rPr lang="ru-RU" dirty="0">
                <a:latin typeface="Sitka Display" pitchFamily="2" charset="0"/>
              </a:rPr>
              <a:t>2. 100 дукат (диаметром 23,8 мм) тираж – 50 000 шт. Монета имеющие на реверсе изображение герба МО Янтарный городской округ с надписью по кругу в нижней части монеты: «Amberfest 2019».</a:t>
            </a:r>
            <a:r>
              <a:rPr lang="ru-RU" b="1" dirty="0">
                <a:solidFill>
                  <a:prstClr val="black"/>
                </a:solidFill>
                <a:latin typeface="Sitka Display" pitchFamily="2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Sitka Display" pitchFamily="2" charset="0"/>
              </a:rPr>
              <a:t>монеты из жёлтого металла (латунь): </a:t>
            </a:r>
            <a:endParaRPr lang="ru-RU" dirty="0">
              <a:latin typeface="Sitka Display" pitchFamily="2" charset="0"/>
            </a:endParaRPr>
          </a:p>
          <a:p>
            <a:endParaRPr lang="ru-RU" dirty="0">
              <a:latin typeface="Sitka Display" pitchFamily="2" charset="0"/>
            </a:endParaRPr>
          </a:p>
        </p:txBody>
      </p:sp>
      <p:pic>
        <p:nvPicPr>
          <p:cNvPr id="12" name="Picture 4" descr="C:\Амберфест\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6870" y="260648"/>
            <a:ext cx="1133601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188640"/>
            <a:ext cx="7200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8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cs typeface="Arial" pitchFamily="34" charset="0"/>
              </a:rPr>
              <a:t>Янтарный </a:t>
            </a:r>
            <a:r>
              <a:rPr lang="ru-RU" sz="87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cs typeface="Arial" pitchFamily="34" charset="0"/>
              </a:rPr>
              <a:t>Банк</a:t>
            </a:r>
            <a:r>
              <a:rPr lang="en-US" sz="8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cs typeface="Arial" pitchFamily="34" charset="0"/>
              </a:rPr>
              <a:t> 20</a:t>
            </a:r>
            <a:r>
              <a:rPr lang="en-US" sz="87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cs typeface="Arial" pitchFamily="34" charset="0"/>
              </a:rPr>
              <a:t>1</a:t>
            </a:r>
            <a:r>
              <a:rPr lang="ru-RU" sz="87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cs typeface="Arial" pitchFamily="34" charset="0"/>
              </a:rPr>
              <a:t>9</a:t>
            </a:r>
          </a:p>
          <a:p>
            <a:pPr lvl="0">
              <a:spcBef>
                <a:spcPct val="0"/>
              </a:spcBef>
              <a:defRPr/>
            </a:pP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cs typeface="Arial" pitchFamily="34" charset="0"/>
              </a:rPr>
              <a:t>  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cs typeface="Arial" pitchFamily="34" charset="0"/>
              </a:rPr>
              <a:t> </a:t>
            </a:r>
            <a:r>
              <a:rPr lang="ru-RU" sz="3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cs typeface="Arial" pitchFamily="34" charset="0"/>
              </a:rPr>
              <a:t>в рамках проведения фестиваля </a:t>
            </a:r>
            <a:r>
              <a:rPr lang="en-US" sz="35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cs typeface="Arial" pitchFamily="34" charset="0"/>
              </a:rPr>
              <a:t>Amberfest</a:t>
            </a:r>
            <a:r>
              <a:rPr lang="en-US" sz="3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cs typeface="Arial" pitchFamily="34" charset="0"/>
              </a:rPr>
              <a:t> 2019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36512" y="1340768"/>
            <a:ext cx="8229600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230832" y="2276872"/>
            <a:ext cx="5205264" cy="41764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b="1" dirty="0">
                <a:latin typeface="Sitka Banner" pitchFamily="2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b="1" dirty="0">
                <a:latin typeface="Sitka Banner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b="1" dirty="0" err="1">
                <a:latin typeface="Sitka Banner" pitchFamily="2" charset="0"/>
              </a:rPr>
              <a:t>пр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tka Banner" pitchFamily="2" charset="0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988840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Наши партнёры, которые будут вести торговлю за янтарные дукаты:</a:t>
            </a:r>
          </a:p>
          <a:p>
            <a:endParaRPr lang="ru-RU" dirty="0"/>
          </a:p>
          <a:p>
            <a:pPr lvl="0">
              <a:buFont typeface="Arial" pitchFamily="34" charset="0"/>
              <a:buChar char="•"/>
            </a:pPr>
            <a:r>
              <a:rPr lang="ru-RU" dirty="0"/>
              <a:t> Отель «Акватория»;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 Гостиничный комплекс «Галера»;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 Пляж «Голубой флаг»;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 Пляжное кафе «Величко бич»; 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 Все предприниматели - участники «Янтарной ярмарки», чьи торговые точки будут расположены на экспозиционной площадке «</a:t>
            </a:r>
            <a:r>
              <a:rPr lang="en-US" dirty="0" err="1"/>
              <a:t>Amberfest</a:t>
            </a:r>
            <a:r>
              <a:rPr lang="ru-RU" dirty="0"/>
              <a:t> 2019»; 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 Все предприниматели, приглашённые организаторами для обеспечения питанием участников Мероприятия, расположенные в указанном районе; 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 Все иные торговые точки, предоставляющие платные услуги или продающие товары на данной территории;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 Кредитные организации, информирующие о своих услугах.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Страховые компании, которые могут во время акции в игровой форме страховать риски участников акции от колебания курса Янтарного дуката</a:t>
            </a:r>
          </a:p>
          <a:p>
            <a:pPr lvl="0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10" name="Picture 4" descr="C:\Амберфест\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6870" y="260648"/>
            <a:ext cx="1133601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20759"/>
            <a:ext cx="7772400" cy="2896473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0070C0"/>
                </a:solidFill>
                <a:latin typeface="Futura Md BT" pitchFamily="34" charset="0"/>
              </a:rPr>
              <a:t>I</a:t>
            </a:r>
            <a:r>
              <a:rPr lang="ru-RU" sz="3200" b="1" dirty="0">
                <a:solidFill>
                  <a:srgbClr val="0070C0"/>
                </a:solidFill>
                <a:latin typeface="Futura Md BT" pitchFamily="34" charset="0"/>
              </a:rPr>
              <a:t> Чемпионат Мира по Командной Ловле Янтаря </a:t>
            </a:r>
            <a:br>
              <a:rPr lang="ru-RU" sz="3200" b="1" dirty="0">
                <a:solidFill>
                  <a:srgbClr val="0070C0"/>
                </a:solidFill>
                <a:latin typeface="Futura Md BT" pitchFamily="34" charset="0"/>
              </a:rPr>
            </a:br>
            <a:br>
              <a:rPr lang="ru-RU" sz="3200" b="1" dirty="0">
                <a:solidFill>
                  <a:srgbClr val="0070C0"/>
                </a:solidFill>
                <a:latin typeface="Futura Md BT" pitchFamily="34" charset="0"/>
              </a:rPr>
            </a:br>
            <a:r>
              <a:rPr lang="en-US" sz="3200" b="1" dirty="0">
                <a:solidFill>
                  <a:srgbClr val="0070C0"/>
                </a:solidFill>
                <a:latin typeface="Futura Md BT" pitchFamily="34" charset="0"/>
              </a:rPr>
              <a:t>III </a:t>
            </a:r>
            <a:r>
              <a:rPr lang="ru-RU" sz="3200" b="1" dirty="0">
                <a:solidFill>
                  <a:srgbClr val="0070C0"/>
                </a:solidFill>
                <a:latin typeface="Futura Md BT" pitchFamily="34" charset="0"/>
              </a:rPr>
              <a:t>Открытый Чемпионат России </a:t>
            </a:r>
            <a:br>
              <a:rPr lang="ru-RU" sz="3200" b="1" dirty="0">
                <a:solidFill>
                  <a:srgbClr val="0070C0"/>
                </a:solidFill>
                <a:latin typeface="Futura Md BT" pitchFamily="34" charset="0"/>
              </a:rPr>
            </a:br>
            <a:r>
              <a:rPr lang="ru-RU" sz="3200" b="1" dirty="0">
                <a:solidFill>
                  <a:srgbClr val="0070C0"/>
                </a:solidFill>
                <a:latin typeface="Futura Md BT" pitchFamily="34" charset="0"/>
              </a:rPr>
              <a:t>по Ловле Янтаря</a:t>
            </a:r>
            <a:endParaRPr lang="en-US" sz="3200" b="1" dirty="0">
              <a:solidFill>
                <a:srgbClr val="0070C0"/>
              </a:solidFill>
              <a:latin typeface="Futura Md B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700808"/>
            <a:ext cx="2520280" cy="864096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itchFamily="34" charset="0"/>
              </a:rPr>
              <a:t>29 - 30 ИЮНЯ     </a:t>
            </a:r>
          </a:p>
          <a:p>
            <a:pPr algn="l"/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Futura Md BT" pitchFamily="34" charset="0"/>
              </a:rPr>
              <a:t>В Янтарном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Futura Md BT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1886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anose="02020502040506020403" pitchFamily="18" charset="0"/>
                <a:ea typeface="+mj-ea"/>
                <a:cs typeface="Arial" pitchFamily="34" charset="0"/>
              </a:rPr>
              <a:t>Amber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anose="02020502040506020403" pitchFamily="18" charset="0"/>
                <a:ea typeface="+mj-ea"/>
                <a:cs typeface="Arial" pitchFamily="34" charset="0"/>
              </a:rPr>
              <a:t>fest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anose="02020502040506020403" pitchFamily="18" charset="0"/>
                <a:ea typeface="+mj-ea"/>
                <a:cs typeface="Arial" pitchFamily="34" charset="0"/>
              </a:rPr>
              <a:t> 20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anose="02020502040506020403" pitchFamily="18" charset="0"/>
                <a:ea typeface="+mj-ea"/>
                <a:cs typeface="Arial" pitchFamily="34" charset="0"/>
              </a:rPr>
              <a:t>1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anose="02020502040506020403" pitchFamily="18" charset="0"/>
                <a:ea typeface="+mj-ea"/>
                <a:cs typeface="Arial" pitchFamily="34" charset="0"/>
              </a:rPr>
              <a:t>9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no Pro" panose="02020502040506020403" pitchFamily="18" charset="0"/>
              <a:ea typeface="+mj-ea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610944"/>
            <a:ext cx="9144000" cy="10584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5" descr="C:\Users\Agrias\Desktop\лого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5733256"/>
            <a:ext cx="3670300" cy="804862"/>
          </a:xfrm>
          <a:prstGeom prst="rect">
            <a:avLst/>
          </a:prstGeom>
          <a:noFill/>
        </p:spPr>
      </p:pic>
      <p:pic>
        <p:nvPicPr>
          <p:cNvPr id="9" name="Picture 2" descr="C:\Users\Agrias\Desktop\лого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5907367"/>
            <a:ext cx="1152128" cy="473961"/>
          </a:xfrm>
          <a:prstGeom prst="rect">
            <a:avLst/>
          </a:prstGeom>
          <a:noFill/>
        </p:spPr>
      </p:pic>
      <p:pic>
        <p:nvPicPr>
          <p:cNvPr id="7" name="Picture 4" descr="C:\Users\Agrias\Desktop\лого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5661248"/>
            <a:ext cx="657184" cy="808690"/>
          </a:xfrm>
          <a:prstGeom prst="rect">
            <a:avLst/>
          </a:prstGeom>
          <a:noFill/>
        </p:spPr>
      </p:pic>
      <p:pic>
        <p:nvPicPr>
          <p:cNvPr id="6" name="Picture 3" descr="C:\Users\Agrias\Desktop\лого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5661248"/>
            <a:ext cx="731613" cy="871130"/>
          </a:xfrm>
          <a:prstGeom prst="rect">
            <a:avLst/>
          </a:prstGeom>
          <a:noFill/>
        </p:spPr>
      </p:pic>
      <p:pic>
        <p:nvPicPr>
          <p:cNvPr id="3074" name="Picture 2" descr="C:\Users\Agrias\Desktop\6020113fda193ace47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5805264"/>
            <a:ext cx="836985" cy="582886"/>
          </a:xfrm>
          <a:prstGeom prst="rect">
            <a:avLst/>
          </a:prstGeom>
          <a:noFill/>
        </p:spPr>
      </p:pic>
      <p:pic>
        <p:nvPicPr>
          <p:cNvPr id="3075" name="Picture 3" descr="C:\Users\Agrias\Desktop\Beeline_full1183x68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5805264"/>
            <a:ext cx="1080120" cy="629145"/>
          </a:xfrm>
          <a:prstGeom prst="rect">
            <a:avLst/>
          </a:prstGeom>
          <a:noFill/>
        </p:spPr>
      </p:pic>
      <p:pic>
        <p:nvPicPr>
          <p:cNvPr id="3076" name="Picture 4" descr="C:\Амберфест\лого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86870" y="260648"/>
            <a:ext cx="1133601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83568" y="1886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anose="02020502040506020403" pitchFamily="18" charset="0"/>
                <a:ea typeface="+mj-ea"/>
                <a:cs typeface="Arial" pitchFamily="34" charset="0"/>
              </a:rPr>
              <a:t>Amber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anose="02020502040506020403" pitchFamily="18" charset="0"/>
                <a:ea typeface="+mj-ea"/>
                <a:cs typeface="Arial" pitchFamily="34" charset="0"/>
              </a:rPr>
              <a:t>fest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anose="02020502040506020403" pitchFamily="18" charset="0"/>
                <a:ea typeface="+mj-ea"/>
                <a:cs typeface="Arial" pitchFamily="34" charset="0"/>
              </a:rPr>
              <a:t> 20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anose="02020502040506020403" pitchFamily="18" charset="0"/>
                <a:ea typeface="+mj-ea"/>
                <a:cs typeface="Arial" pitchFamily="34" charset="0"/>
              </a:rPr>
              <a:t>1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anose="02020502040506020403" pitchFamily="18" charset="0"/>
                <a:ea typeface="+mj-ea"/>
                <a:cs typeface="Arial" pitchFamily="34" charset="0"/>
              </a:rPr>
              <a:t>9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no Pro" panose="02020502040506020403" pitchFamily="18" charset="0"/>
              <a:ea typeface="+mj-ea"/>
              <a:cs typeface="Arial" pitchFamily="34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230832" y="1916832"/>
            <a:ext cx="8517632" cy="2592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tka Banner" pitchFamily="2" charset="0"/>
                <a:ea typeface="+mn-ea"/>
                <a:cs typeface="+mn-cs"/>
              </a:rPr>
              <a:t>   </a:t>
            </a: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/>
              </a:rPr>
              <a:t>Amberfest</a:t>
            </a:r>
            <a:r>
              <a:rPr kumimoji="0" lang="en-US" sz="1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utura Md BT"/>
              </a:rPr>
              <a:t> </a:t>
            </a:r>
            <a:r>
              <a:rPr kumimoji="0" lang="ru-RU" sz="1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tka Banner" pitchFamily="2" charset="0"/>
              </a:rPr>
              <a:t>прямой наследник «Янтарных Фестивалей», проводимых в посёлке </a:t>
            </a:r>
            <a:r>
              <a:rPr kumimoji="0" lang="ru-RU" sz="19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itka Banner" pitchFamily="2" charset="0"/>
              </a:rPr>
              <a:t>Пальмникен</a:t>
            </a:r>
            <a:r>
              <a:rPr kumimoji="0" lang="ru-RU" sz="1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tka Banner" pitchFamily="2" charset="0"/>
              </a:rPr>
              <a:t> (Янтарный) до начала Второй Мировой Войны.</a:t>
            </a:r>
            <a:endParaRPr kumimoji="0" lang="en-US" sz="19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utura Md BT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utura Md BT"/>
              </a:rPr>
              <a:t>     </a:t>
            </a:r>
            <a:endParaRPr kumimoji="0" lang="ru-RU" sz="19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itka Banner" pitchFamily="2" charset="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1900" dirty="0">
                <a:latin typeface="Sitka Banner" pitchFamily="2" charset="0"/>
              </a:rPr>
              <a:t>     </a:t>
            </a: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/>
              </a:rPr>
              <a:t>Amberfest </a:t>
            </a:r>
            <a:r>
              <a:rPr kumimoji="0" lang="ru-RU" sz="1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tka Banner" pitchFamily="2" charset="0"/>
              </a:rPr>
              <a:t>наглядно демонстрирует, где находятся основные мировые запасы «солнечного камня» и откуда начинается «Великий янтарный путь».</a:t>
            </a:r>
            <a:r>
              <a:rPr kumimoji="0" lang="ru-RU" sz="19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tka Banner" pitchFamily="2" charset="0"/>
              </a:rPr>
              <a:t> </a:t>
            </a:r>
            <a:r>
              <a:rPr kumimoji="0" lang="en-US" sz="19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utura Md BT"/>
              </a:rPr>
              <a:t> </a:t>
            </a:r>
            <a:endParaRPr kumimoji="0" lang="ru-RU" sz="19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itka Banner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tka Banner" pitchFamily="2" charset="0"/>
              <a:ea typeface="+mn-ea"/>
              <a:cs typeface="+mn-cs"/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467544" y="4005064"/>
            <a:ext cx="8136904" cy="23762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itka Banner" pitchFamily="2" charset="0"/>
              </a:rPr>
              <a:t>Цели и задачи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tka Banner" pitchFamily="2" charset="0"/>
              </a:rPr>
              <a:t>мероприятия: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900" dirty="0">
                <a:latin typeface="Sitka Banner" pitchFamily="2" charset="0"/>
              </a:rPr>
              <a:t>Привлечение туристов из России и ближнего зарубежья в КО;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1900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900" dirty="0">
                <a:latin typeface="Sitka Banner" pitchFamily="2" charset="0"/>
              </a:rPr>
              <a:t>Популяризация балтийского янтаря как одного из главных богатств нашего края;</a:t>
            </a:r>
          </a:p>
          <a:p>
            <a:pPr lvl="0">
              <a:spcBef>
                <a:spcPct val="20000"/>
              </a:spcBef>
            </a:pPr>
            <a:endParaRPr lang="ru-RU" sz="1900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900" dirty="0">
                <a:latin typeface="Sitka Banner" pitchFamily="2" charset="0"/>
              </a:rPr>
              <a:t>Объединение жителей и гостей области под Янтарным флагом.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2000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tka Banner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tka Banner" pitchFamily="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5536" y="1556792"/>
            <a:ext cx="8229600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9" name="Picture 4" descr="C:\Амберфест\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6870" y="260648"/>
            <a:ext cx="1133601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60040" y="1587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Янтарный 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Банк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 20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1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 </a:t>
            </a:r>
            <a:r>
              <a:rPr lang="ru-RU" sz="1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в рамках проведения фестиваля </a:t>
            </a:r>
            <a:r>
              <a:rPr lang="en-US" sz="19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Amberfest</a:t>
            </a:r>
            <a:r>
              <a:rPr lang="en-US" sz="1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 2019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SchbkCyrill BT" pitchFamily="18" charset="-52"/>
              <a:ea typeface="+mj-ea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556792"/>
            <a:ext cx="8229600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323528" y="2276872"/>
            <a:ext cx="8517632" cy="41044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tka Banner" pitchFamily="2" charset="0"/>
              <a:ea typeface="+mn-ea"/>
              <a:cs typeface="+mn-cs"/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827584" y="2348880"/>
            <a:ext cx="7128792" cy="15841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tka Display" pitchFamily="2" charset="0"/>
              </a:rPr>
              <a:t>            </a:t>
            </a:r>
            <a:r>
              <a:rPr lang="ru-RU" sz="2000" b="1" dirty="0">
                <a:latin typeface="Sitka Display" pitchFamily="2" charset="0"/>
              </a:rPr>
              <a:t>ОБУЩАЮЩИЕ И ПРОСВЕТИТЕЛЬНОЕ МЕРОПРИЯТИЕ В ЦЕЛЯХ ИСТОРИКО-ФИНАНСОВОГО ПРОСВЕЩЕНИЯ НАСЕЛЕНИЯ</a:t>
            </a:r>
            <a:endParaRPr lang="en-US" sz="2000" b="1" dirty="0">
              <a:latin typeface="Sitka Display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b="1" dirty="0">
                <a:latin typeface="Sitka Banner" pitchFamily="2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b="1" dirty="0">
                <a:latin typeface="Sitka Banner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tka Banner" pitchFamily="2" charset="0"/>
              <a:ea typeface="+mn-ea"/>
              <a:cs typeface="+mn-cs"/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683568" y="3501008"/>
            <a:ext cx="7848872" cy="28356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1900" dirty="0">
                <a:latin typeface="Sitka Display" pitchFamily="2" charset="0"/>
              </a:rPr>
              <a:t>      Янтарный Банк – это интерактивная специализированная площадка, которая тематически связана с другими зона активности, но имеет свою уникальную специфику.</a:t>
            </a:r>
            <a:endParaRPr lang="en-US" sz="1900" dirty="0">
              <a:latin typeface="Sitka Display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900" dirty="0">
                <a:latin typeface="Sitka Display" pitchFamily="2" charset="0"/>
              </a:rPr>
              <a:t>      </a:t>
            </a:r>
            <a:r>
              <a:rPr lang="ru-RU" sz="1900" dirty="0">
                <a:latin typeface="Sitka Display" pitchFamily="2" charset="0"/>
              </a:rPr>
              <a:t>Во время проведения на территории фестиваля  вводится собственная валюта – </a:t>
            </a:r>
            <a:r>
              <a:rPr lang="ru-RU" sz="1900" b="1" dirty="0">
                <a:latin typeface="Sitka Display" pitchFamily="2" charset="0"/>
              </a:rPr>
              <a:t>янтарные дукаты</a:t>
            </a:r>
            <a:r>
              <a:rPr lang="ru-RU" sz="1900" dirty="0">
                <a:latin typeface="Sitka Display" pitchFamily="2" charset="0"/>
              </a:rPr>
              <a:t>, которыми можно будет расплачиваться с торговцами за приобретённые товары и услуги. </a:t>
            </a:r>
            <a:r>
              <a:rPr lang="ru-RU" sz="1900" b="1" dirty="0">
                <a:latin typeface="Sitka Display" pitchFamily="2" charset="0"/>
              </a:rPr>
              <a:t>Обменять дукаты на рубли во время мероприятия можно будет в отделении Янтарного Банка. </a:t>
            </a:r>
            <a:r>
              <a:rPr lang="ru-RU" sz="1900" dirty="0">
                <a:latin typeface="Sitka Display" pitchFamily="2" charset="0"/>
              </a:rPr>
              <a:t>Стоимость янтарного дуката привязана к стоимости одной 100 граммовой порции янтаря, вбрасываемой на позицию для соревнований на Чемпионате</a:t>
            </a:r>
            <a:endParaRPr lang="en-US" sz="1900" dirty="0">
              <a:latin typeface="Sitka Display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b="1" dirty="0">
                <a:latin typeface="Sitka Banner" pitchFamily="2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b="1" dirty="0">
                <a:latin typeface="Sitka Banner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tka Banner" pitchFamily="2" charset="0"/>
              <a:ea typeface="+mn-ea"/>
              <a:cs typeface="+mn-cs"/>
            </a:endParaRPr>
          </a:p>
        </p:txBody>
      </p:sp>
      <p:pic>
        <p:nvPicPr>
          <p:cNvPr id="8" name="Picture 4" descr="C:\Амберфест\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6870" y="260648"/>
            <a:ext cx="1133601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60040" y="1587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Янтарный 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Банк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 20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1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 </a:t>
            </a:r>
            <a:r>
              <a:rPr lang="ru-RU" sz="1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в рамках проведения фестиваля </a:t>
            </a:r>
            <a:r>
              <a:rPr lang="en-US" sz="19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Amberfest</a:t>
            </a:r>
            <a:r>
              <a:rPr lang="en-US" sz="1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 2019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SchbkCyrill BT" pitchFamily="18" charset="-52"/>
              <a:ea typeface="+mj-ea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556792"/>
            <a:ext cx="8229600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323528" y="2276872"/>
            <a:ext cx="8517632" cy="41044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tka Banner" pitchFamily="2" charset="0"/>
              <a:ea typeface="+mn-ea"/>
              <a:cs typeface="+mn-cs"/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971600" y="2636912"/>
            <a:ext cx="7128792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en-US" sz="2000" b="1" dirty="0">
              <a:latin typeface="Sitka Display" pitchFamily="2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Sitka Display" pitchFamily="2" charset="0"/>
              </a:rPr>
              <a:t>      </a:t>
            </a:r>
            <a:r>
              <a:rPr lang="ru-RU" sz="2000" dirty="0">
                <a:latin typeface="Sitka Display" pitchFamily="2" charset="0"/>
              </a:rPr>
              <a:t>Показать населению на живых примерах разницу между «дешёвой» и «дорогой» монетой, недостатки финансовой системы, имеющей более одного эмитента денежных средств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Sitka Display" pitchFamily="2" charset="0"/>
              </a:rPr>
              <a:t>      </a:t>
            </a:r>
            <a:r>
              <a:rPr lang="ru-RU" sz="2000" dirty="0">
                <a:latin typeface="Sitka Display" pitchFamily="2" charset="0"/>
              </a:rPr>
              <a:t>Способствовать большей открытости банковского сектора Калининградской области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Sitka Display" pitchFamily="2" charset="0"/>
              </a:rPr>
              <a:t>      Повышение лояльности населения к деятельности Компании-спонсора  через игровую и развлекательную деятельность</a:t>
            </a:r>
          </a:p>
          <a:p>
            <a:pPr marL="342900" lvl="0" indent="-342900">
              <a:spcBef>
                <a:spcPct val="20000"/>
              </a:spcBef>
            </a:pPr>
            <a:endParaRPr lang="ru-RU" sz="2000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sz="2000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sz="2000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sz="2000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sz="2000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sz="2000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b="1" dirty="0">
                <a:latin typeface="Sitka Banner" pitchFamily="2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b="1" dirty="0">
                <a:latin typeface="Sitka Banner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tka Banner" pitchFamily="2" charset="0"/>
              <a:ea typeface="+mn-ea"/>
              <a:cs typeface="+mn-cs"/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-36512" y="1916832"/>
            <a:ext cx="5832648" cy="9361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tka Display" pitchFamily="2" charset="0"/>
              </a:rPr>
              <a:t>            </a:t>
            </a:r>
            <a:r>
              <a:rPr lang="ru-RU" sz="2400" b="1" noProof="0" dirty="0">
                <a:latin typeface="Sitka Display" pitchFamily="2" charset="0"/>
              </a:rPr>
              <a:t>Целевое назначение площадки:</a:t>
            </a:r>
            <a:endParaRPr lang="ru-RU" sz="2400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b="1" dirty="0">
                <a:latin typeface="Sitka Banner" pitchFamily="2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b="1" dirty="0">
                <a:latin typeface="Sitka Banner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tka Banner" pitchFamily="2" charset="0"/>
              <a:ea typeface="+mn-ea"/>
              <a:cs typeface="+mn-cs"/>
            </a:endParaRPr>
          </a:p>
        </p:txBody>
      </p:sp>
      <p:pic>
        <p:nvPicPr>
          <p:cNvPr id="8" name="Picture 4" descr="C:\Амберфест\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6870" y="260648"/>
            <a:ext cx="1133601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60040" y="1587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Янтарный 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Банк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 20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1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 </a:t>
            </a:r>
            <a:r>
              <a:rPr lang="ru-RU" sz="19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в рамках проведения фестиваля </a:t>
            </a:r>
            <a:r>
              <a:rPr lang="en-US" sz="19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Amber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fest</a:t>
            </a:r>
            <a:r>
              <a:rPr lang="en-US" sz="1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 </a:t>
            </a:r>
            <a:r>
              <a:rPr lang="en-US" sz="19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2019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SchbkCyrill BT" pitchFamily="18" charset="-52"/>
              <a:ea typeface="+mj-ea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556792"/>
            <a:ext cx="8229600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0" y="1700808"/>
            <a:ext cx="8517632" cy="41044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tka Banner" pitchFamily="2" charset="0"/>
              <a:ea typeface="+mn-ea"/>
              <a:cs typeface="+mn-cs"/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107504" y="3068960"/>
            <a:ext cx="3960440" cy="3384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endParaRPr lang="ru-RU" sz="2000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sz="2000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sz="2000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sz="2000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sz="2000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b="1" dirty="0">
                <a:latin typeface="Sitka Banner" pitchFamily="2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b="1" dirty="0">
                <a:latin typeface="Sitka Banner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tka Banner" pitchFamily="2" charset="0"/>
              <a:ea typeface="+mn-ea"/>
              <a:cs typeface="+mn-cs"/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1835696" y="1772816"/>
            <a:ext cx="5040560" cy="936104"/>
          </a:xfrm>
          <a:prstGeom prst="rect">
            <a:avLst/>
          </a:prstGeom>
          <a:ln>
            <a:noFill/>
          </a:ln>
          <a:effectLst/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tka Display" pitchFamily="2" charset="0"/>
              </a:rPr>
              <a:t>            </a:t>
            </a:r>
            <a:r>
              <a:rPr lang="ru-RU" sz="2800" b="1" noProof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Схема </a:t>
            </a:r>
            <a:r>
              <a:rPr lang="ru-RU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фестиваля</a:t>
            </a: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b="1" dirty="0">
                <a:latin typeface="Sitka Banner" pitchFamily="2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b="1" dirty="0">
                <a:latin typeface="Sitka Banner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tka Banner" pitchFamily="2" charset="0"/>
              <a:ea typeface="+mn-ea"/>
              <a:cs typeface="+mn-cs"/>
            </a:endParaRPr>
          </a:p>
        </p:txBody>
      </p:sp>
      <p:pic>
        <p:nvPicPr>
          <p:cNvPr id="1027" name="Picture 3" descr="C:\Users\Agrias\Desktop\Googlepla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140968"/>
            <a:ext cx="3973425" cy="324036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427984" y="3140968"/>
            <a:ext cx="457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Территория фестиваля включает:</a:t>
            </a:r>
          </a:p>
          <a:p>
            <a:endParaRPr lang="ru-RU" b="1" dirty="0"/>
          </a:p>
          <a:p>
            <a:pPr>
              <a:buFont typeface="Arial" pitchFamily="34" charset="0"/>
              <a:buChar char="•"/>
            </a:pPr>
            <a:r>
              <a:rPr lang="ru-RU" dirty="0"/>
              <a:t> Интерактивные площадки спонсоров;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Палаточный городок;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dirty="0" err="1"/>
              <a:t>Фудкорты</a:t>
            </a:r>
            <a:r>
              <a:rPr lang="ru-RU" dirty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Три сцены для танцоров, музыкантов и прочих артистов;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Актёры-аниматоры,  разыгрывающие сцены, влияющие на колебания курса янтарных дукатов;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endParaRPr lang="ru-RU" dirty="0"/>
          </a:p>
        </p:txBody>
      </p:sp>
      <p:pic>
        <p:nvPicPr>
          <p:cNvPr id="12" name="Picture 4" descr="C:\Амберфест\ло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6870" y="260648"/>
            <a:ext cx="1133601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60040" y="1587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Янтарный 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Банк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 20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1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 </a:t>
            </a:r>
            <a:r>
              <a:rPr lang="ru-RU" sz="19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в рамках проведения фестиваля </a:t>
            </a:r>
            <a:r>
              <a:rPr lang="en-US" sz="19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Amber</a:t>
            </a:r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fest</a:t>
            </a:r>
            <a:r>
              <a:rPr lang="en-US" sz="1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 </a:t>
            </a:r>
            <a:r>
              <a:rPr lang="en-US" sz="19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2019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SchbkCyrill BT" pitchFamily="18" charset="-52"/>
              <a:ea typeface="+mj-ea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556792"/>
            <a:ext cx="8229600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0" y="1700808"/>
            <a:ext cx="8517632" cy="41044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tka Banner" pitchFamily="2" charset="0"/>
              <a:ea typeface="+mn-ea"/>
              <a:cs typeface="+mn-cs"/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251520" y="3068960"/>
            <a:ext cx="4464496" cy="3384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000" dirty="0"/>
              <a:t>После чеканки всего тиража монет всем банкам – участникам акции будет предоставлена возможность приобрести  янтарные дукаты на сумму до 100 000 рублей, поддержать проект и прорекламировать свои услуги населению в специальных шатрах на экспозиционной площадке «</a:t>
            </a:r>
            <a:r>
              <a:rPr lang="en-US" sz="2000" dirty="0" err="1"/>
              <a:t>Amberfest</a:t>
            </a:r>
            <a:r>
              <a:rPr lang="ru-RU" sz="2000" dirty="0"/>
              <a:t> 2019» во время фестиваля и на большом экране сцены.</a:t>
            </a: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179512" y="1844824"/>
            <a:ext cx="7920880" cy="936104"/>
          </a:xfrm>
          <a:prstGeom prst="rect">
            <a:avLst/>
          </a:prstGeom>
          <a:ln>
            <a:noFill/>
          </a:ln>
          <a:effectLst/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tka Display" pitchFamily="2" charset="0"/>
              </a:rPr>
              <a:t>            </a:t>
            </a:r>
            <a:r>
              <a:rPr lang="ru-RU" sz="2800" b="1" noProof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Схема </a:t>
            </a:r>
            <a:r>
              <a:rPr lang="ru-RU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экспозиционной площадки</a:t>
            </a: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b="1" dirty="0">
                <a:latin typeface="Sitka Banner" pitchFamily="2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b="1" dirty="0">
                <a:latin typeface="Sitka Banner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tka Banner" pitchFamily="2" charset="0"/>
              <a:ea typeface="+mn-ea"/>
              <a:cs typeface="+mn-cs"/>
            </a:endParaRPr>
          </a:p>
        </p:txBody>
      </p:sp>
      <p:pic>
        <p:nvPicPr>
          <p:cNvPr id="12" name="Picture 4" descr="C:\Амберфест\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6870" y="260648"/>
            <a:ext cx="1133601" cy="1656184"/>
          </a:xfrm>
          <a:prstGeom prst="rect">
            <a:avLst/>
          </a:prstGeom>
          <a:noFill/>
        </p:spPr>
      </p:pic>
      <p:pic>
        <p:nvPicPr>
          <p:cNvPr id="1029" name="Picture 5" descr="C:\Амберфест\skhe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108985"/>
            <a:ext cx="4124648" cy="3416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76000" r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3568" y="1886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Amber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fest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 20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1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9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SchbkCyrill BT" pitchFamily="18" charset="-52"/>
              <a:ea typeface="+mj-ea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412776"/>
            <a:ext cx="8229600" cy="7920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Описание монет и обмена</a:t>
            </a:r>
            <a:endParaRPr lang="en-US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230832" y="2276872"/>
            <a:ext cx="5205264" cy="41764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b="1" dirty="0">
                <a:latin typeface="Sitka Banner" pitchFamily="2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b="1" dirty="0">
                <a:latin typeface="Sitka Banner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b="1" dirty="0" err="1">
                <a:latin typeface="Sitka Banner" pitchFamily="2" charset="0"/>
              </a:rPr>
              <a:t>пр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tka Banner" pitchFamily="2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780928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itka Display" pitchFamily="2" charset="0"/>
              </a:rPr>
              <a:t>Во время проведения «Третьего Открытого Чемпионата России по ловле янтаря» </a:t>
            </a:r>
            <a:r>
              <a:rPr lang="ru-RU" dirty="0" err="1">
                <a:latin typeface="Sitka Display" pitchFamily="2" charset="0"/>
              </a:rPr>
              <a:t>Amberfest</a:t>
            </a:r>
            <a:r>
              <a:rPr lang="ru-RU" dirty="0">
                <a:latin typeface="Sitka Display" pitchFamily="2" charset="0"/>
              </a:rPr>
              <a:t> 201</a:t>
            </a:r>
            <a:r>
              <a:rPr lang="en-US" dirty="0">
                <a:latin typeface="Sitka Display" pitchFamily="2" charset="0"/>
              </a:rPr>
              <a:t>9</a:t>
            </a:r>
            <a:r>
              <a:rPr lang="ru-RU" dirty="0">
                <a:latin typeface="Sitka Display" pitchFamily="2" charset="0"/>
              </a:rPr>
              <a:t> в </a:t>
            </a:r>
            <a:r>
              <a:rPr lang="ru-RU" dirty="0" err="1">
                <a:latin typeface="Sitka Display" pitchFamily="2" charset="0"/>
              </a:rPr>
              <a:t>пгт</a:t>
            </a:r>
            <a:r>
              <a:rPr lang="ru-RU" dirty="0">
                <a:latin typeface="Sitka Display" pitchFamily="2" charset="0"/>
              </a:rPr>
              <a:t>. Янтарный устанавливаются временный </a:t>
            </a:r>
            <a:r>
              <a:rPr lang="ru-RU" dirty="0" err="1">
                <a:latin typeface="Sitka Display" pitchFamily="2" charset="0"/>
              </a:rPr>
              <a:t>арт-объект</a:t>
            </a:r>
            <a:r>
              <a:rPr lang="ru-RU" dirty="0">
                <a:latin typeface="Sitka Display" pitchFamily="2" charset="0"/>
              </a:rPr>
              <a:t>, изображающий пункты обмена денег и скупки янтаря.  Это отделение «Янтарного банка» вводит в обращение два вида монет, обеспеченных янтарём. Монеты чеканки разных монетных дворов.</a:t>
            </a: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8" name="Рисунок 7" descr="srebrna-moneta-bursztynowy-szlak-det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717032"/>
            <a:ext cx="7128792" cy="354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Амберфест\ло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6870" y="260648"/>
            <a:ext cx="1133601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3568" y="1886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Amber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fest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 20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1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SchbkCyrill BT" pitchFamily="18" charset="-52"/>
                <a:ea typeface="+mj-ea"/>
                <a:cs typeface="Arial" pitchFamily="34" charset="0"/>
              </a:rPr>
              <a:t>9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SchbkCyrill BT" pitchFamily="18" charset="-52"/>
              <a:ea typeface="+mj-ea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1628800"/>
            <a:ext cx="5904656" cy="792088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AutoNum type="romanUcPeriod"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ЭМИТЕНТ КНЯЖЕСКИЙ МОНЕТНЫЙ ДВОР ЯНТАРНОГО БАНКА</a:t>
            </a: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(монеты будут чеканятся на калининградском производстве в «Ювелирной студии «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DARVIN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»)</a:t>
            </a: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230832" y="2276872"/>
            <a:ext cx="5205264" cy="41764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ru-RU" b="1" dirty="0">
              <a:latin typeface="Sitka Banner" pitchFamily="2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b="1" dirty="0">
                <a:latin typeface="Sitka Banner" pitchFamily="2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b="1" dirty="0">
                <a:latin typeface="Sitka Banner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b="1" dirty="0" err="1">
                <a:latin typeface="Sitka Banner" pitchFamily="2" charset="0"/>
              </a:rPr>
              <a:t>пр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tka Banner" pitchFamily="2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636912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AutoNum type="romanUcPeriod"/>
            </a:pPr>
            <a:r>
              <a:rPr lang="ru-RU" b="1" dirty="0">
                <a:latin typeface="Sitka Display" pitchFamily="2" charset="0"/>
              </a:rPr>
              <a:t>«Старый, лучший» Янтарный дукат: </a:t>
            </a:r>
          </a:p>
          <a:p>
            <a:pPr marL="400050" indent="-400050">
              <a:buFont typeface="Arial" pitchFamily="34" charset="0"/>
              <a:buChar char="•"/>
            </a:pPr>
            <a:r>
              <a:rPr lang="ru-RU" dirty="0">
                <a:latin typeface="Sitka Display" pitchFamily="2" charset="0"/>
              </a:rPr>
              <a:t>5000 янтарных дукат (диаметром 32 мм, с янтарной вставкой, изображающей «Великий Янтарный Путь» на аверсе) тираж – 1000 шт. Монета из жёлтого металла (позолота)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Sitka Display" pitchFamily="2" charset="0"/>
              </a:rPr>
              <a:t>      1000 янтарных дукат (диаметром 32 мм, с янтарной вставкой на аверсе)         тираж – 5000 шт. (диаметром 32 мм, с янтарной вставкой на аверсе) тираж – 1000 шт. Монета из белого металла</a:t>
            </a:r>
            <a:br>
              <a:rPr lang="ru-RU" dirty="0"/>
            </a:br>
            <a:endParaRPr lang="ru-RU" dirty="0"/>
          </a:p>
        </p:txBody>
      </p:sp>
      <p:pic>
        <p:nvPicPr>
          <p:cNvPr id="9" name="Рисунок 8" descr="srebrna-moneta-bursztynowy-szla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869160"/>
            <a:ext cx="2952328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Амберфест\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6870" y="260648"/>
            <a:ext cx="1133601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3255</TotalTime>
  <Words>787</Words>
  <Application>Microsoft Office PowerPoint</Application>
  <PresentationFormat>Экран (4:3)</PresentationFormat>
  <Paragraphs>979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Arno Pro</vt:lpstr>
      <vt:lpstr>Arno Pro Smbd</vt:lpstr>
      <vt:lpstr>Bookman Old Style</vt:lpstr>
      <vt:lpstr>Calibri</vt:lpstr>
      <vt:lpstr>CentSchbkCyrill BT</vt:lpstr>
      <vt:lpstr>Futura Md BT</vt:lpstr>
      <vt:lpstr>Sitka Banner</vt:lpstr>
      <vt:lpstr>Sitka Display</vt:lpstr>
      <vt:lpstr>Тема Office</vt:lpstr>
      <vt:lpstr>Презентация PowerPoint</vt:lpstr>
      <vt:lpstr>I Чемпионат Мира по Командной Ловле Янтаря   III Открытый Чемпионат России  по Ловле Янтаря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1</dc:creator>
  <cp:lastModifiedBy>Гость</cp:lastModifiedBy>
  <cp:revision>287</cp:revision>
  <dcterms:created xsi:type="dcterms:W3CDTF">2013-08-12T10:55:51Z</dcterms:created>
  <dcterms:modified xsi:type="dcterms:W3CDTF">2018-08-10T01:20:08Z</dcterms:modified>
</cp:coreProperties>
</file>