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2.jpg" ContentType="image/jpeg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media/image29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57" r:id="rId2"/>
    <p:sldId id="367" r:id="rId3"/>
    <p:sldId id="347" r:id="rId4"/>
    <p:sldId id="348" r:id="rId5"/>
    <p:sldId id="359" r:id="rId6"/>
    <p:sldId id="360" r:id="rId7"/>
    <p:sldId id="361" r:id="rId8"/>
    <p:sldId id="369" r:id="rId9"/>
    <p:sldId id="363" r:id="rId10"/>
    <p:sldId id="370" r:id="rId11"/>
    <p:sldId id="372" r:id="rId12"/>
    <p:sldId id="349" r:id="rId13"/>
    <p:sldId id="373" r:id="rId14"/>
    <p:sldId id="374" r:id="rId15"/>
    <p:sldId id="375" r:id="rId16"/>
  </p:sldIdLst>
  <p:sldSz cx="9906000" cy="6858000" type="A4"/>
  <p:notesSz cx="10083800" cy="7562850"/>
  <p:defaultTextStyle>
    <a:defPPr>
      <a:defRPr lang="ru-RU"/>
    </a:defPPr>
    <a:lvl1pPr marL="0" algn="l" defTabSz="868589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34294" algn="l" defTabSz="868589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868589" algn="l" defTabSz="868589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302883" algn="l" defTabSz="868589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737177" algn="l" defTabSz="868589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171471" algn="l" defTabSz="868589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605766" algn="l" defTabSz="868589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040060" algn="l" defTabSz="868589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474354" algn="l" defTabSz="868589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772"/>
    <a:srgbClr val="FEE4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872" y="-112"/>
      </p:cViewPr>
      <p:guideLst>
        <p:guide orient="horz" pos="2612"/>
        <p:guide pos="212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70388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711825" y="0"/>
            <a:ext cx="4370388" cy="377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C2D96E-73BE-40B5-8587-D886583E24A6}" type="datetimeFigureOut">
              <a:rPr lang="ru-RU" smtClean="0"/>
              <a:t>03.08.18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94025" y="566738"/>
            <a:ext cx="4095750" cy="2836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08063" y="3592513"/>
            <a:ext cx="8067675" cy="3403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370388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711825" y="7183438"/>
            <a:ext cx="4370388" cy="377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9F62-C859-4B18-B955-7468EA793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86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6858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34294" algn="l" defTabSz="86858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68589" algn="l" defTabSz="86858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302883" algn="l" defTabSz="86858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737177" algn="l" defTabSz="86858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171471" algn="l" defTabSz="86858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605766" algn="l" defTabSz="86858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40060" algn="l" defTabSz="86858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74354" algn="l" defTabSz="868589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8374" tIns="44188" rIns="88374" bIns="44188"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8374" tIns="44188" rIns="88374" bIns="44188"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89F62-C859-4B18-B955-7468EA7933B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146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8374" tIns="44188" rIns="88374" bIns="44188"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42950" y="2125979"/>
            <a:ext cx="8420100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485901" y="3840480"/>
            <a:ext cx="693419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03.08.18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91335" y="603008"/>
            <a:ext cx="7723331" cy="384721"/>
          </a:xfrm>
        </p:spPr>
        <p:txBody>
          <a:bodyPr lIns="0" tIns="0" rIns="0" bIns="0"/>
          <a:lstStyle>
            <a:lvl1pPr>
              <a:defRPr sz="2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03.08.18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902269" cy="6855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133315" y="1449739"/>
            <a:ext cx="2261507" cy="30124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91335" y="603008"/>
            <a:ext cx="7723331" cy="384721"/>
          </a:xfrm>
        </p:spPr>
        <p:txBody>
          <a:bodyPr lIns="0" tIns="0" rIns="0" bIns="0"/>
          <a:lstStyle>
            <a:lvl1pPr>
              <a:defRPr sz="2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95300" y="1577340"/>
            <a:ext cx="430911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01590" y="1577340"/>
            <a:ext cx="430911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03.08.18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91335" y="603008"/>
            <a:ext cx="7723331" cy="384721"/>
          </a:xfrm>
        </p:spPr>
        <p:txBody>
          <a:bodyPr lIns="0" tIns="0" rIns="0" bIns="0"/>
          <a:lstStyle>
            <a:lvl1pPr>
              <a:defRPr sz="25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03.08.18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03.08.18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4E692-AB15-4F2E-8231-F3D59AE57B47}" type="datetimeFigureOut">
              <a:rPr lang="ru-RU" smtClean="0"/>
              <a:t>03.08.18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D4F87-3FF8-4588-9409-F9C032080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45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902269" cy="685542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91335" y="603008"/>
            <a:ext cx="7723331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6167" y="2469421"/>
            <a:ext cx="853366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368041" y="6377939"/>
            <a:ext cx="3169919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95300" y="6377939"/>
            <a:ext cx="2278380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03.08.18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132320" y="6377939"/>
            <a:ext cx="2278380" cy="261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34294">
        <a:defRPr>
          <a:latin typeface="+mn-lt"/>
          <a:ea typeface="+mn-ea"/>
          <a:cs typeface="+mn-cs"/>
        </a:defRPr>
      </a:lvl2pPr>
      <a:lvl3pPr marL="868589">
        <a:defRPr>
          <a:latin typeface="+mn-lt"/>
          <a:ea typeface="+mn-ea"/>
          <a:cs typeface="+mn-cs"/>
        </a:defRPr>
      </a:lvl3pPr>
      <a:lvl4pPr marL="1302883">
        <a:defRPr>
          <a:latin typeface="+mn-lt"/>
          <a:ea typeface="+mn-ea"/>
          <a:cs typeface="+mn-cs"/>
        </a:defRPr>
      </a:lvl4pPr>
      <a:lvl5pPr marL="1737177">
        <a:defRPr>
          <a:latin typeface="+mn-lt"/>
          <a:ea typeface="+mn-ea"/>
          <a:cs typeface="+mn-cs"/>
        </a:defRPr>
      </a:lvl5pPr>
      <a:lvl6pPr marL="2171471">
        <a:defRPr>
          <a:latin typeface="+mn-lt"/>
          <a:ea typeface="+mn-ea"/>
          <a:cs typeface="+mn-cs"/>
        </a:defRPr>
      </a:lvl6pPr>
      <a:lvl7pPr marL="2605766">
        <a:defRPr>
          <a:latin typeface="+mn-lt"/>
          <a:ea typeface="+mn-ea"/>
          <a:cs typeface="+mn-cs"/>
        </a:defRPr>
      </a:lvl7pPr>
      <a:lvl8pPr marL="3040060">
        <a:defRPr>
          <a:latin typeface="+mn-lt"/>
          <a:ea typeface="+mn-ea"/>
          <a:cs typeface="+mn-cs"/>
        </a:defRPr>
      </a:lvl8pPr>
      <a:lvl9pPr marL="3474354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34294">
        <a:defRPr>
          <a:latin typeface="+mn-lt"/>
          <a:ea typeface="+mn-ea"/>
          <a:cs typeface="+mn-cs"/>
        </a:defRPr>
      </a:lvl2pPr>
      <a:lvl3pPr marL="868589">
        <a:defRPr>
          <a:latin typeface="+mn-lt"/>
          <a:ea typeface="+mn-ea"/>
          <a:cs typeface="+mn-cs"/>
        </a:defRPr>
      </a:lvl3pPr>
      <a:lvl4pPr marL="1302883">
        <a:defRPr>
          <a:latin typeface="+mn-lt"/>
          <a:ea typeface="+mn-ea"/>
          <a:cs typeface="+mn-cs"/>
        </a:defRPr>
      </a:lvl4pPr>
      <a:lvl5pPr marL="1737177">
        <a:defRPr>
          <a:latin typeface="+mn-lt"/>
          <a:ea typeface="+mn-ea"/>
          <a:cs typeface="+mn-cs"/>
        </a:defRPr>
      </a:lvl5pPr>
      <a:lvl6pPr marL="2171471">
        <a:defRPr>
          <a:latin typeface="+mn-lt"/>
          <a:ea typeface="+mn-ea"/>
          <a:cs typeface="+mn-cs"/>
        </a:defRPr>
      </a:lvl6pPr>
      <a:lvl7pPr marL="2605766">
        <a:defRPr>
          <a:latin typeface="+mn-lt"/>
          <a:ea typeface="+mn-ea"/>
          <a:cs typeface="+mn-cs"/>
        </a:defRPr>
      </a:lvl7pPr>
      <a:lvl8pPr marL="3040060">
        <a:defRPr>
          <a:latin typeface="+mn-lt"/>
          <a:ea typeface="+mn-ea"/>
          <a:cs typeface="+mn-cs"/>
        </a:defRPr>
      </a:lvl8pPr>
      <a:lvl9pPr marL="3474354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4" Type="http://schemas.openxmlformats.org/officeDocument/2006/relationships/oleObject" Target="../embeddings/oleObject1.bin"/><Relationship Id="rId5" Type="http://schemas.openxmlformats.org/officeDocument/2006/relationships/image" Target="../media/image20.emf"/><Relationship Id="rId6" Type="http://schemas.openxmlformats.org/officeDocument/2006/relationships/image" Target="../media/image2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9.jpeg"/><Relationship Id="rId13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7" Type="http://schemas.openxmlformats.org/officeDocument/2006/relationships/image" Target="../media/image34.jpeg"/><Relationship Id="rId8" Type="http://schemas.openxmlformats.org/officeDocument/2006/relationships/image" Target="../media/image35.png"/><Relationship Id="rId9" Type="http://schemas.openxmlformats.org/officeDocument/2006/relationships/image" Target="../media/image36.jpeg"/><Relationship Id="rId10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658831" y="4068212"/>
            <a:ext cx="8611867" cy="2954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661" algn="ctr"/>
            <a:r>
              <a:rPr lang="ru-RU" sz="3700" b="1" dirty="0">
                <a:solidFill>
                  <a:srgbClr val="502400"/>
                </a:solidFill>
                <a:latin typeface="CyrillicOld"/>
                <a:cs typeface="CyrillicOld"/>
              </a:rPr>
              <a:t>Фестиваль </a:t>
            </a:r>
            <a:endParaRPr lang="en-US" sz="3700" b="1" dirty="0" smtClean="0">
              <a:solidFill>
                <a:srgbClr val="502400"/>
              </a:solidFill>
              <a:latin typeface="CyrillicOld"/>
              <a:cs typeface="CyrillicOld"/>
            </a:endParaRPr>
          </a:p>
          <a:p>
            <a:pPr marL="11661" algn="ctr"/>
            <a:r>
              <a:rPr lang="ru-RU" sz="3700" b="1" dirty="0" smtClean="0">
                <a:solidFill>
                  <a:srgbClr val="502400"/>
                </a:solidFill>
                <a:latin typeface="CyrillicOld"/>
                <a:cs typeface="CyrillicOld"/>
              </a:rPr>
              <a:t>исторической </a:t>
            </a:r>
            <a:r>
              <a:rPr lang="ru-RU" sz="3700" b="1" dirty="0">
                <a:solidFill>
                  <a:srgbClr val="502400"/>
                </a:solidFill>
                <a:latin typeface="CyrillicOld"/>
                <a:cs typeface="CyrillicOld"/>
              </a:rPr>
              <a:t>реконструкции «Зарайский Ратный </a:t>
            </a:r>
            <a:r>
              <a:rPr lang="ru-RU" sz="3700" b="1" dirty="0" smtClean="0">
                <a:solidFill>
                  <a:srgbClr val="502400"/>
                </a:solidFill>
                <a:latin typeface="CyrillicOld"/>
                <a:cs typeface="CyrillicOld"/>
              </a:rPr>
              <a:t>Сбор </a:t>
            </a:r>
            <a:r>
              <a:rPr lang="en-US" sz="3700" b="1" dirty="0" smtClean="0">
                <a:solidFill>
                  <a:srgbClr val="502400"/>
                </a:solidFill>
                <a:latin typeface="CyrillicOld"/>
                <a:cs typeface="CyrillicOld"/>
              </a:rPr>
              <a:t>VIII</a:t>
            </a:r>
            <a:r>
              <a:rPr lang="ru-RU" sz="3700" b="1" dirty="0" smtClean="0">
                <a:solidFill>
                  <a:srgbClr val="502400"/>
                </a:solidFill>
                <a:latin typeface="CyrillicOld"/>
                <a:cs typeface="CyrillicOld"/>
              </a:rPr>
              <a:t>»</a:t>
            </a:r>
          </a:p>
          <a:p>
            <a:pPr marL="11661" algn="ctr"/>
            <a:r>
              <a:rPr lang="ru-RU" sz="3700" b="1" dirty="0" smtClean="0">
                <a:solidFill>
                  <a:srgbClr val="502400"/>
                </a:solidFill>
                <a:latin typeface="CyrillicOld"/>
                <a:cs typeface="CyrillicOld"/>
              </a:rPr>
              <a:t>2018</a:t>
            </a:r>
          </a:p>
          <a:p>
            <a:pPr marL="11661" algn="ctr"/>
            <a:endParaRPr lang="ru-RU" sz="4400" b="1" dirty="0">
              <a:solidFill>
                <a:srgbClr val="502400"/>
              </a:solidFill>
              <a:latin typeface="CyrillicOld"/>
              <a:cs typeface="CyrillicOld"/>
            </a:endParaRPr>
          </a:p>
        </p:txBody>
      </p:sp>
      <p:sp>
        <p:nvSpPr>
          <p:cNvPr id="5" name="object 2"/>
          <p:cNvSpPr/>
          <p:nvPr/>
        </p:nvSpPr>
        <p:spPr>
          <a:xfrm>
            <a:off x="2047083" y="535796"/>
            <a:ext cx="5811834" cy="3467162"/>
          </a:xfrm>
          <a:prstGeom prst="rect">
            <a:avLst/>
          </a:prstGeom>
          <a:blipFill>
            <a:blip r:embed="rId3" cstate="print"/>
            <a:srcRect/>
            <a:stretch>
              <a:fillRect r="-3790" b="-12824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6811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-08-03 07.03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9160106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89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1\Desktop\Рамка2.gif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19400" y="381000"/>
            <a:ext cx="4013968" cy="481438"/>
          </a:xfrm>
          <a:prstGeom prst="rect">
            <a:avLst/>
          </a:prstGeom>
          <a:noFill/>
        </p:spPr>
        <p:txBody>
          <a:bodyPr wrap="none" lIns="95782" tIns="47891" rIns="95782" bIns="47891" rtlCol="0">
            <a:spAutoFit/>
          </a:bodyPr>
          <a:lstStyle/>
          <a:p>
            <a:r>
              <a:rPr lang="ru-RU" sz="2500" b="1" dirty="0">
                <a:latin typeface="Izhitsa" pitchFamily="34" charset="0"/>
              </a:rPr>
              <a:t>Зарайский ратный сбор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4309" y="928670"/>
            <a:ext cx="4728394" cy="358327"/>
          </a:xfrm>
          <a:prstGeom prst="rect">
            <a:avLst/>
          </a:prstGeom>
          <a:noFill/>
        </p:spPr>
        <p:txBody>
          <a:bodyPr wrap="none" lIns="95782" tIns="47891" rIns="95782" bIns="47891" rtlCol="0">
            <a:spAutoFit/>
          </a:bodyPr>
          <a:lstStyle/>
          <a:p>
            <a:r>
              <a:rPr lang="ru-RU" dirty="0" smtClean="0"/>
              <a:t>Является зарегистрированным торговым знаком</a:t>
            </a:r>
            <a:endParaRPr lang="ru-RU" dirty="0"/>
          </a:p>
        </p:txBody>
      </p:sp>
      <p:graphicFrame>
        <p:nvGraphicFramePr>
          <p:cNvPr id="2355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2804179"/>
              </p:ext>
            </p:extLst>
          </p:nvPr>
        </p:nvGraphicFramePr>
        <p:xfrm>
          <a:off x="1052568" y="1283735"/>
          <a:ext cx="3832375" cy="5000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Acrobat Document" r:id="rId4" imgW="5667122" imgH="8010380" progId="AcroExch.Document.7">
                  <p:embed/>
                </p:oleObj>
              </mc:Choice>
              <mc:Fallback>
                <p:oleObj name="Acrobat Document" r:id="rId4" imgW="5667122" imgH="801038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2568" y="1283735"/>
                        <a:ext cx="3832375" cy="5000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580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91" y="1556792"/>
            <a:ext cx="3752951" cy="489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4146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28600"/>
            <a:ext cx="9067800" cy="3839654"/>
          </a:xfrm>
          <a:prstGeom prst="rect">
            <a:avLst/>
          </a:prstGeom>
          <a:noFill/>
        </p:spPr>
        <p:txBody>
          <a:bodyPr wrap="square" lIns="83960" tIns="41980" rIns="83960" bIns="41980" rtlCol="0">
            <a:spAutoFit/>
          </a:bodyPr>
          <a:lstStyle/>
          <a:p>
            <a:pPr indent="408140" algn="ctr"/>
            <a:endParaRPr lang="ru-RU" sz="1800" b="1" dirty="0" smtClean="0"/>
          </a:p>
          <a:p>
            <a:pPr algn="ctr"/>
            <a:r>
              <a:rPr lang="ru-RU" sz="1800" b="1" dirty="0" smtClean="0"/>
              <a:t>Фестиваль </a:t>
            </a:r>
            <a:r>
              <a:rPr lang="ru-RU" sz="1800" b="1" dirty="0"/>
              <a:t>«Зарайский ратный </a:t>
            </a:r>
            <a:r>
              <a:rPr lang="ru-RU" sz="1800" b="1" dirty="0" err="1"/>
              <a:t>cбор</a:t>
            </a:r>
            <a:r>
              <a:rPr lang="ru-RU" sz="1800" b="1" dirty="0"/>
              <a:t>» удостоен целого ряда наград:</a:t>
            </a:r>
          </a:p>
          <a:p>
            <a:pPr algn="just"/>
            <a:endParaRPr lang="en-US" sz="1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Гран-При II Фестиваля-конкурса туристских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видеопрезентаций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«ДИВО РОССИИ – 2015», под патронажем Министерства Культуры Российской Федерации;</a:t>
            </a: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1 место на II Всероссийском фестивале-конкурсе «Туристический сувенир» в номинации “Гастрономический сувенир (напитки)” 2016 год;</a:t>
            </a: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Гран-При II Всероссийский фестиваль-конкурс «Туристический сувенир» в номинации: «Сувенир события» 2016 год;</a:t>
            </a: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1 место Национальной Премии в области событийного туризма «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Russian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Event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Awards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2016 в номинации: «Лучшее туристическое событие исторической направленности» по северо-западному и центральному округу;</a:t>
            </a: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Премия губернатора Московской области «Наше Подмосковье-2016», 2 место в номинации «Наследие Подмосковья»;</a:t>
            </a: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6) 1 место Международного конкурса «Туристический бренд: Лучшие практики 2016» в номинации «Событийный фестивальный туризм»;</a:t>
            </a: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7) 1 место IV Фестиваля-конкурса туристских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видеопрезентаций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«ДИВО РОССИИ - 2017» в номинации «Событийные мероприятия», под патронажем Торгово-Промышленной палаты;</a:t>
            </a: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8) Премия губернатора Московской области «Наше Подмосковье-2017», 2 место в номинации «Наследие Подмосковья»;</a:t>
            </a:r>
          </a:p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9) Призер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Фестиваля-конкурса туристских </a:t>
            </a:r>
            <a:r>
              <a:rPr lang="ru-RU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видеопрезентаций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«ДИВО РОСИИ – 2018» в номинации «Объекты социального туризма».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39" y="4114800"/>
            <a:ext cx="1783061" cy="2325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Z:\-=РУСЬ=-\Награды Дипломы Грамоты\2016-08-31 Диплом Наше Подмосковье\Диплом Наше Подмосковье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114800"/>
            <a:ext cx="169493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" b="4884"/>
          <a:stretch/>
        </p:blipFill>
        <p:spPr>
          <a:xfrm>
            <a:off x="5819435" y="4151054"/>
            <a:ext cx="1952965" cy="23259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806" y="4151053"/>
            <a:ext cx="1815594" cy="2325947"/>
          </a:xfrm>
          <a:prstGeom prst="rect">
            <a:avLst/>
          </a:prstGeom>
        </p:spPr>
      </p:pic>
      <p:pic>
        <p:nvPicPr>
          <p:cNvPr id="9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468" y="4114800"/>
            <a:ext cx="1860332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56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902" y="438406"/>
            <a:ext cx="6282428" cy="599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03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Scroll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886200"/>
            <a:ext cx="1219200" cy="817215"/>
          </a:xfrm>
          <a:prstGeom prst="rect">
            <a:avLst/>
          </a:prstGeom>
        </p:spPr>
      </p:pic>
      <p:pic>
        <p:nvPicPr>
          <p:cNvPr id="37" name="Picture 36" descr="Scroll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10000"/>
            <a:ext cx="838200" cy="817215"/>
          </a:xfrm>
          <a:prstGeom prst="rect">
            <a:avLst/>
          </a:prstGeom>
        </p:spPr>
      </p:pic>
      <p:pic>
        <p:nvPicPr>
          <p:cNvPr id="34" name="Picture 33" descr="Scroll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810000"/>
            <a:ext cx="838200" cy="817215"/>
          </a:xfrm>
          <a:prstGeom prst="rect">
            <a:avLst/>
          </a:prstGeom>
        </p:spPr>
      </p:pic>
      <p:pic>
        <p:nvPicPr>
          <p:cNvPr id="33" name="Picture 32" descr="Scroll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810000"/>
            <a:ext cx="838200" cy="817215"/>
          </a:xfrm>
          <a:prstGeom prst="rect">
            <a:avLst/>
          </a:prstGeom>
        </p:spPr>
      </p:pic>
      <p:pic>
        <p:nvPicPr>
          <p:cNvPr id="32" name="Picture 31" descr="Scroll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810000"/>
            <a:ext cx="878939" cy="817215"/>
          </a:xfrm>
          <a:prstGeom prst="rect">
            <a:avLst/>
          </a:prstGeom>
        </p:spPr>
      </p:pic>
      <p:pic>
        <p:nvPicPr>
          <p:cNvPr id="35" name="Picture 34" descr="Scroll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810000"/>
            <a:ext cx="1066800" cy="817215"/>
          </a:xfrm>
          <a:prstGeom prst="rect">
            <a:avLst/>
          </a:prstGeom>
        </p:spPr>
      </p:pic>
      <p:pic>
        <p:nvPicPr>
          <p:cNvPr id="36" name="Picture 35" descr="Scroll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86200"/>
            <a:ext cx="914400" cy="741015"/>
          </a:xfrm>
          <a:prstGeom prst="rect">
            <a:avLst/>
          </a:prstGeom>
        </p:spPr>
      </p:pic>
      <p:pic>
        <p:nvPicPr>
          <p:cNvPr id="31" name="Picture 30" descr="Scroll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810000"/>
            <a:ext cx="838200" cy="817215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685800" y="1600200"/>
            <a:ext cx="6629400" cy="3147029"/>
            <a:chOff x="390208" y="1153174"/>
            <a:chExt cx="6971406" cy="3380784"/>
          </a:xfrm>
        </p:grpSpPr>
        <p:pic>
          <p:nvPicPr>
            <p:cNvPr id="7" name="Picture 2" descr="C:\Users\1\Downloads\блок_2016_Страница_21_Изображение_0002.png"/>
            <p:cNvPicPr>
              <a:picLocks noChangeAspect="1" noChangeArrowheads="1"/>
            </p:cNvPicPr>
            <p:nvPr/>
          </p:nvPicPr>
          <p:blipFill rotWithShape="1">
            <a:blip r:embed="rId3"/>
            <a:srcRect l="9038" t="36" r="-4930" b="36"/>
            <a:stretch/>
          </p:blipFill>
          <p:spPr bwMode="auto">
            <a:xfrm>
              <a:off x="4797419" y="1153174"/>
              <a:ext cx="1503390" cy="2455799"/>
            </a:xfrm>
            <a:prstGeom prst="rect">
              <a:avLst/>
            </a:prstGeom>
            <a:noFill/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35846" y="1398754"/>
              <a:ext cx="1201967" cy="2202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TextBox 7"/>
            <p:cNvSpPr txBox="1"/>
            <p:nvPr/>
          </p:nvSpPr>
          <p:spPr>
            <a:xfrm>
              <a:off x="5198075" y="3690833"/>
              <a:ext cx="881442" cy="562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>
                  <a:solidFill>
                    <a:srgbClr val="453229"/>
                  </a:solidFill>
                  <a:latin typeface="Izhitza" pitchFamily="82" charset="0"/>
                </a:rPr>
                <a:t>Кубок 2016 г.</a:t>
              </a:r>
              <a:endParaRPr lang="ru-RU" sz="1400" dirty="0">
                <a:solidFill>
                  <a:srgbClr val="453229"/>
                </a:solidFill>
                <a:latin typeface="Izhitza" pitchFamily="82" charset="0"/>
              </a:endParaRPr>
            </a:p>
          </p:txBody>
        </p:sp>
        <p:pic>
          <p:nvPicPr>
            <p:cNvPr id="13" name="Picture 2" descr="Z:\ЗРС 2016\blok_2016_на фестиваль\Журнал ЗРС 2016\Журнал ЗРС 2016_Страница_006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15" t="23582" r="28102" b="23065"/>
            <a:stretch/>
          </p:blipFill>
          <p:spPr bwMode="auto">
            <a:xfrm>
              <a:off x="470339" y="2265822"/>
              <a:ext cx="641049" cy="1237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" descr="Z:\ЗРС 2016\blok_2016_на фестиваль\Журнал ЗРС 2016\Журнал ЗРС 2016_Страница_007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64" t="14071" r="30827" b="11117"/>
            <a:stretch/>
          </p:blipFill>
          <p:spPr bwMode="auto">
            <a:xfrm>
              <a:off x="1351781" y="1971774"/>
              <a:ext cx="687498" cy="1578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Z:\ЗРС 2016\blok_2016_на фестиваль\Журнал ЗРС 2016\Журнал ЗРС 2016_Страница_008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20" t="22696" r="23364" b="8866"/>
            <a:stretch/>
          </p:blipFill>
          <p:spPr bwMode="auto">
            <a:xfrm>
              <a:off x="2233224" y="1644334"/>
              <a:ext cx="990547" cy="1875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2233224" y="3690833"/>
              <a:ext cx="801311" cy="843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>
                  <a:solidFill>
                    <a:srgbClr val="453229"/>
                  </a:solidFill>
                  <a:latin typeface="Izhitza" pitchFamily="82" charset="0"/>
                </a:rPr>
                <a:t>Кубок 2013 г.</a:t>
              </a:r>
            </a:p>
            <a:p>
              <a:endParaRPr lang="ru-RU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51781" y="3690833"/>
              <a:ext cx="961573" cy="562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>
                  <a:solidFill>
                    <a:srgbClr val="453229"/>
                  </a:solidFill>
                  <a:latin typeface="Izhitza" pitchFamily="82" charset="0"/>
                </a:rPr>
                <a:t>Кубок 2012 г.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90208" y="3690833"/>
              <a:ext cx="801311" cy="562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>
                  <a:solidFill>
                    <a:srgbClr val="453229"/>
                  </a:solidFill>
                  <a:latin typeface="Izhitza" pitchFamily="82" charset="0"/>
                </a:rPr>
                <a:t>Кубок 201</a:t>
              </a:r>
              <a:r>
                <a:rPr lang="en-US" sz="1400" dirty="0" smtClean="0">
                  <a:solidFill>
                    <a:srgbClr val="453229"/>
                  </a:solidFill>
                  <a:latin typeface="Izhitza" pitchFamily="82" charset="0"/>
                </a:rPr>
                <a:t>1 </a:t>
              </a:r>
              <a:r>
                <a:rPr lang="ru-RU" sz="1400" dirty="0" smtClean="0">
                  <a:solidFill>
                    <a:srgbClr val="453229"/>
                  </a:solidFill>
                  <a:latin typeface="Izhitza" pitchFamily="82" charset="0"/>
                </a:rPr>
                <a:t>г.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56370" y="3690833"/>
              <a:ext cx="961573" cy="793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>
                  <a:solidFill>
                    <a:srgbClr val="453229"/>
                  </a:solidFill>
                  <a:latin typeface="Izhitza" pitchFamily="82" charset="0"/>
                </a:rPr>
                <a:t>Кубок 2015 г.</a:t>
              </a:r>
            </a:p>
            <a:p>
              <a:endParaRPr lang="ru-RU" sz="1400" dirty="0"/>
            </a:p>
          </p:txBody>
        </p:sp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34535" y="1562474"/>
              <a:ext cx="1042819" cy="1948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TextBox 11"/>
            <p:cNvSpPr txBox="1"/>
            <p:nvPr/>
          </p:nvSpPr>
          <p:spPr>
            <a:xfrm>
              <a:off x="3194797" y="3608973"/>
              <a:ext cx="954406" cy="793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>
                  <a:solidFill>
                    <a:srgbClr val="453229"/>
                  </a:solidFill>
                  <a:latin typeface="Izhitza" pitchFamily="82" charset="0"/>
                </a:rPr>
                <a:t>Кубок 2014 г.</a:t>
              </a:r>
            </a:p>
            <a:p>
              <a:endParaRPr lang="ru-RU" sz="14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239779" y="3690833"/>
              <a:ext cx="1121835" cy="562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>
                  <a:solidFill>
                    <a:srgbClr val="453229"/>
                  </a:solidFill>
                  <a:latin typeface="Izhitza" pitchFamily="82" charset="0"/>
                </a:rPr>
                <a:t>Кубок 2017 г.</a:t>
              </a:r>
              <a:endParaRPr lang="ru-RU" sz="1400" dirty="0">
                <a:solidFill>
                  <a:srgbClr val="453229"/>
                </a:solidFill>
                <a:latin typeface="Izhitza" pitchFamily="82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85800" y="609600"/>
            <a:ext cx="5210555" cy="761888"/>
          </a:xfrm>
          <a:prstGeom prst="rect">
            <a:avLst/>
          </a:prstGeom>
          <a:noFill/>
        </p:spPr>
        <p:txBody>
          <a:bodyPr wrap="none" lIns="83960" tIns="41980" rIns="83960" bIns="41980" rtlCol="0">
            <a:spAutoFit/>
          </a:bodyPr>
          <a:lstStyle/>
          <a:p>
            <a:pPr algn="ctr"/>
            <a:r>
              <a:rPr lang="ru-RU" sz="2200" b="1" dirty="0">
                <a:latin typeface="Izhitsa" pitchFamily="34" charset="0"/>
              </a:rPr>
              <a:t>Фестиваль Зарайский Ратный Сбор</a:t>
            </a:r>
          </a:p>
          <a:p>
            <a:pPr algn="ctr"/>
            <a:r>
              <a:rPr lang="ru-RU" sz="2200" b="1" dirty="0">
                <a:latin typeface="Izhitsa" pitchFamily="34" charset="0"/>
              </a:rPr>
              <a:t>проводится на Кубок Клуба Русь</a:t>
            </a:r>
            <a:endParaRPr lang="en-US" sz="2200" b="1" dirty="0">
              <a:latin typeface="Izhitsa" pitchFamily="34" charset="0"/>
            </a:endParaRPr>
          </a:p>
        </p:txBody>
      </p:sp>
      <p:pic>
        <p:nvPicPr>
          <p:cNvPr id="20" name="Picture 2" descr="Z:\ЗРС 2016\А\DCIM\100CANON\IMG_278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9592" r="6608" b="9592"/>
          <a:stretch/>
        </p:blipFill>
        <p:spPr bwMode="auto">
          <a:xfrm>
            <a:off x="3962400" y="4800600"/>
            <a:ext cx="2532017" cy="1652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" name="Picture 3" descr="Z:\-=РУСЬ=-\-=!Мероприятия!=-\2015.08 Зарайский ратный сбор - 5\Фото Видео\2015.08.03-09 Лагерь Зарайск\третий (финальный) день фестиваля\DSC_023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3" t="10407" r="10407" b="9473"/>
          <a:stretch/>
        </p:blipFill>
        <p:spPr bwMode="auto">
          <a:xfrm>
            <a:off x="914400" y="4800600"/>
            <a:ext cx="2532017" cy="1641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52600"/>
            <a:ext cx="1096375" cy="21248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6" t="19120" r="21656" b="22732"/>
          <a:stretch/>
        </p:blipFill>
        <p:spPr>
          <a:xfrm>
            <a:off x="6858000" y="4800600"/>
            <a:ext cx="2515576" cy="1641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TextBox 27"/>
          <p:cNvSpPr txBox="1"/>
          <p:nvPr/>
        </p:nvSpPr>
        <p:spPr>
          <a:xfrm>
            <a:off x="8001000" y="3962400"/>
            <a:ext cx="914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53229"/>
                </a:solidFill>
                <a:latin typeface="Izhitza" pitchFamily="82" charset="0"/>
              </a:rPr>
              <a:t>Кубок 2018 г.</a:t>
            </a:r>
            <a:endParaRPr lang="ru-RU" dirty="0">
              <a:solidFill>
                <a:srgbClr val="453229"/>
              </a:solidFill>
              <a:latin typeface="Izhitza" pitchFamily="82" charset="0"/>
            </a:endParaRPr>
          </a:p>
        </p:txBody>
      </p:sp>
      <p:pic>
        <p:nvPicPr>
          <p:cNvPr id="5" name="Picture 4" descr="Копия IMG_2941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609600"/>
            <a:ext cx="2123918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9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-08-03 07.02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9090302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9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8-08-03 07.08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199"/>
            <a:ext cx="8902700" cy="607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75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057400" y="609600"/>
            <a:ext cx="5901515" cy="761888"/>
          </a:xfrm>
          <a:prstGeom prst="rect">
            <a:avLst/>
          </a:prstGeom>
          <a:noFill/>
        </p:spPr>
        <p:txBody>
          <a:bodyPr wrap="none" lIns="83960" tIns="41980" rIns="83960" bIns="41980" rtlCol="0">
            <a:spAutoFit/>
          </a:bodyPr>
          <a:lstStyle/>
          <a:p>
            <a:pPr algn="ctr"/>
            <a:r>
              <a:rPr lang="ru-RU" sz="2200" b="1" dirty="0">
                <a:latin typeface="Izhitsa" pitchFamily="34" charset="0"/>
              </a:rPr>
              <a:t>Фестиваль</a:t>
            </a:r>
            <a:r>
              <a:rPr lang="en-US" sz="2200" b="1" dirty="0">
                <a:latin typeface="Izhitsa" pitchFamily="34" charset="0"/>
              </a:rPr>
              <a:t> </a:t>
            </a:r>
            <a:r>
              <a:rPr lang="en-US" sz="2200" b="1" dirty="0" err="1">
                <a:latin typeface="Izhitsa" pitchFamily="34" charset="0"/>
              </a:rPr>
              <a:t>исторической</a:t>
            </a:r>
            <a:r>
              <a:rPr lang="en-US" sz="2200" b="1" dirty="0">
                <a:latin typeface="Izhitsa" pitchFamily="34" charset="0"/>
              </a:rPr>
              <a:t> </a:t>
            </a:r>
            <a:r>
              <a:rPr lang="en-US" sz="2200" b="1" dirty="0" err="1" smtClean="0">
                <a:latin typeface="Izhitsa" pitchFamily="34" charset="0"/>
              </a:rPr>
              <a:t>реконстр</a:t>
            </a:r>
            <a:r>
              <a:rPr lang="ru-RU" sz="2200" b="1" dirty="0" smtClean="0">
                <a:latin typeface="Izhitsa" pitchFamily="34" charset="0"/>
              </a:rPr>
              <a:t>у</a:t>
            </a:r>
            <a:r>
              <a:rPr lang="en-US" sz="2200" b="1" dirty="0" err="1" smtClean="0">
                <a:latin typeface="Izhitsa" pitchFamily="34" charset="0"/>
              </a:rPr>
              <a:t>кции</a:t>
            </a:r>
            <a:endParaRPr lang="en-US" sz="2200" b="1" dirty="0">
              <a:latin typeface="Izhitsa" pitchFamily="34" charset="0"/>
            </a:endParaRPr>
          </a:p>
          <a:p>
            <a:pPr algn="ctr"/>
            <a:r>
              <a:rPr lang="ru-RU" sz="2200" b="1" dirty="0">
                <a:latin typeface="Izhitsa" pitchFamily="34" charset="0"/>
              </a:rPr>
              <a:t>Зарайский Ратный </a:t>
            </a:r>
            <a:r>
              <a:rPr lang="ru-RU" sz="2200" b="1" dirty="0" smtClean="0">
                <a:latin typeface="Izhitsa" pitchFamily="34" charset="0"/>
              </a:rPr>
              <a:t>Сбор </a:t>
            </a:r>
            <a:r>
              <a:rPr lang="en-US" sz="2200" b="1" dirty="0" smtClean="0">
                <a:latin typeface="Izhitsa" pitchFamily="34" charset="0"/>
              </a:rPr>
              <a:t>VIII</a:t>
            </a:r>
            <a:endParaRPr lang="ru-RU" sz="2200" b="1" dirty="0">
              <a:latin typeface="Izhits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00" y="1676400"/>
            <a:ext cx="5029200" cy="5016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2925" algn="ctr"/>
            <a:r>
              <a:rPr lang="ru-RU" sz="1600" dirty="0" smtClean="0"/>
              <a:t>С 27 по 29 июля в одном из </a:t>
            </a:r>
            <a:r>
              <a:rPr lang="ru-RU" sz="1600" dirty="0"/>
              <a:t>самых живописных и богатом историческими памятниками районе Московской области - </a:t>
            </a:r>
            <a:r>
              <a:rPr lang="ru-RU" sz="1600" dirty="0" err="1"/>
              <a:t>зарайской</a:t>
            </a:r>
            <a:r>
              <a:rPr lang="ru-RU" sz="1600" dirty="0"/>
              <a:t> </a:t>
            </a:r>
            <a:r>
              <a:rPr lang="ru-RU" sz="1600" dirty="0" smtClean="0"/>
              <a:t>земле на территории строящегося Славянского культурно-исторического центра «Кремль им. </a:t>
            </a:r>
            <a:r>
              <a:rPr lang="ru-RU" sz="1600" dirty="0" err="1" smtClean="0"/>
              <a:t>Евпатия</a:t>
            </a:r>
            <a:r>
              <a:rPr lang="ru-RU" sz="1600" dirty="0" smtClean="0"/>
              <a:t> </a:t>
            </a:r>
            <a:r>
              <a:rPr lang="ru-RU" sz="1600" dirty="0" err="1" smtClean="0"/>
              <a:t>Коловрата</a:t>
            </a:r>
            <a:r>
              <a:rPr lang="ru-RU" sz="1600" dirty="0" smtClean="0"/>
              <a:t>»  проходил фестиваль </a:t>
            </a:r>
            <a:r>
              <a:rPr lang="ru-RU" sz="1600" dirty="0"/>
              <a:t>исторической реконструкции "Зарайский ратный </a:t>
            </a:r>
            <a:r>
              <a:rPr lang="ru-RU" sz="1600" dirty="0" smtClean="0"/>
              <a:t>сбор </a:t>
            </a:r>
            <a:r>
              <a:rPr lang="en-US" sz="1600" dirty="0" smtClean="0"/>
              <a:t>VIII</a:t>
            </a:r>
            <a:r>
              <a:rPr lang="ru-RU" sz="1600" dirty="0" smtClean="0"/>
              <a:t>". </a:t>
            </a:r>
          </a:p>
          <a:p>
            <a:pPr indent="542925" algn="ctr"/>
            <a:endParaRPr lang="ru-RU" sz="1600" dirty="0" smtClean="0"/>
          </a:p>
          <a:p>
            <a:pPr indent="542925" algn="ctr"/>
            <a:endParaRPr lang="ru-RU" sz="1600" dirty="0" smtClean="0"/>
          </a:p>
          <a:p>
            <a:pPr indent="542925" algn="ctr"/>
            <a:endParaRPr lang="ru-RU" sz="1600" dirty="0" smtClean="0"/>
          </a:p>
          <a:p>
            <a:pPr indent="542925" algn="ctr"/>
            <a:r>
              <a:rPr lang="ru-RU" sz="1600" dirty="0" smtClean="0"/>
              <a:t>Археологи </a:t>
            </a:r>
            <a:r>
              <a:rPr lang="ru-RU" sz="1600" dirty="0"/>
              <a:t>считают, что </a:t>
            </a:r>
            <a:r>
              <a:rPr lang="ru-RU" sz="1600" dirty="0" smtClean="0"/>
              <a:t>«Зарайск</a:t>
            </a:r>
            <a:r>
              <a:rPr lang="ru-RU" sz="1600" dirty="0"/>
              <a:t> располагался в центре сгустка средневековых</a:t>
            </a:r>
            <a:r>
              <a:rPr lang="ru-RU" sz="1600" b="1" dirty="0"/>
              <a:t> </a:t>
            </a:r>
            <a:r>
              <a:rPr lang="ru-RU" sz="1600" dirty="0"/>
              <a:t>русских поселений, существовавших на протяжении XI–XVI веков». Фестиваль воссоздает реалистичную атмосферу средневековья, проводится с участием клубов исторической реконструкции, имеющие научно-обоснованную реконструкцию костюмов, доспехов и предметов быта Средневековой Руси и Западной </a:t>
            </a:r>
            <a:r>
              <a:rPr lang="ru-RU" sz="1600" dirty="0" smtClean="0"/>
              <a:t>Европы </a:t>
            </a:r>
          </a:p>
          <a:p>
            <a:pPr indent="542925" algn="ctr"/>
            <a:endParaRPr lang="ru-RU" sz="1600" dirty="0" smtClean="0"/>
          </a:p>
        </p:txBody>
      </p:sp>
      <p:pic>
        <p:nvPicPr>
          <p:cNvPr id="2" name="Picture 1" descr="IMG_200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962400"/>
            <a:ext cx="3733800" cy="2489200"/>
          </a:xfrm>
          <a:prstGeom prst="rect">
            <a:avLst/>
          </a:prstGeom>
        </p:spPr>
      </p:pic>
      <p:pic>
        <p:nvPicPr>
          <p:cNvPr id="4" name="Picture 3" descr="IMG_172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422400"/>
            <a:ext cx="37338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72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4888" y="595973"/>
            <a:ext cx="8753045" cy="3100990"/>
          </a:xfrm>
          <a:prstGeom prst="rect">
            <a:avLst/>
          </a:prstGeom>
          <a:noFill/>
        </p:spPr>
        <p:txBody>
          <a:bodyPr wrap="square" lIns="83960" tIns="41980" rIns="83960" bIns="41980" rtlCol="0">
            <a:spAutoFit/>
          </a:bodyPr>
          <a:lstStyle/>
          <a:p>
            <a:r>
              <a:rPr lang="ru-RU" sz="1400" b="1" dirty="0"/>
              <a:t>Основной целью проекта</a:t>
            </a:r>
            <a:r>
              <a:rPr lang="ru-RU" sz="1400" dirty="0"/>
              <a:t> является</a:t>
            </a:r>
            <a:r>
              <a:rPr lang="ru-RU" sz="1400" b="1" dirty="0"/>
              <a:t> с</a:t>
            </a:r>
            <a:r>
              <a:rPr lang="ru-RU" sz="1400" dirty="0"/>
              <a:t>охранение традиционного культурно-исторического наследия </a:t>
            </a:r>
            <a:r>
              <a:rPr lang="ru-RU" sz="1400" dirty="0" smtClean="0"/>
              <a:t>и развитие туристическо-событийного потенциала России </a:t>
            </a:r>
            <a:r>
              <a:rPr lang="ru-RU" sz="1400" dirty="0"/>
              <a:t> </a:t>
            </a:r>
          </a:p>
          <a:p>
            <a:r>
              <a:rPr lang="ru-RU" sz="1400" b="1" dirty="0"/>
              <a:t>Задачи Проекта: </a:t>
            </a:r>
            <a:endParaRPr lang="ru-RU" sz="1400" dirty="0"/>
          </a:p>
          <a:p>
            <a:r>
              <a:rPr lang="ru-RU" sz="1400" dirty="0"/>
              <a:t>1. Развитие туризма, в том числе увеличение количественных показателей посещаемости региона реализации Проекта за счет участников и гостей </a:t>
            </a:r>
            <a:r>
              <a:rPr lang="ru-RU" sz="1400" dirty="0" smtClean="0"/>
              <a:t>из стран дальнего, ближнего зарубежья и </a:t>
            </a:r>
            <a:r>
              <a:rPr lang="ru-RU" sz="1400" dirty="0"/>
              <a:t>различных регионов России.</a:t>
            </a:r>
          </a:p>
          <a:p>
            <a:r>
              <a:rPr lang="ru-RU" sz="1400" dirty="0"/>
              <a:t>2. Популяризация здорового образа жизни, организация историко-культурного и познавательного досуга жителей района и гостей фестиваля.</a:t>
            </a:r>
          </a:p>
          <a:p>
            <a:r>
              <a:rPr lang="ru-RU" sz="1400" dirty="0"/>
              <a:t>3. Воссоздание предметов материальной культуры и технологий разных эпох для популяризации исторических знаний, культуры и быта наших предков.</a:t>
            </a:r>
          </a:p>
          <a:p>
            <a:r>
              <a:rPr lang="ru-RU" sz="1400" dirty="0"/>
              <a:t>4. Воссоздание для жителей района и гостей фестиваля исторических событий как память о славных деяниях предков.</a:t>
            </a:r>
          </a:p>
          <a:p>
            <a:r>
              <a:rPr lang="ru-RU" sz="1400" dirty="0"/>
              <a:t>5. Обмен опытом и знаниями, укрепление связей между клубами исторической реконструкции, развитие единого культурного пространства, действующего независимо от административных границ.</a:t>
            </a:r>
          </a:p>
          <a:p>
            <a:r>
              <a:rPr lang="ru-RU" sz="1400" dirty="0"/>
              <a:t>6. Популяризация исторической реконструкции как формы молодежной досуговой деятельности.</a:t>
            </a:r>
          </a:p>
        </p:txBody>
      </p:sp>
      <p:pic>
        <p:nvPicPr>
          <p:cNvPr id="6" name="Picture 5" descr="IMG_197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733800"/>
            <a:ext cx="4038600" cy="2692400"/>
          </a:xfrm>
          <a:prstGeom prst="rect">
            <a:avLst/>
          </a:prstGeom>
        </p:spPr>
      </p:pic>
      <p:pic>
        <p:nvPicPr>
          <p:cNvPr id="7" name="Picture 6" descr="IMG_219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733800"/>
            <a:ext cx="40386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04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8-08-03 07.07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9067800" cy="614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335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2242738" y="609712"/>
            <a:ext cx="5901515" cy="761888"/>
          </a:xfrm>
          <a:prstGeom prst="rect">
            <a:avLst/>
          </a:prstGeom>
          <a:noFill/>
        </p:spPr>
        <p:txBody>
          <a:bodyPr wrap="none" lIns="83960" tIns="41980" rIns="83960" bIns="41980" rtlCol="0">
            <a:spAutoFit/>
          </a:bodyPr>
          <a:lstStyle/>
          <a:p>
            <a:pPr algn="ctr"/>
            <a:r>
              <a:rPr lang="ru-RU" sz="2200" b="1" dirty="0">
                <a:latin typeface="Izhitsa" pitchFamily="34" charset="0"/>
              </a:rPr>
              <a:t>Фестиваль</a:t>
            </a:r>
            <a:r>
              <a:rPr lang="en-US" sz="2200" b="1" dirty="0">
                <a:latin typeface="Izhitsa" pitchFamily="34" charset="0"/>
              </a:rPr>
              <a:t> </a:t>
            </a:r>
            <a:r>
              <a:rPr lang="en-US" sz="2200" b="1" dirty="0" err="1">
                <a:latin typeface="Izhitsa" pitchFamily="34" charset="0"/>
              </a:rPr>
              <a:t>исторической</a:t>
            </a:r>
            <a:r>
              <a:rPr lang="en-US" sz="2200" b="1" dirty="0">
                <a:latin typeface="Izhitsa" pitchFamily="34" charset="0"/>
              </a:rPr>
              <a:t> </a:t>
            </a:r>
            <a:r>
              <a:rPr lang="en-US" sz="2200" b="1" dirty="0" err="1" smtClean="0">
                <a:latin typeface="Izhitsa" pitchFamily="34" charset="0"/>
              </a:rPr>
              <a:t>реконстр</a:t>
            </a:r>
            <a:r>
              <a:rPr lang="ru-RU" sz="2200" b="1" dirty="0" smtClean="0">
                <a:latin typeface="Izhitsa" pitchFamily="34" charset="0"/>
              </a:rPr>
              <a:t>у</a:t>
            </a:r>
            <a:r>
              <a:rPr lang="en-US" sz="2200" b="1" dirty="0" err="1" smtClean="0">
                <a:latin typeface="Izhitsa" pitchFamily="34" charset="0"/>
              </a:rPr>
              <a:t>кции</a:t>
            </a:r>
            <a:endParaRPr lang="en-US" sz="2200" b="1" dirty="0">
              <a:latin typeface="Izhitsa" pitchFamily="34" charset="0"/>
            </a:endParaRPr>
          </a:p>
          <a:p>
            <a:pPr algn="ctr"/>
            <a:r>
              <a:rPr lang="ru-RU" sz="2200" b="1" dirty="0">
                <a:latin typeface="Izhitsa" pitchFamily="34" charset="0"/>
              </a:rPr>
              <a:t>Зарайский Ратный </a:t>
            </a:r>
            <a:r>
              <a:rPr lang="ru-RU" sz="2200" b="1" dirty="0" smtClean="0">
                <a:latin typeface="Izhitsa" pitchFamily="34" charset="0"/>
              </a:rPr>
              <a:t>Сбор </a:t>
            </a:r>
            <a:r>
              <a:rPr lang="en-US" sz="2200" b="1" dirty="0" smtClean="0">
                <a:latin typeface="Izhitsa" pitchFamily="34" charset="0"/>
              </a:rPr>
              <a:t>VIII</a:t>
            </a:r>
            <a:endParaRPr lang="ru-RU" sz="2200" b="1" dirty="0">
              <a:latin typeface="Izhits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1371600"/>
            <a:ext cx="3886200" cy="2716270"/>
          </a:xfrm>
          <a:prstGeom prst="rect">
            <a:avLst/>
          </a:prstGeom>
          <a:noFill/>
        </p:spPr>
        <p:txBody>
          <a:bodyPr wrap="square" lIns="83960" tIns="41980" rIns="83960" bIns="41980" rtlCol="0">
            <a:spAutoFit/>
          </a:bodyPr>
          <a:lstStyle/>
          <a:p>
            <a:pPr algn="just"/>
            <a:r>
              <a:rPr lang="ru-RU" sz="1800" dirty="0" smtClean="0"/>
              <a:t>	</a:t>
            </a:r>
            <a:r>
              <a:rPr lang="ru-RU" sz="1900" i="1" dirty="0" smtClean="0"/>
              <a:t>На </a:t>
            </a:r>
            <a:r>
              <a:rPr lang="ru-RU" sz="1900" i="1" dirty="0"/>
              <a:t>фестивале </a:t>
            </a:r>
            <a:r>
              <a:rPr lang="ru-RU" sz="1900" i="1" dirty="0" err="1" smtClean="0"/>
              <a:t>оборудованна</a:t>
            </a:r>
            <a:r>
              <a:rPr lang="ru-RU" sz="1900" i="1" dirty="0" smtClean="0"/>
              <a:t> </a:t>
            </a:r>
            <a:r>
              <a:rPr lang="ru-RU" sz="1900" i="1" dirty="0"/>
              <a:t>площадка под палаточный лагерь с охраняемой автостоянкой, туалеты с душевыми кабинами, песчаный пляж, торговая и ремесленная слобода, участникам </a:t>
            </a:r>
            <a:r>
              <a:rPr lang="ru-RU" sz="1900" i="1" dirty="0" smtClean="0"/>
              <a:t>предложено </a:t>
            </a:r>
            <a:r>
              <a:rPr lang="ru-RU" sz="1900" i="1" dirty="0"/>
              <a:t>на выбор несколько вариантов </a:t>
            </a:r>
            <a:r>
              <a:rPr lang="ru-RU" sz="1900" i="1" dirty="0" smtClean="0"/>
              <a:t>питания </a:t>
            </a:r>
            <a:r>
              <a:rPr lang="ru-RU" sz="1900" i="1" dirty="0" err="1" smtClean="0"/>
              <a:t>аутеничной</a:t>
            </a:r>
            <a:r>
              <a:rPr lang="ru-RU" sz="1900" i="1" dirty="0" smtClean="0"/>
              <a:t> кухни. </a:t>
            </a:r>
            <a:endParaRPr lang="ru-RU" sz="1900" i="1" dirty="0"/>
          </a:p>
        </p:txBody>
      </p:sp>
      <p:pic>
        <p:nvPicPr>
          <p:cNvPr id="3" name="Picture 2" descr="2018-05-21 05.12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038600"/>
            <a:ext cx="3824121" cy="2362200"/>
          </a:xfrm>
          <a:prstGeom prst="rect">
            <a:avLst/>
          </a:prstGeom>
        </p:spPr>
      </p:pic>
      <p:pic>
        <p:nvPicPr>
          <p:cNvPr id="5" name="Picture 4" descr="IMG_292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038600"/>
            <a:ext cx="3962400" cy="2353425"/>
          </a:xfrm>
          <a:prstGeom prst="rect">
            <a:avLst/>
          </a:prstGeom>
        </p:spPr>
      </p:pic>
      <p:pic>
        <p:nvPicPr>
          <p:cNvPr id="6" name="Picture 5" descr="-1cwj6f8JQ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600200"/>
            <a:ext cx="38100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53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457200"/>
            <a:ext cx="8229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Официальное открытие фестиваля  состоялось </a:t>
            </a:r>
            <a:r>
              <a:rPr lang="ru-RU" sz="2200" b="1" i="1" dirty="0" smtClean="0"/>
              <a:t>28 июля в 14:00 </a:t>
            </a:r>
            <a:endParaRPr lang="en-US" sz="2200" b="1" i="1" dirty="0"/>
          </a:p>
        </p:txBody>
      </p:sp>
      <p:sp>
        <p:nvSpPr>
          <p:cNvPr id="4" name="Rectangle 3"/>
          <p:cNvSpPr/>
          <p:nvPr/>
        </p:nvSpPr>
        <p:spPr>
          <a:xfrm>
            <a:off x="533400" y="838200"/>
            <a:ext cx="8458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	</a:t>
            </a:r>
            <a:r>
              <a:rPr lang="ru-RU" sz="2000" dirty="0" smtClean="0"/>
              <a:t>В программе фестиваля прошли выступления </a:t>
            </a:r>
            <a:r>
              <a:rPr lang="ru-RU" sz="2000" dirty="0" err="1" smtClean="0"/>
              <a:t>реконструкторов</a:t>
            </a:r>
            <a:r>
              <a:rPr lang="ru-RU" sz="2000" dirty="0" smtClean="0"/>
              <a:t> в поединках по средневековому бою, в конных и лучных турнирах. </a:t>
            </a:r>
            <a:endParaRPr lang="en-US" sz="2000" dirty="0"/>
          </a:p>
        </p:txBody>
      </p:sp>
      <p:pic>
        <p:nvPicPr>
          <p:cNvPr id="5" name="Picture 4" descr="IMG_246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038600"/>
            <a:ext cx="3581400" cy="2387599"/>
          </a:xfrm>
          <a:prstGeom prst="rect">
            <a:avLst/>
          </a:prstGeom>
        </p:spPr>
      </p:pic>
      <p:pic>
        <p:nvPicPr>
          <p:cNvPr id="7" name="Picture 6" descr="IMG_273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600200"/>
            <a:ext cx="3543300" cy="2362200"/>
          </a:xfrm>
          <a:prstGeom prst="rect">
            <a:avLst/>
          </a:prstGeom>
        </p:spPr>
      </p:pic>
      <p:pic>
        <p:nvPicPr>
          <p:cNvPr id="9" name="Picture 8" descr="IMG_388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038600"/>
            <a:ext cx="3581400" cy="2387600"/>
          </a:xfrm>
          <a:prstGeom prst="rect">
            <a:avLst/>
          </a:prstGeom>
        </p:spPr>
      </p:pic>
      <p:pic>
        <p:nvPicPr>
          <p:cNvPr id="13" name="Picture 12" descr="IMG_199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00200"/>
            <a:ext cx="35814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76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8-08-03 07.03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9049424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36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8-08-03 07.03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8915400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98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2167</TotalTime>
  <Words>390</Words>
  <Application>Microsoft Macintosh PowerPoint</Application>
  <PresentationFormat>A4 Paper (210x297 mm)</PresentationFormat>
  <Paragraphs>48</Paragraphs>
  <Slides>15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Oksana S</cp:lastModifiedBy>
  <cp:revision>174</cp:revision>
  <dcterms:created xsi:type="dcterms:W3CDTF">2016-10-12T20:43:07Z</dcterms:created>
  <dcterms:modified xsi:type="dcterms:W3CDTF">2018-08-03T16:09:50Z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2016-09-22T00:00:00Z</vt:filetime>
  </property>
  <property fmtid="{D5CDD505-2E9C-101B-9397-08002B2CF9AE}" pid="3" name="LastSaved">
    <vt:filetime>2016-10-12T00:00:00Z</vt:filetime>
  </property>
</Properties>
</file>