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29"/>
  </p:notesMasterIdLst>
  <p:sldIdLst>
    <p:sldId id="326" r:id="rId2"/>
    <p:sldId id="340" r:id="rId3"/>
    <p:sldId id="343" r:id="rId4"/>
    <p:sldId id="341" r:id="rId5"/>
    <p:sldId id="327" r:id="rId6"/>
    <p:sldId id="342" r:id="rId7"/>
    <p:sldId id="335" r:id="rId8"/>
    <p:sldId id="328" r:id="rId9"/>
    <p:sldId id="329" r:id="rId10"/>
    <p:sldId id="330" r:id="rId11"/>
    <p:sldId id="331" r:id="rId12"/>
    <p:sldId id="332" r:id="rId13"/>
    <p:sldId id="347" r:id="rId14"/>
    <p:sldId id="334" r:id="rId15"/>
    <p:sldId id="336" r:id="rId16"/>
    <p:sldId id="337" r:id="rId17"/>
    <p:sldId id="338" r:id="rId18"/>
    <p:sldId id="301" r:id="rId19"/>
    <p:sldId id="344" r:id="rId20"/>
    <p:sldId id="302" r:id="rId21"/>
    <p:sldId id="346" r:id="rId22"/>
    <p:sldId id="345" r:id="rId23"/>
    <p:sldId id="304" r:id="rId24"/>
    <p:sldId id="305" r:id="rId25"/>
    <p:sldId id="306" r:id="rId26"/>
    <p:sldId id="307" r:id="rId27"/>
    <p:sldId id="308" r:id="rId28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D694CE"/>
    <a:srgbClr val="F83C16"/>
    <a:srgbClr val="BD0D11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54" autoAdjust="0"/>
  </p:normalViewPr>
  <p:slideViewPr>
    <p:cSldViewPr>
      <p:cViewPr>
        <p:scale>
          <a:sx n="80" d="100"/>
          <a:sy n="80" d="100"/>
        </p:scale>
        <p:origin x="-96" y="-60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31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70028FC-2612-4EB2-938D-C6CAF56E2996}" type="datetimeFigureOut">
              <a:rPr lang="ru-RU"/>
              <a:pPr>
                <a:defRPr/>
              </a:pPr>
              <a:t>20.09.2015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92EAB2C-A473-4962-BB61-226047B939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0069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13" y="1285864"/>
            <a:ext cx="10363200" cy="1470025"/>
          </a:xfrm>
        </p:spPr>
        <p:txBody>
          <a:bodyPr/>
          <a:lstStyle>
            <a:lvl1pPr>
              <a:defRPr>
                <a:solidFill>
                  <a:srgbClr val="EF2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9720" y="2857496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C2FC6-81AC-45ED-BFA6-9B165127EB98}" type="datetimeFigureOut">
              <a:rPr lang="ru-RU"/>
              <a:pPr>
                <a:defRPr/>
              </a:pPr>
              <a:t>20.09.2015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8A827-585B-43F4-88E4-E5A4B9B650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A5076-73F9-4824-A3FB-936119D62A11}" type="datetimeFigureOut">
              <a:rPr lang="ru-RU"/>
              <a:pPr>
                <a:defRPr/>
              </a:pPr>
              <a:t>20.09.2015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337FD-2640-4018-B998-6209690C6A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095BA-8C2F-4CDC-B1C9-A0FDCAD88B56}" type="datetimeFigureOut">
              <a:rPr lang="ru-RU"/>
              <a:pPr>
                <a:defRPr/>
              </a:pPr>
              <a:t>20.09.2015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4FC12-945D-4D8F-841B-440F680500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C2549-1936-4B42-AC6D-917B2D9C76B9}" type="datetimeFigureOut">
              <a:rPr lang="ru-RU"/>
              <a:pPr>
                <a:defRPr/>
              </a:pPr>
              <a:t>20.09.2015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6C5D3-5D2B-42AA-B6CA-A416C08E2D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42016-8B2B-4D72-AC09-1034F6FACE28}" type="datetimeFigureOut">
              <a:rPr lang="ru-RU"/>
              <a:pPr>
                <a:defRPr/>
              </a:pPr>
              <a:t>20.09.2015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2BD8B-948F-4FA1-A8F7-26D2A99DAF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29A4B-898D-4380-9FAD-6B721CBB0164}" type="datetimeFigureOut">
              <a:rPr lang="ru-RU"/>
              <a:pPr>
                <a:defRPr/>
              </a:pPr>
              <a:t>20.09.2015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7471D-6A19-4C96-9131-35C675F8FB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7ACC5-3EF7-40B4-AA44-FF367D089FA8}" type="datetimeFigureOut">
              <a:rPr lang="ru-RU"/>
              <a:pPr>
                <a:defRPr/>
              </a:pPr>
              <a:t>20.09.2015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9A4DE-BC99-480C-ADE2-6A7FE2A726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DDF3C-9581-47A3-8A7F-B02B1A5BBF1F}" type="datetimeFigureOut">
              <a:rPr lang="ru-RU"/>
              <a:pPr>
                <a:defRPr/>
              </a:pPr>
              <a:t>20.09.2015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52672-B282-48D0-B4F6-1911650002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 cstate="email">
            <a:alphaModFix amt="7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EB7B7E-B183-4631-9ECD-A93F76593E49}" type="datetimeFigureOut">
              <a:rPr lang="ru-RU"/>
              <a:pPr>
                <a:defRPr/>
              </a:pPr>
              <a:t>20.09.2015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1673955-47F3-41B1-931C-B0A3BC56BD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u="sng" kern="1200">
          <a:solidFill>
            <a:srgbClr val="EF2D69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Print" pitchFamily="2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EF2D69"/>
          </a:solidFill>
          <a:latin typeface="Segoe Print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EF2D69"/>
          </a:solidFill>
          <a:latin typeface="Segoe Print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EF2D69"/>
          </a:solidFill>
          <a:latin typeface="Segoe Print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EF2D69"/>
          </a:solidFill>
          <a:latin typeface="Segoe Print"/>
        </a:defRPr>
      </a:lvl5pPr>
      <a:lvl6pPr marL="457200" algn="ctr" rtl="0" fontAlgn="base">
        <a:spcBef>
          <a:spcPct val="0"/>
        </a:spcBef>
        <a:spcAft>
          <a:spcPct val="0"/>
        </a:spcAft>
        <a:defRPr sz="4000" u="sng">
          <a:solidFill>
            <a:srgbClr val="EF2D69"/>
          </a:solidFill>
          <a:latin typeface="Segoe Print"/>
        </a:defRPr>
      </a:lvl6pPr>
      <a:lvl7pPr marL="914400" algn="ctr" rtl="0" fontAlgn="base">
        <a:spcBef>
          <a:spcPct val="0"/>
        </a:spcBef>
        <a:spcAft>
          <a:spcPct val="0"/>
        </a:spcAft>
        <a:defRPr sz="4000" u="sng">
          <a:solidFill>
            <a:srgbClr val="EF2D69"/>
          </a:solidFill>
          <a:latin typeface="Segoe Print"/>
        </a:defRPr>
      </a:lvl7pPr>
      <a:lvl8pPr marL="1371600" algn="ctr" rtl="0" fontAlgn="base">
        <a:spcBef>
          <a:spcPct val="0"/>
        </a:spcBef>
        <a:spcAft>
          <a:spcPct val="0"/>
        </a:spcAft>
        <a:defRPr sz="4000" u="sng">
          <a:solidFill>
            <a:srgbClr val="EF2D69"/>
          </a:solidFill>
          <a:latin typeface="Segoe Print"/>
        </a:defRPr>
      </a:lvl8pPr>
      <a:lvl9pPr marL="1828800" algn="ctr" rtl="0" fontAlgn="base">
        <a:spcBef>
          <a:spcPct val="0"/>
        </a:spcBef>
        <a:spcAft>
          <a:spcPct val="0"/>
        </a:spcAft>
        <a:defRPr sz="4000" u="sng">
          <a:solidFill>
            <a:srgbClr val="EF2D69"/>
          </a:solidFill>
          <a:latin typeface="Segoe Print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F2DCDB"/>
          </a:solidFill>
          <a:latin typeface="Segoe UI" pitchFamily="34" charset="0"/>
          <a:ea typeface="Segoe UI"/>
          <a:cs typeface="Segoe U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F2DCDB"/>
          </a:solidFill>
          <a:latin typeface="Segoe UI" pitchFamily="34" charset="0"/>
          <a:ea typeface="Segoe UI"/>
          <a:cs typeface="Segoe U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F2DCDB"/>
          </a:solidFill>
          <a:latin typeface="Segoe UI" pitchFamily="34" charset="0"/>
          <a:ea typeface="Segoe UI"/>
          <a:cs typeface="Segoe U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2DCDB"/>
          </a:solidFill>
          <a:latin typeface="Segoe UI" pitchFamily="34" charset="0"/>
          <a:ea typeface="Segoe UI"/>
          <a:cs typeface="Segoe U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F2DCDB"/>
          </a:solidFill>
          <a:latin typeface="Segoe UI" pitchFamily="34" charset="0"/>
          <a:ea typeface="Segoe UI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766763" y="1700213"/>
            <a:ext cx="10658475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800" b="1" dirty="0">
                <a:ln>
                  <a:solidFill>
                    <a:sysClr val="windowText" lastClr="000000"/>
                  </a:solidFill>
                </a:ln>
                <a:solidFill>
                  <a:srgbClr val="F83C16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Торопец - историко-культурное </a:t>
            </a:r>
          </a:p>
          <a:p>
            <a:pPr algn="ctr"/>
            <a:r>
              <a:rPr lang="ru-RU" sz="4800" b="1" dirty="0">
                <a:ln>
                  <a:solidFill>
                    <a:sysClr val="windowText" lastClr="000000"/>
                  </a:solidFill>
                </a:ln>
                <a:solidFill>
                  <a:srgbClr val="F83C16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и природное наследие:</a:t>
            </a:r>
          </a:p>
          <a:p>
            <a:pPr algn="ctr"/>
            <a:r>
              <a:rPr lang="ru-RU" sz="4800" b="1" i="1" dirty="0">
                <a:ln>
                  <a:solidFill>
                    <a:sysClr val="windowText" lastClr="000000"/>
                  </a:solidFill>
                </a:ln>
                <a:solidFill>
                  <a:srgbClr val="F83C16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мультимедийная экскурсия </a:t>
            </a:r>
          </a:p>
          <a:p>
            <a:pPr algn="ctr"/>
            <a:r>
              <a:rPr lang="ru-RU" sz="4800" b="1" i="1" dirty="0">
                <a:ln>
                  <a:solidFill>
                    <a:sysClr val="windowText" lastClr="000000"/>
                  </a:solidFill>
                </a:ln>
                <a:solidFill>
                  <a:srgbClr val="F83C16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по городу Торопцу</a:t>
            </a:r>
            <a:r>
              <a:rPr lang="ru-RU" sz="4800" b="1" dirty="0">
                <a:ln>
                  <a:solidFill>
                    <a:sysClr val="windowText" lastClr="000000"/>
                  </a:solidFill>
                </a:ln>
                <a:solidFill>
                  <a:srgbClr val="F83C16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</a:p>
          <a:p>
            <a:pPr algn="ctr"/>
            <a:endParaRPr lang="ru-RU" sz="4800" b="1" dirty="0">
              <a:solidFill>
                <a:srgbClr val="F83C16"/>
              </a:solidFill>
            </a:endParaRPr>
          </a:p>
          <a:p>
            <a:pPr algn="ctr"/>
            <a:r>
              <a:rPr lang="ru-RU" sz="2800" b="1" dirty="0">
                <a:solidFill>
                  <a:schemeClr val="hlink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Тверская область г. Торопец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550863" y="188913"/>
            <a:ext cx="1118870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chemeClr val="hlink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Конкурсная презентация </a:t>
            </a:r>
            <a:r>
              <a:rPr lang="ru-RU" b="1" i="1" dirty="0" smtClean="0">
                <a:solidFill>
                  <a:schemeClr val="hlink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участника </a:t>
            </a:r>
            <a:r>
              <a:rPr lang="ru-RU" b="1" i="1" dirty="0">
                <a:solidFill>
                  <a:schemeClr val="hlink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Всероссийского конкурса  </a:t>
            </a:r>
          </a:p>
          <a:p>
            <a:pPr algn="ctr"/>
            <a:r>
              <a:rPr lang="ru-RU" b="1" i="1" dirty="0">
                <a:solidFill>
                  <a:schemeClr val="hlink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«Культурная столица малых городов России- 2015»  </a:t>
            </a:r>
            <a:r>
              <a:rPr lang="ru-RU" b="1" i="1" dirty="0">
                <a:solidFill>
                  <a:schemeClr val="hlink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algn="ctr">
              <a:spcBef>
                <a:spcPct val="50000"/>
              </a:spcBef>
            </a:pPr>
            <a:endParaRPr lang="ru-RU" b="1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63352" y="260648"/>
            <a:ext cx="115932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В 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середине XIV века Торопец вошел в состав Литовского государства, </a:t>
            </a:r>
            <a:endParaRPr lang="ru-RU" sz="2400" b="1" i="1" dirty="0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а 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в 1500 году был отвоеван русскими и по договору 1503 года отошел к Москве. Это событие </a:t>
            </a:r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открыло 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совершенно новую страницу </a:t>
            </a:r>
            <a:endParaRPr lang="ru-RU" sz="2400" b="1" i="1" dirty="0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в 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истории города</a:t>
            </a:r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.</a:t>
            </a:r>
          </a:p>
          <a:p>
            <a:pPr algn="ctr"/>
            <a:endParaRPr lang="ru-RU" sz="2400" b="1" i="1" dirty="0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pPr algn="ctr"/>
            <a:endParaRPr lang="ru-RU" sz="2400" b="1" i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Московское 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правительство принимает решение о переносе крепости Торопца на новое </a:t>
            </a:r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место.</a:t>
            </a:r>
          </a:p>
          <a:p>
            <a:pPr algn="ctr"/>
            <a:endParaRPr lang="ru-RU" sz="2400" b="1" i="1" dirty="0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pPr algn="ctr"/>
            <a:endParaRPr lang="ru-RU" sz="2400" b="1" i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Кремль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, известный под названием Красный Вал, расположился на острове, обтекаемом двумя рукавами Торопы, </a:t>
            </a:r>
            <a:endParaRPr lang="ru-RU" sz="2400" b="1" i="1" dirty="0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прямо 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в месте истока реки из озера </a:t>
            </a:r>
            <a:r>
              <a:rPr lang="ru-RU" sz="2400" b="1" i="1" dirty="0" err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Соломено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95400" y="260648"/>
            <a:ext cx="111612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Торопа 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в этом месте не замерзает даже в морозные зимы. Место было идеальным: водная преграда круглый год надежно защищала новый город со всех сторон. </a:t>
            </a:r>
            <a:endParaRPr lang="ru-RU" sz="2400" b="1" i="1" dirty="0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pPr algn="ctr"/>
            <a:endParaRPr lang="ru-RU" sz="2400" b="1" i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Форма 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мощной основной крепости была рассчитана на отражение штурма с артиллерийской поддержкой. Девять высоких башен имели названия согласно их назначению и местоположению. К двум, Московской и Егорьевской, подходили подъемные мосты. На случай осады подземный ход вел из </a:t>
            </a:r>
            <a:r>
              <a:rPr lang="ru-RU" sz="2400" b="1" i="1" dirty="0" err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Тайницкой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башни к озеру.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9336" y="404664"/>
            <a:ext cx="118813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Когда-то 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у Егорьевских ворот Торопецкого кремля стояла деревянная Георгиевская церковь, </a:t>
            </a:r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в 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которой находилась величайшая святыня Руси – </a:t>
            </a:r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Корсунская 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икона Божией Матери. </a:t>
            </a:r>
            <a:endParaRPr lang="ru-RU" sz="2400" b="1" i="1" dirty="0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pPr algn="ctr"/>
            <a:endParaRPr lang="ru-RU" sz="2400" b="1" i="1" dirty="0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pPr algn="ctr"/>
            <a:endParaRPr lang="ru-RU" sz="2400" b="1" i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В 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городе живет предание, что в 1239 году жена Александра Невского привезла Корсунскую икону Божией Матери в Торопец </a:t>
            </a:r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и 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оставила ее здесь в память о своем венчании. </a:t>
            </a:r>
            <a:endParaRPr lang="ru-RU" sz="2400" b="1" i="1" dirty="0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pPr algn="ctr"/>
            <a:endParaRPr lang="ru-RU" sz="2400" b="1" i="1" dirty="0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pPr algn="ctr"/>
            <a:endParaRPr lang="ru-RU" sz="2400" b="1" i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В 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честь иконы в 1676 году был построен первый каменный собор, который пришлось разобрать после одного из пожаров в конце XVIII века.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5360" y="332656"/>
            <a:ext cx="11737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К счастью, чудотворную икону и церковную утварь удалось спасти. </a:t>
            </a:r>
            <a:endParaRPr lang="ru-RU" sz="2400" b="1" i="1" dirty="0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pPr algn="ctr"/>
            <a:endParaRPr lang="ru-RU" sz="2400" b="1" i="1" dirty="0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В 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1795 году приступили к строительству ныне существующего </a:t>
            </a:r>
            <a:r>
              <a:rPr lang="ru-RU" sz="2400" b="1" i="1" dirty="0" err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Корсунско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-Богородицкого собора. </a:t>
            </a:r>
          </a:p>
        </p:txBody>
      </p:sp>
      <p:pic>
        <p:nvPicPr>
          <p:cNvPr id="1030" name="Picture 6" descr="C:\Documents and Settings\One\Рабочий стол\собо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2010" y="2348880"/>
            <a:ext cx="5880654" cy="441049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36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1344" y="188640"/>
            <a:ext cx="116652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В 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настоящее время один из списков с Корсунской иконы Божией Матери можно увидеть в церкви Всех </a:t>
            </a:r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Святых, которая 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долгое время была </a:t>
            </a:r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единственным 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действующим храмом не только в Торопецком, </a:t>
            </a:r>
            <a:endParaRPr lang="ru-RU" sz="2400" b="1" i="1" dirty="0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но 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и во всех соседних районах</a:t>
            </a:r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.</a:t>
            </a:r>
            <a:endParaRPr lang="ru-RU" sz="2400" b="1" i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5813" y="1730290"/>
            <a:ext cx="4113501" cy="50627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1344" y="260648"/>
            <a:ext cx="117373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Рядом 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с </a:t>
            </a:r>
            <a:r>
              <a:rPr lang="ru-RU" sz="2400" b="1" i="1" dirty="0" err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Корсунско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-Богородицким собором стоит Богоявленская </a:t>
            </a:r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церковь, 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построенная в 1771 году. Ее архитектурное убранство оценивается специалистами как высший взлет архитектурной фантазии </a:t>
            </a:r>
            <a:r>
              <a:rPr lang="ru-RU" sz="2400" b="1" i="1" dirty="0" err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торопецкой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школы зодчества. </a:t>
            </a:r>
            <a:endParaRPr lang="ru-RU" sz="2400" b="1" i="1" dirty="0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pPr algn="ctr"/>
            <a:endParaRPr lang="ru-RU" sz="2400" b="1" i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Сейчас 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в церкви находится краеведческий музей.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4196" y="2894131"/>
            <a:ext cx="5034452" cy="377767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7368" y="332656"/>
            <a:ext cx="115212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А 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еще на острове стоит </a:t>
            </a:r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памятник 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Учителю </a:t>
            </a:r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. </a:t>
            </a:r>
          </a:p>
          <a:p>
            <a:pPr algn="ctr"/>
            <a:endParaRPr lang="ru-RU" sz="2400" b="1" i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Он 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установлен в 1974 году </a:t>
            </a:r>
            <a:endParaRPr lang="ru-RU" sz="2400" b="1" i="1" dirty="0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(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скульпторы Ю.Г. Орехов и В.Х. </a:t>
            </a:r>
            <a:r>
              <a:rPr lang="ru-RU" sz="2400" b="1" i="1" dirty="0" err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Думанян</a:t>
            </a:r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)</a:t>
            </a:r>
          </a:p>
          <a:p>
            <a:pPr algn="ctr"/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на средства выпускников средней школы №1 – </a:t>
            </a:r>
            <a:endParaRPr lang="ru-RU" sz="2400" b="1" i="1" dirty="0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старейшей 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в городе</a:t>
            </a:r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.</a:t>
            </a:r>
            <a:endParaRPr lang="ru-RU" sz="2400" b="1" i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pic>
        <p:nvPicPr>
          <p:cNvPr id="3074" name="Picture 2" descr="C:\Documents and Settings\One\Рабочий стол\учитель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13693" y="1783980"/>
            <a:ext cx="3287688" cy="49286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5360" y="188640"/>
            <a:ext cx="117373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Остров 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соединен мостом с центром города. </a:t>
            </a:r>
          </a:p>
          <a:p>
            <a:pPr algn="ctr"/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Переходишь 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по нему – и чувствуешь себя на распутье: направо пойдешь – увидишь самолет, поставленный у реки в честь 40-летия Победы в Великой Отечественной войне; налево – дом купца </a:t>
            </a:r>
            <a:r>
              <a:rPr lang="ru-RU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Безносова</a:t>
            </a:r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, 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памятник архитектуры республиканского значения. </a:t>
            </a:r>
            <a:endParaRPr lang="ru-RU" sz="2400" b="1" i="1" dirty="0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Время 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его постройки можно определить лишь приблизительно, судя по декору – середина XVIII века. 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9167" y="2708920"/>
            <a:ext cx="5794561" cy="38698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 idx="4294967295"/>
          </p:nvPr>
        </p:nvSpPr>
        <p:spPr>
          <a:xfrm>
            <a:off x="119336" y="1"/>
            <a:ext cx="11953328" cy="285293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i="1" u="none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400" b="1" i="1" u="none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i="1" u="none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 </a:t>
            </a:r>
            <a:r>
              <a:rPr lang="ru-RU" sz="2400" b="1" i="1" u="none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прямо уходит главная улица города – </a:t>
            </a:r>
            <a:r>
              <a:rPr lang="ru-RU" sz="2400" b="1" i="1" u="none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Советская,</a:t>
            </a:r>
            <a:br>
              <a:rPr lang="ru-RU" sz="2400" b="1" i="1" u="none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i="1" u="none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</a:t>
            </a:r>
            <a:r>
              <a:rPr lang="ru-RU" sz="2400" b="1" i="1" u="none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прошлом Миллионная. </a:t>
            </a:r>
            <a:r>
              <a:rPr lang="ru-RU" sz="2400" b="1" i="1" u="none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400" b="1" i="1" u="none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i="1" u="none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400" b="1" i="1" u="none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i="1" u="none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Если </a:t>
            </a:r>
            <a:r>
              <a:rPr lang="ru-RU" sz="2400" b="1" i="1" u="none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пройти по ней вперед, окажешься на торговой площади города, прямо у Торговых </a:t>
            </a:r>
            <a:r>
              <a:rPr lang="ru-RU" sz="2400" b="1" i="1" u="none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рядов. </a:t>
            </a:r>
            <a:endParaRPr lang="ru-RU" sz="2400" b="1" i="1" u="none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One\Рабочий стол\миллион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2186" y="2996952"/>
            <a:ext cx="5916966" cy="36865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152" y="376531"/>
            <a:ext cx="117373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Здесь же и 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«Дом с портиком» , который </a:t>
            </a:r>
            <a:r>
              <a:rPr lang="ru-RU" sz="2400" b="1" i="1" dirty="0" err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торопчане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называют «Домом с колоннами». Дом – это громко сказано. Домик! Но очень стильный, построен по всем законам классицизма. </a:t>
            </a:r>
            <a:endParaRPr lang="ru-RU" sz="2400" b="1" i="1" dirty="0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дом купца </a:t>
            </a:r>
            <a:r>
              <a:rPr lang="ru-RU" sz="2400" b="1" i="1" dirty="0" err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Безносова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и Торговые ряды, и улица Миллионная – результат коренной перестройки города по регулярному плану, утвержденному Екатериной II в 1778 году. </a:t>
            </a:r>
            <a:b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8178" y="3284984"/>
            <a:ext cx="4770918" cy="32944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80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8688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5360" y="548680"/>
            <a:ext cx="11377264" cy="156966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На 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озере </a:t>
            </a:r>
            <a:r>
              <a:rPr lang="ru-RU" sz="2400" b="1" i="1" dirty="0" err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Соломено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стоит город Торопец</a:t>
            </a:r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, 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несчетным числом церковных куполов отражаясь в озерной воде</a:t>
            </a:r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.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ru-RU" sz="2400" b="1" i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И, видя эту картину, невольно думаешь, что нет и не было во все времена места спокойнее и тише на Земле.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9336" y="116632"/>
            <a:ext cx="11953328" cy="2308324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За 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торговыми рядами свернем налево, на улицу Никитина. Одноэтажный деревянный домик напротив </a:t>
            </a:r>
            <a:r>
              <a:rPr lang="ru-RU" sz="2400" b="1" i="1" dirty="0" err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Спасо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-Преображенской церкви </a:t>
            </a:r>
            <a:endParaRPr lang="ru-RU" sz="2400" b="1" i="1" dirty="0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уважительно называют Домом Патриарха </a:t>
            </a:r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. </a:t>
            </a:r>
          </a:p>
          <a:p>
            <a:pPr algn="ctr"/>
            <a:endParaRPr lang="ru-RU" sz="2400" b="1" i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Здесь 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провел свое детство XI Патриарх Московский и всея Руси Тихон, </a:t>
            </a:r>
            <a:endParaRPr lang="ru-RU" sz="2400" b="1" i="1" dirty="0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в 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миру Василий Иванович </a:t>
            </a:r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Белавин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.</a:t>
            </a:r>
          </a:p>
        </p:txBody>
      </p:sp>
      <p:pic>
        <p:nvPicPr>
          <p:cNvPr id="1026" name="Picture 2" descr="C:\Documents and Settings\One\Рабочий стол\ТОРОПЕЦ ДЛЯ  КАРТЫ СХЕМЫ 2011\Лицо вместо Дома Патриарха Дом Патриараха Тихон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274" y="2914858"/>
            <a:ext cx="5705740" cy="38038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3352" y="260648"/>
            <a:ext cx="11737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Спасо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-Преображенская церковь построена в 1706 году. </a:t>
            </a:r>
            <a:endParaRPr lang="ru-RU" sz="2400" b="1" i="1" dirty="0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pPr algn="ctr"/>
            <a:endParaRPr lang="ru-RU" sz="2400" b="1" i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В 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конце XIX века в ней служил отец Патриарха иерей Иоанн Белавин. </a:t>
            </a:r>
          </a:p>
        </p:txBody>
      </p:sp>
      <p:pic>
        <p:nvPicPr>
          <p:cNvPr id="5122" name="Picture 2" descr="C:\Documents and Settings\One\Рабочий стол\ТОРОПЕЦ ДЛЯ  КАРТЫ СХЕМЫ 2011\Лицо вместо гостиницы Торопа Спасопреображенская церковь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1055" y="2492896"/>
            <a:ext cx="6139362" cy="40929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61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344" y="116632"/>
            <a:ext cx="116652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Можно 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отправиться на окраину Торопца и поклониться праху родителей и братьев Патриарха на кладбище Вознесенской </a:t>
            </a:r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церкви, </a:t>
            </a:r>
          </a:p>
          <a:p>
            <a:pPr algn="ctr"/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где 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над их могилами устроена часовня.</a:t>
            </a:r>
          </a:p>
        </p:txBody>
      </p:sp>
      <p:pic>
        <p:nvPicPr>
          <p:cNvPr id="1026" name="Picture 2" descr="C:\Documents and Settings\One\Рабочий стол\ТОРОПЕЦ ДЛЯ  КАРТЫ СХЕМЫ 2011\Лицо вместо отеля Кривитеск Часовня на могиле родителей и братьев Патриарха Тихон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3561" y="1340768"/>
            <a:ext cx="3600450" cy="54006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76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51384" y="476672"/>
            <a:ext cx="109452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По 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улице Соловьева пройдем к белоснежной церкви в честь Казанской иконы Божией </a:t>
            </a:r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Матери,  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построенной в 1765 году. </a:t>
            </a:r>
            <a:endParaRPr lang="ru-RU" sz="2400" b="1" i="1" dirty="0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pPr algn="ctr"/>
            <a:endParaRPr lang="ru-RU" sz="2400" b="1" i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Она 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относится к редкому типу </a:t>
            </a:r>
            <a:r>
              <a:rPr lang="ru-RU" sz="2400" b="1" i="1" dirty="0" err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двустолпных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храмов. </a:t>
            </a:r>
            <a:endParaRPr lang="ru-RU" sz="2400" b="1" i="1" dirty="0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pPr algn="ctr"/>
            <a:endParaRPr lang="ru-RU" sz="2400" b="1" i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Церковь 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действует по настоящий день, в ней проводятся службы</a:t>
            </a:r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.</a:t>
            </a:r>
            <a:endParaRPr lang="ru-RU" sz="2400" b="1" i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7604" y="3276410"/>
            <a:ext cx="4477536" cy="33483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1384" y="332656"/>
            <a:ext cx="11233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5400" y="332656"/>
            <a:ext cx="112332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Но 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мы еще до сих пор не увидели самую большую </a:t>
            </a:r>
            <a:endParaRPr lang="ru-RU" sz="2400" b="1" i="1" dirty="0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Покровскую  и 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самую старую Никольскую </a:t>
            </a:r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церкви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. </a:t>
            </a:r>
            <a:endParaRPr lang="ru-RU" sz="2400" b="1" i="1" dirty="0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pPr algn="ctr"/>
            <a:endParaRPr lang="ru-RU" sz="2400" b="1" i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Этот 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фантастический архитектурный ансамбль вырос на месте древнего Никольского монастыря, стоявшего на окраине города. В Никольской церкви, первой каменной в городе (1666) долгое время находилась еще одна чудотворная икона – образ святителя Николая</a:t>
            </a:r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.</a:t>
            </a:r>
            <a:endParaRPr lang="ru-RU" sz="2400" b="1" i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8088" y="3038942"/>
            <a:ext cx="5040560" cy="37978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9376" y="404664"/>
            <a:ext cx="114492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Выйдя 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на Советскую улицу, окажемся у Сторожевой </a:t>
            </a:r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башни. 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Она очень похожа на башню с Торопецкого герба. Это символ города, многие века стоявшего на страже границ Русского государства</a:t>
            </a:r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.</a:t>
            </a:r>
          </a:p>
          <a:p>
            <a:pPr algn="ctr"/>
            <a:endParaRPr lang="ru-RU" sz="2400" b="1" i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Башня установлена в 1999 году в честь 925-летия Торопца.</a:t>
            </a:r>
          </a:p>
          <a:p>
            <a:pPr algn="ctr"/>
            <a:endParaRPr lang="ru-RU" sz="2400" b="1" i="1" dirty="0" err="1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pic>
        <p:nvPicPr>
          <p:cNvPr id="4098" name="Picture 2" descr="C:\Documents and Settings\One\Рабочий стол\ТОРОПЕЦ ДЛЯ  КАРТЫ СХЕМЫ 2011\Лицо вместо сторожевой башни Сторожевая башн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5741" y="3031588"/>
            <a:ext cx="5400675" cy="36004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336" y="404664"/>
            <a:ext cx="119533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Возвращаясь 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по улице Советской к реке, оценим по достоинству прелесть купеческих особняков, построенных в соответствии с модой середины XVIII </a:t>
            </a:r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века. Городские 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ансамбли не выглядят унылыми</a:t>
            </a:r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:</a:t>
            </a:r>
          </a:p>
          <a:p>
            <a:pPr algn="ctr"/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ведь они объединены одной идеей, имя которой – «регулярная фасада»!</a:t>
            </a:r>
          </a:p>
          <a:p>
            <a:pPr algn="ctr"/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.</a:t>
            </a:r>
            <a:endParaRPr lang="ru-RU" sz="2400" b="1" i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pPr algn="ctr"/>
            <a:endParaRPr lang="ru-RU" sz="2400" b="1" i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1946" y="2060848"/>
            <a:ext cx="5670054" cy="37882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336" y="2717045"/>
            <a:ext cx="6267450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60648"/>
            <a:ext cx="11970327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2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«Торопец – лучший город во всей Новгородской губернии».</a:t>
            </a:r>
          </a:p>
          <a:p>
            <a:pPr algn="r"/>
            <a:r>
              <a:rPr lang="ru-RU" b="1" i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Я. </a:t>
            </a:r>
            <a:r>
              <a:rPr lang="ru-RU" b="1" i="1" dirty="0" err="1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Сиверс</a:t>
            </a:r>
            <a:r>
              <a:rPr lang="ru-RU" b="1" i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– губернатор </a:t>
            </a:r>
            <a:r>
              <a:rPr lang="ru-RU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Новгородский  (с </a:t>
            </a:r>
            <a:r>
              <a:rPr lang="ru-RU" b="1" i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1777 года наместник Псковский, Тверской, Новгородский</a:t>
            </a:r>
            <a:endParaRPr lang="ru-RU" b="1" i="1" dirty="0" smtClean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pPr algn="r"/>
            <a:endParaRPr lang="ru-RU" sz="2200" b="1" i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pPr algn="r"/>
            <a:endParaRPr lang="ru-RU" sz="2200" b="1" i="1" dirty="0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pPr algn="r"/>
            <a:endParaRPr lang="ru-RU" sz="2200" b="1" i="1" dirty="0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pPr algn="r"/>
            <a:r>
              <a:rPr lang="ru-RU" sz="22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«При </a:t>
            </a:r>
            <a:r>
              <a:rPr lang="ru-RU" sz="22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озере </a:t>
            </a:r>
            <a:r>
              <a:rPr lang="ru-RU" sz="2200" b="1" i="1" dirty="0" err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Соломено</a:t>
            </a:r>
            <a:r>
              <a:rPr lang="ru-RU" sz="22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и реке Торопе, расположен небольшой уездный городок Торопец со своими прекрасными 19 церквами, которые, будучи</a:t>
            </a:r>
            <a:r>
              <a:rPr lang="ru-RU" sz="22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, расположены </a:t>
            </a:r>
            <a:r>
              <a:rPr lang="ru-RU" sz="22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вблизи друг от друга, придают ему довольно оригинальный вид,- </a:t>
            </a:r>
            <a:endParaRPr lang="ru-RU" sz="2200" b="1" i="1" dirty="0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pPr algn="r"/>
            <a:r>
              <a:rPr lang="ru-RU" sz="22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вид </a:t>
            </a:r>
            <a:r>
              <a:rPr lang="ru-RU" sz="22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какого-то кремля</a:t>
            </a:r>
            <a:r>
              <a:rPr lang="ru-RU" sz="22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"...</a:t>
            </a:r>
            <a:endParaRPr lang="ru-RU" sz="2200" b="1" dirty="0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pPr algn="r"/>
            <a:endParaRPr lang="ru-RU" b="1" dirty="0" smtClean="0">
              <a:ln>
                <a:solidFill>
                  <a:sysClr val="windowText" lastClr="000000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pPr algn="r"/>
            <a:r>
              <a:rPr lang="ru-RU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В.Щукин</a:t>
            </a:r>
            <a:r>
              <a:rPr lang="ru-RU" b="1" dirty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, благочинный Торопецкого округа, </a:t>
            </a:r>
          </a:p>
          <a:p>
            <a:pPr algn="r"/>
            <a:r>
              <a:rPr lang="ru-RU" b="1" dirty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настоятель </a:t>
            </a:r>
            <a:r>
              <a:rPr lang="ru-RU" b="1" dirty="0" err="1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Корсунско</a:t>
            </a:r>
            <a:r>
              <a:rPr lang="ru-RU" b="1" dirty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-Богородицкого Собора, 1892 г</a:t>
            </a: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.</a:t>
            </a:r>
          </a:p>
          <a:p>
            <a:pPr algn="r"/>
            <a:endParaRPr lang="ru-RU" b="1" dirty="0">
              <a:ln>
                <a:solidFill>
                  <a:sysClr val="windowText" lastClr="000000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pPr algn="r"/>
            <a:endParaRPr lang="ru-RU" sz="2200" b="1" dirty="0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pPr algn="r"/>
            <a:r>
              <a:rPr lang="ru-RU" sz="22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«</a:t>
            </a:r>
            <a:r>
              <a:rPr lang="ru-RU" sz="22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В моём представлении ни один российский город не сравнится красотой с </a:t>
            </a:r>
            <a:r>
              <a:rPr lang="ru-RU" sz="2200" b="1" dirty="0" err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Торопцем</a:t>
            </a:r>
            <a:r>
              <a:rPr lang="ru-RU" sz="22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. Красота эта не парадная и не кукольная. </a:t>
            </a:r>
            <a:endParaRPr lang="ru-RU" sz="2200" b="1" dirty="0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pPr algn="r"/>
            <a:endParaRPr lang="ru-RU" sz="2200" b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pPr algn="r"/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В.М</a:t>
            </a:r>
            <a:r>
              <a:rPr lang="ru-RU" b="1" dirty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. Воробьёв. профессор Государственной Академии славянской </a:t>
            </a: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культур (г</a:t>
            </a:r>
            <a:r>
              <a:rPr lang="ru-RU" b="1" dirty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. Тверь</a:t>
            </a: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), 2003 г.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3552" y="136207"/>
            <a:ext cx="8784976" cy="64358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005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335" y="116632"/>
            <a:ext cx="11878815" cy="4464496"/>
          </a:xfr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 algn="ctr">
              <a:buNone/>
            </a:pP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А ведь Торопец – не просто один из самых </a:t>
            </a:r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древних 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городов Тверской области. </a:t>
            </a:r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Это 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город-крепость</a:t>
            </a:r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, страж 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на границе Руси</a:t>
            </a:r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ctr">
              <a:buNone/>
            </a:pPr>
            <a:endParaRPr lang="ru-RU" sz="2400" b="1" i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Даже 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герб Торопца имеет форму щита. На зеленом фоне – шатровая крепостная башня, над башней поперек щита – лук. Щит и лук – атрибуты войны, сторожевая башня – символ пограничного города. </a:t>
            </a:r>
            <a:endParaRPr lang="ru-RU" sz="2400" b="1" i="1" dirty="0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ru-RU" sz="2400" b="1" i="1" dirty="0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А 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какое же спокойствие на границе!?</a:t>
            </a:r>
          </a:p>
          <a:p>
            <a:pPr marL="0" indent="0" algn="ctr">
              <a:buNone/>
            </a:pPr>
            <a:endParaRPr lang="ru-RU" sz="2400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Documents and Settings\One\Рабочий стол\герб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6100" y="3356992"/>
            <a:ext cx="5025532" cy="335035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17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3392" y="332656"/>
            <a:ext cx="11089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9336" y="116632"/>
            <a:ext cx="1195332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i="1" dirty="0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Название нашему городу дала река Торопа. </a:t>
            </a:r>
            <a:endParaRPr lang="ru-RU" sz="2400" b="1" i="1" dirty="0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На 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языке прибалтийских народов «тор» – «путь», «</a:t>
            </a:r>
            <a:r>
              <a:rPr lang="ru-RU" sz="2400" b="1" i="1" dirty="0" err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опа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» – «река». </a:t>
            </a:r>
            <a:endParaRPr lang="ru-RU" sz="2400" b="1" i="1" dirty="0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pPr algn="ctr"/>
            <a:endParaRPr lang="ru-RU" sz="2400" b="1" i="1" dirty="0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Трудно 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поверить, что по нашим землям шел торговый путь «из варяг в греки», </a:t>
            </a:r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соединявший 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Северную Европу со Средиземноморьем, </a:t>
            </a:r>
            <a:endParaRPr lang="ru-RU" sz="2400" b="1" i="1" dirty="0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но 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это действительно так</a:t>
            </a:r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.</a:t>
            </a:r>
          </a:p>
          <a:p>
            <a:pPr algn="ctr"/>
            <a:endParaRPr lang="ru-RU" sz="2400" b="1" i="1" dirty="0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Смоленские князья, стремясь контролировать проход судов к волоку между реками Торопой и Сережей, построили мощное </a:t>
            </a:r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укрепление.</a:t>
            </a:r>
          </a:p>
          <a:p>
            <a:pPr algn="ctr"/>
            <a:endParaRPr lang="ru-RU" sz="2400" b="1" i="1" dirty="0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Говорят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, что первое название города – «</a:t>
            </a:r>
            <a:r>
              <a:rPr lang="ru-RU" sz="2400" b="1" i="1" dirty="0" err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Кривитеск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», </a:t>
            </a:r>
            <a:endParaRPr lang="ru-RU" sz="2400" b="1" i="1" dirty="0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«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Кривит» – напоминает о славянах-кривичах.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344" y="548680"/>
            <a:ext cx="11881320" cy="5472607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Arial" charset="0"/>
                <a:ea typeface="+mn-ea"/>
                <a:cs typeface="+mn-cs"/>
              </a:rPr>
              <a:t>Археологи 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Arial" charset="0"/>
                <a:ea typeface="+mn-ea"/>
                <a:cs typeface="+mn-cs"/>
              </a:rPr>
              <a:t>утверждают, что первые укрепления появились во второй половине X века. В конце XI столетия здесь уже стояла настоящая крепость; детинец был окружен </a:t>
            </a:r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Arial" charset="0"/>
                <a:ea typeface="+mn-ea"/>
                <a:cs typeface="+mn-cs"/>
              </a:rPr>
              <a:t>рвом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Arial" charset="0"/>
                <a:ea typeface="+mn-ea"/>
                <a:cs typeface="+mn-cs"/>
              </a:rPr>
              <a:t>,</a:t>
            </a:r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Arial" charset="0"/>
                <a:ea typeface="+mn-ea"/>
                <a:cs typeface="+mn-cs"/>
              </a:rPr>
              <a:t> заполнявшимся 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Arial" charset="0"/>
                <a:ea typeface="+mn-ea"/>
                <a:cs typeface="+mn-cs"/>
              </a:rPr>
              <a:t>водами </a:t>
            </a:r>
            <a:endParaRPr lang="ru-RU" sz="2400" b="1" i="1" dirty="0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  <a:latin typeface="Arial" charset="0"/>
              <a:ea typeface="+mn-ea"/>
              <a:cs typeface="+mn-cs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Arial" charset="0"/>
                <a:ea typeface="+mn-ea"/>
                <a:cs typeface="+mn-cs"/>
              </a:rPr>
              <a:t>озера </a:t>
            </a:r>
            <a:r>
              <a:rPr lang="ru-RU" sz="2400" b="1" i="1" dirty="0" err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Arial" charset="0"/>
                <a:ea typeface="+mn-ea"/>
                <a:cs typeface="+mn-cs"/>
              </a:rPr>
              <a:t>Соломено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Arial" charset="0"/>
                <a:ea typeface="+mn-ea"/>
                <a:cs typeface="+mn-cs"/>
              </a:rPr>
              <a:t>.  </a:t>
            </a:r>
            <a:endParaRPr lang="ru-RU" sz="2400" b="1" i="1" dirty="0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  <a:latin typeface="Arial" charset="0"/>
              <a:ea typeface="+mn-ea"/>
              <a:cs typeface="+mn-cs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endParaRPr lang="ru-RU" sz="2400" b="1" i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  <a:latin typeface="Arial" charset="0"/>
              <a:ea typeface="+mn-ea"/>
              <a:cs typeface="+mn-cs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Arial" charset="0"/>
                <a:ea typeface="+mn-ea"/>
                <a:cs typeface="+mn-cs"/>
              </a:rPr>
              <a:t>По 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Arial" charset="0"/>
                <a:ea typeface="+mn-ea"/>
                <a:cs typeface="+mn-cs"/>
              </a:rPr>
              <a:t>гребню вала шла деревянная стена с боевым ходом. Эта передовая система обороны делала город практически неприступным. </a:t>
            </a:r>
          </a:p>
          <a:p>
            <a:pPr marL="0" lvl="0" indent="0" algn="ctr" eaLnBrk="1" hangingPunct="1">
              <a:spcBef>
                <a:spcPct val="0"/>
              </a:spcBef>
              <a:buNone/>
            </a:pPr>
            <a:endParaRPr lang="ru-RU" sz="2400" b="1" i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  <a:latin typeface="Arial" charset="0"/>
              <a:ea typeface="+mn-ea"/>
              <a:cs typeface="+mn-cs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Arial" charset="0"/>
                <a:ea typeface="+mn-ea"/>
                <a:cs typeface="+mn-cs"/>
              </a:rPr>
              <a:t>В 1167 году Торопец стал центром удельного княжества. </a:t>
            </a:r>
          </a:p>
          <a:p>
            <a:pPr marL="0" lvl="0" indent="0" algn="ctr" eaLnBrk="1" hangingPunct="1">
              <a:spcBef>
                <a:spcPct val="0"/>
              </a:spcBef>
              <a:buNone/>
            </a:pPr>
            <a:endParaRPr lang="ru-RU" sz="2400" b="1" i="1" dirty="0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  <a:latin typeface="Arial" charset="0"/>
              <a:ea typeface="+mn-ea"/>
              <a:cs typeface="+mn-cs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Arial" charset="0"/>
                <a:ea typeface="+mn-ea"/>
                <a:cs typeface="+mn-cs"/>
              </a:rPr>
              <a:t>В 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Arial" charset="0"/>
                <a:ea typeface="+mn-ea"/>
                <a:cs typeface="+mn-cs"/>
              </a:rPr>
              <a:t>кремле поставили княжьи хоромы </a:t>
            </a:r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Arial" charset="0"/>
                <a:ea typeface="+mn-ea"/>
                <a:cs typeface="+mn-cs"/>
              </a:rPr>
              <a:t>и 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Arial" charset="0"/>
                <a:ea typeface="+mn-ea"/>
                <a:cs typeface="+mn-cs"/>
              </a:rPr>
              <a:t>маленькую Георгиевскую церковь.</a:t>
            </a:r>
            <a:r>
              <a:rPr lang="ru-RU" sz="28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Arial" charset="0"/>
                <a:ea typeface="+mn-ea"/>
                <a:cs typeface="+mn-cs"/>
              </a:rPr>
              <a:t> </a:t>
            </a:r>
          </a:p>
          <a:p>
            <a:pPr marL="0" lvl="0" indent="0" algn="ctr" eaLnBrk="1" hangingPunct="1">
              <a:spcBef>
                <a:spcPct val="0"/>
              </a:spcBef>
              <a:buNone/>
            </a:pPr>
            <a:endParaRPr lang="ru-RU" sz="2800" b="1" i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  <a:latin typeface="Arial" charset="0"/>
              <a:ea typeface="+mn-ea"/>
              <a:cs typeface="+mn-cs"/>
            </a:endParaRPr>
          </a:p>
          <a:p>
            <a:endParaRPr lang="ru-RU" sz="2800" b="1" i="1" dirty="0"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27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1344" y="332656"/>
            <a:ext cx="117373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Пожалуй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, Малое Высокое городище – самое колоритное место в Торопце. </a:t>
            </a:r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Остатки 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крепостного вала </a:t>
            </a:r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круто вздымаются 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в небо. </a:t>
            </a:r>
            <a:endParaRPr lang="ru-RU" sz="2400" b="1" i="1" dirty="0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pPr algn="ctr"/>
            <a:endParaRPr lang="ru-RU" sz="2400" b="1" i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Если 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подняться на вал, перед глазами открывается захватывающая дух озерная панорама </a:t>
            </a:r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с 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полоской леса у горизонта</a:t>
            </a:r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.</a:t>
            </a:r>
            <a:endParaRPr lang="ru-RU" sz="2400" b="1" i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pic>
        <p:nvPicPr>
          <p:cNvPr id="3074" name="Picture 2" descr="C:\Documents and Settings\One\Рабочий стол\ТОРОПЕЦ ДЛЯ  КАРТЫ СХЕМЫ 2011\Лицо вместо Большого городища Малое Высокое городище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4032" y="2852936"/>
            <a:ext cx="5724711" cy="38164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1344" y="428179"/>
            <a:ext cx="118813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Город 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быстро рос, места внутри укрепления не хватало</a:t>
            </a:r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,</a:t>
            </a:r>
          </a:p>
          <a:p>
            <a:pPr lvl="0" algn="ctr"/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и многие селились за крепостью, на посаде, </a:t>
            </a:r>
            <a:endParaRPr lang="ru-RU" sz="2400" b="1" i="1" dirty="0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площадь 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которого к середине XII века достигала 17 га. </a:t>
            </a:r>
            <a:endParaRPr lang="ru-RU" sz="2400" b="1" i="1" dirty="0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  <a:p>
            <a:pPr lvl="0" algn="ctr"/>
            <a:endParaRPr lang="ru-RU" sz="2400" b="1" i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Со 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второй половины XIII столетия на посаде началось строительство укреплений, которые прикрывали территорию с запада и юга. По гребню вала шла деревянная стена с башнями, позволяющими защитникам города вести обстрел </a:t>
            </a:r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штурмующих.</a:t>
            </a:r>
          </a:p>
          <a:p>
            <a:pPr lvl="0" algn="ctr"/>
            <a:endParaRPr lang="ru-RU" sz="2400" b="1" i="1" dirty="0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  <a:p>
            <a:pPr lvl="0" algn="ctr"/>
            <a:endParaRPr lang="ru-RU" sz="2400" b="1" i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err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Торопчане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 это место называют </a:t>
            </a:r>
            <a:r>
              <a:rPr lang="ru-RU" sz="2400" b="1" i="1" dirty="0" err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Привальем</a:t>
            </a:r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.</a:t>
            </a:r>
            <a:endParaRPr lang="ru-RU" sz="2400" b="1" i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3352" y="428179"/>
            <a:ext cx="115932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</a:rPr>
              <a:t>С </a:t>
            </a:r>
            <a:r>
              <a:rPr lang="ru-RU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</a:rPr>
              <a:t>Привалья</a:t>
            </a:r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</a:rPr>
              <a:t> 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</a:rPr>
              <a:t>хорошо виден </a:t>
            </a:r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</a:rPr>
              <a:t>Троице-</a:t>
            </a:r>
            <a:r>
              <a:rPr lang="ru-RU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</a:rPr>
              <a:t>Небин</a:t>
            </a:r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</a:rPr>
              <a:t> монастырь. </a:t>
            </a:r>
          </a:p>
          <a:p>
            <a:pPr lvl="0" algn="ctr"/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</a:rPr>
              <a:t>С 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</a:rPr>
              <a:t>монастырем </a:t>
            </a:r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</a:rPr>
              <a:t>связано первое 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</a:rPr>
              <a:t>косвенное упоминание о Торопце. </a:t>
            </a:r>
            <a:endParaRPr lang="ru-RU" sz="2400" b="1" i="1" dirty="0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</a:endParaRPr>
          </a:p>
          <a:p>
            <a:pPr lvl="0" algn="ctr"/>
            <a:endParaRPr lang="ru-RU" sz="2400" b="1" i="1" dirty="0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</a:endParaRPr>
          </a:p>
          <a:p>
            <a:pPr lvl="0" algn="ctr"/>
            <a:endParaRPr lang="ru-RU" sz="2400" b="1" i="1" dirty="0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</a:endParaRPr>
          </a:p>
          <a:p>
            <a:pPr lvl="0" algn="ctr"/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</a:rPr>
              <a:t>В 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</a:rPr>
              <a:t>1074 году Лаврентьевская летопись сообщает, что в Киево-Печерском монастыре живет «черноризец именем </a:t>
            </a:r>
            <a:r>
              <a:rPr lang="ru-RU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</a:rPr>
              <a:t>Исаакий</a:t>
            </a:r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</a:rPr>
              <a:t>…купец родом </a:t>
            </a:r>
            <a:r>
              <a:rPr lang="ru-RU" sz="2400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</a:rPr>
              <a:t>Торопечанин</a:t>
            </a:r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</a:rPr>
              <a:t>, и имя ему 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</a:rPr>
              <a:t>Чернь». </a:t>
            </a:r>
            <a:endParaRPr lang="ru-RU" sz="2400" b="1" i="1" dirty="0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</a:endParaRPr>
          </a:p>
          <a:p>
            <a:pPr lvl="0" algn="ctr"/>
            <a:endParaRPr lang="ru-RU" sz="2400" b="1" i="1" dirty="0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</a:endParaRPr>
          </a:p>
          <a:p>
            <a:pPr lvl="0" algn="ctr"/>
            <a:endParaRPr lang="ru-RU" sz="2400" b="1" i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</a:endParaRPr>
          </a:p>
          <a:p>
            <a:pPr lvl="0" algn="ctr"/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</a:rPr>
              <a:t>По 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</a:rPr>
              <a:t>одной из версий, место, где стоял дом купца Черня</a:t>
            </a:r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</a:rPr>
              <a:t>,</a:t>
            </a:r>
          </a:p>
          <a:p>
            <a:pPr lvl="0" algn="ctr"/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</a:rPr>
              <a:t> </a:t>
            </a:r>
            <a:r>
              <a:rPr lang="ru-RU" sz="2400" b="1" i="1" dirty="0" err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</a:rPr>
              <a:t>торопчане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</a:rPr>
              <a:t> стали называть </a:t>
            </a:r>
            <a:r>
              <a:rPr lang="ru-RU" sz="2400" b="1" i="1" dirty="0" err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</a:rPr>
              <a:t>Небино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</a:rPr>
              <a:t>. </a:t>
            </a:r>
            <a:endParaRPr lang="ru-RU" sz="2400" b="1" i="1" dirty="0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</a:endParaRPr>
          </a:p>
          <a:p>
            <a:pPr lvl="0" algn="ctr"/>
            <a:endParaRPr lang="ru-RU" sz="2400" b="1" i="1" dirty="0" smtClean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</a:endParaRPr>
          </a:p>
          <a:p>
            <a:pPr lvl="0" algn="ctr"/>
            <a:endParaRPr lang="ru-RU" sz="2400" b="1" i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228600">
                  <a:prstClr val="white">
                    <a:alpha val="40000"/>
                  </a:prstClr>
                </a:glow>
              </a:effectLst>
            </a:endParaRPr>
          </a:p>
          <a:p>
            <a:pPr lvl="0" algn="ctr"/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</a:rPr>
              <a:t>Странное 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</a:rPr>
              <a:t>название </a:t>
            </a:r>
            <a:r>
              <a:rPr lang="ru-RU" sz="2400" b="1" i="1" dirty="0" err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</a:rPr>
              <a:t>Небино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</a:rPr>
              <a:t> – в честь человека</a:t>
            </a:r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</a:rPr>
              <a:t>, 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</a:rPr>
              <a:t>служившего </a:t>
            </a:r>
            <a:r>
              <a:rPr lang="ru-RU" sz="24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</a:rPr>
              <a:t>Небу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1306</TotalTime>
  <Words>1313</Words>
  <Application>Microsoft Office PowerPoint</Application>
  <PresentationFormat>Произвольный</PresentationFormat>
  <Paragraphs>139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А прямо уходит главная улица города – Советская, в прошлом Миллионная.   Если пройти по ней вперед, окажешься на торговой площади города, прямо у Торговых рядов.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 МАРТА</dc:title>
  <dc:creator>Татьяна</dc:creator>
  <cp:lastModifiedBy>Comp</cp:lastModifiedBy>
  <cp:revision>154</cp:revision>
  <dcterms:created xsi:type="dcterms:W3CDTF">2011-01-15T07:38:17Z</dcterms:created>
  <dcterms:modified xsi:type="dcterms:W3CDTF">2015-09-20T12:00:58Z</dcterms:modified>
</cp:coreProperties>
</file>