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2" r:id="rId5"/>
    <p:sldId id="261" r:id="rId6"/>
    <p:sldId id="264" r:id="rId7"/>
    <p:sldId id="275" r:id="rId8"/>
    <p:sldId id="265" r:id="rId9"/>
    <p:sldId id="272" r:id="rId10"/>
    <p:sldId id="273" r:id="rId11"/>
    <p:sldId id="269" r:id="rId12"/>
    <p:sldId id="266" r:id="rId13"/>
    <p:sldId id="270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0658A-C18F-4215-AA52-2F2E7BE7012E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A19F6-1970-4C2E-BD01-3A5208B5F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9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E2F70-F5F5-4A7C-8CEB-A541FA4057D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9448E-5FD9-4998-B9C8-45274DEB1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9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448E-5FD9-4998-B9C8-45274DEB129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0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89;&#1090;&#1072;&#1096;&#1082;&#1086;&#1074;&#1089;&#1082;&#1080;&#1081;&#1088;&#1072;&#1081;&#1086;&#1085;.&#1088;&#1092;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k.com/kmstos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овая папка\P1220933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571876"/>
            <a:ext cx="2827573" cy="243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786454"/>
            <a:ext cx="5637010" cy="882119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Осташковский городской округ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июля 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7776864" cy="24482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Гастрономический фестиваль</a:t>
            </a:r>
            <a:b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Селигерский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рыбник»</a:t>
            </a:r>
          </a:p>
        </p:txBody>
      </p:sp>
      <p:pic>
        <p:nvPicPr>
          <p:cNvPr id="1026" name="Picture 2" descr="F:\Новая папка\7D2435DD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4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Волонтерское сопровождение</a:t>
            </a:r>
            <a:endParaRPr lang="ru-RU" sz="3200" dirty="0"/>
          </a:p>
        </p:txBody>
      </p:sp>
      <p:pic>
        <p:nvPicPr>
          <p:cNvPr id="3" name="Picture 2" descr="F:\Новая папка\7D2435DD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073724" cy="40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Наличие сайта,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страницы </a:t>
            </a:r>
            <a:r>
              <a:rPr lang="ru-RU" sz="3200" dirty="0">
                <a:effectLst/>
              </a:rPr>
              <a:t>в </a:t>
            </a:r>
            <a:r>
              <a:rPr lang="ru-RU" sz="3200" dirty="0" err="1">
                <a:effectLst/>
              </a:rPr>
              <a:t>соцсетях</a:t>
            </a:r>
            <a:endParaRPr lang="ru-RU" sz="3200" dirty="0"/>
          </a:p>
        </p:txBody>
      </p:sp>
      <p:pic>
        <p:nvPicPr>
          <p:cNvPr id="3" name="Picture 2" descr="F:\Новая папка\7D2435DD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060848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 </a:t>
            </a:r>
            <a:r>
              <a:rPr lang="en-US" dirty="0">
                <a:hlinkClick r:id="rId3"/>
              </a:rPr>
              <a:t>http://</a:t>
            </a:r>
            <a:r>
              <a:rPr lang="ru-RU" dirty="0" err="1" smtClean="0">
                <a:hlinkClick r:id="rId3"/>
              </a:rPr>
              <a:t>осташковскийрайон.рф</a:t>
            </a:r>
            <a:r>
              <a:rPr lang="ru-RU" dirty="0" smtClean="0"/>
              <a:t> - </a:t>
            </a:r>
            <a:r>
              <a:rPr lang="ru-RU" dirty="0"/>
              <a:t>официальный сайт </a:t>
            </a:r>
            <a:r>
              <a:rPr lang="ru-RU" dirty="0" smtClean="0"/>
              <a:t>Администрации </a:t>
            </a:r>
            <a:r>
              <a:rPr lang="ru-RU" dirty="0" err="1" smtClean="0"/>
              <a:t>Осташковского</a:t>
            </a:r>
            <a:r>
              <a:rPr lang="ru-RU" dirty="0" smtClean="0"/>
              <a:t> </a:t>
            </a:r>
            <a:r>
              <a:rPr lang="ru-RU" dirty="0"/>
              <a:t>городского округа</a:t>
            </a:r>
          </a:p>
          <a:p>
            <a:r>
              <a:rPr lang="ru-RU" dirty="0" smtClean="0"/>
              <a:t>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vk.com/kmstost</a:t>
            </a:r>
            <a:r>
              <a:rPr lang="ru-RU" dirty="0" smtClean="0"/>
              <a:t> - группа  о культуре, молодежи, спорте и туризме </a:t>
            </a:r>
            <a:r>
              <a:rPr lang="ru-RU" dirty="0" err="1" smtClean="0"/>
              <a:t>Осташковского</a:t>
            </a:r>
            <a:r>
              <a:rPr lang="ru-RU" dirty="0" smtClean="0"/>
              <a:t> городского округа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9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Как учесть всех посетителей фестиваля?</a:t>
            </a:r>
            <a:endParaRPr lang="ru-RU" sz="3200" dirty="0"/>
          </a:p>
        </p:txBody>
      </p:sp>
      <p:pic>
        <p:nvPicPr>
          <p:cNvPr id="3" name="Picture 2" descr="F:\Новая папка\7D2435DD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2"/>
          <a:stretch/>
        </p:blipFill>
        <p:spPr>
          <a:xfrm>
            <a:off x="395536" y="1772816"/>
            <a:ext cx="4297660" cy="4009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314096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сувенирные браслеты с логотипом и названием мероприятия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Сувенирная продукция события</a:t>
            </a:r>
            <a:endParaRPr lang="ru-RU" sz="3600" dirty="0"/>
          </a:p>
        </p:txBody>
      </p:sp>
      <p:pic>
        <p:nvPicPr>
          <p:cNvPr id="3" name="Picture 2" descr="F:\Новая папка\7D2435DD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066156" cy="2045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263691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Подарки победителям фестиваля с нанесенным логотипом мероприятия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0" y="4437112"/>
            <a:ext cx="2881741" cy="2036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5013176"/>
            <a:ext cx="3422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Наклейки с символикой мероприятия и  номерами для участия в дегустации «</a:t>
            </a:r>
            <a:r>
              <a:rPr lang="ru-RU" dirty="0" err="1" smtClean="0"/>
              <a:t>Селигерского</a:t>
            </a:r>
            <a:r>
              <a:rPr lang="ru-RU" dirty="0" smtClean="0"/>
              <a:t> рыбника»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6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42984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До близких далеко, </a:t>
            </a:r>
          </a:p>
          <a:p>
            <a:r>
              <a:rPr lang="ru-RU" sz="2800" i="1" dirty="0" smtClean="0"/>
              <a:t>до далеких близко – </a:t>
            </a:r>
          </a:p>
          <a:p>
            <a:r>
              <a:rPr lang="ru-RU" sz="2800" i="1" dirty="0" smtClean="0"/>
              <a:t>до Осташкова рукой подать!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7522" y="407194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Ждем Вас на «</a:t>
            </a:r>
            <a:r>
              <a:rPr lang="ru-RU" sz="2400" dirty="0" err="1" smtClean="0"/>
              <a:t>Селигерском</a:t>
            </a:r>
            <a:r>
              <a:rPr lang="ru-RU" sz="2400" dirty="0" smtClean="0"/>
              <a:t> рыбнике»!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Организаторы фестиваля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Администрация Осташковского городского округа</a:t>
            </a:r>
          </a:p>
          <a:p>
            <a:pPr marL="285750" indent="-285750"/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Министерство туризма Тверской области</a:t>
            </a:r>
          </a:p>
          <a:p>
            <a:pPr marL="285750" indent="-285750"/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Ассоциация туризма Тверской области</a:t>
            </a:r>
          </a:p>
          <a:p>
            <a:pPr marL="285750" indent="-285750"/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Фонд </a:t>
            </a:r>
            <a:r>
              <a:rPr lang="ru-RU" sz="2000" dirty="0" smtClean="0"/>
              <a:t>сохранения русской кухни «Русская поварня</a:t>
            </a:r>
            <a:r>
              <a:rPr lang="ru-RU" sz="2000" dirty="0" smtClean="0"/>
              <a:t>»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Парк – отель СДЛ</a:t>
            </a:r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sz="2000" dirty="0"/>
          </a:p>
        </p:txBody>
      </p:sp>
      <p:pic>
        <p:nvPicPr>
          <p:cNvPr id="4" name="Picture 2" descr="F:\Новая папка\7D2435DD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9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Краткая история </a:t>
            </a:r>
            <a:r>
              <a:rPr lang="ru-RU" sz="3200" dirty="0" smtClean="0">
                <a:effectLst/>
              </a:rPr>
              <a:t>туристического события</a:t>
            </a:r>
            <a:endParaRPr lang="ru-RU" sz="3200" dirty="0"/>
          </a:p>
        </p:txBody>
      </p:sp>
      <p:pic>
        <p:nvPicPr>
          <p:cNvPr id="5122" name="Picture 2" descr="F:\Новая папка\img-20448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69746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овая папка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697461" cy="18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Новая папка\7D2435DD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772816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 года назад идеологи проекта,  влюбленные в </a:t>
            </a:r>
            <a:r>
              <a:rPr lang="ru-RU" dirty="0" err="1"/>
              <a:t>Селигерский</a:t>
            </a:r>
            <a:r>
              <a:rPr lang="ru-RU" dirty="0"/>
              <a:t> край, загорелись идеей возрождения местной традиции – приготовление рыбного пирога и с этой целью организовали праздник в г. Осташкове.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Селигере пирог - рыбник имеет свою особенность – наличие зеленого лука в начинке и использование ржаного теста, которое </a:t>
            </a:r>
            <a:r>
              <a:rPr lang="ru-RU" dirty="0" smtClean="0"/>
              <a:t>дает </a:t>
            </a:r>
            <a:r>
              <a:rPr lang="ru-RU" dirty="0"/>
              <a:t>особый неповторимый вкус этому рыбному блюду.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8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Идея и описание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концепции туристического события</a:t>
            </a:r>
            <a:endParaRPr lang="ru-RU" sz="2400" dirty="0"/>
          </a:p>
        </p:txBody>
      </p:sp>
      <p:pic>
        <p:nvPicPr>
          <p:cNvPr id="4098" name="Picture 2" descr="F:\Новая папка\img-1954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19757"/>
            <a:ext cx="2376264" cy="16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Новая папка\0_cd6f4_9d11d8a_X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852937"/>
            <a:ext cx="2373944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Новая папка\a100f5616f12256ec08f16cf6cfe83a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72" y="4653136"/>
            <a:ext cx="23771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Новая папка\7D2435DD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635" y="1659865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Одним из главных событий фестиваля станет конкурс приготовленных по традиционным рецептам рыбных пирогов. </a:t>
            </a:r>
            <a:endParaRPr lang="ru-RU" dirty="0" smtClean="0"/>
          </a:p>
          <a:p>
            <a:pPr algn="ctr"/>
            <a:r>
              <a:rPr lang="ru-RU" dirty="0" smtClean="0"/>
              <a:t>Участие </a:t>
            </a:r>
            <a:r>
              <a:rPr lang="ru-RU" dirty="0"/>
              <a:t>в конкурсе могут принять как профессиональные повара, так и кулинары-любители. Победителей определит компетентное жюри.  Именитые повара  проведут мастер-классы в том  числе по приготовлению ухи из свежее пойманной селигерской рыбы, которую смогут продегустировать все участники праздника.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0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3420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Дата и место проведения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542401"/>
            <a:ext cx="3820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 июля 2018 г.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Осташковский городской округ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Д.Петриково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Парк - отель СДЛ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Новая папка\7D2435DD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ператор\Pictures\48cc7d62e90d64447e510662c49c0ef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123291" cy="27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8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Программа фестиваля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360502"/>
            <a:ext cx="590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Место проведения: Парк отель СДЛ, д. </a:t>
            </a:r>
            <a:r>
              <a:rPr lang="ru-RU" dirty="0" err="1" smtClean="0"/>
              <a:t>Петриково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7:00 – 9:30 – конкурс «</a:t>
            </a:r>
            <a:r>
              <a:rPr lang="ru-RU" dirty="0" err="1"/>
              <a:t>Селигерский</a:t>
            </a:r>
            <a:r>
              <a:rPr lang="ru-RU" dirty="0"/>
              <a:t> рыбак»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10:00 – 12:00 – Конкурс «</a:t>
            </a:r>
            <a:r>
              <a:rPr lang="ru-RU" dirty="0" err="1" smtClean="0"/>
              <a:t>Селигерский</a:t>
            </a:r>
            <a:r>
              <a:rPr lang="ru-RU" dirty="0" smtClean="0"/>
              <a:t> рыбник»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12:00 – Открытие фестиваля. «Лотерея» от участников конкурса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14:00 – Объявление итогов конкурса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14:30 – 15:30 – Мастер - классы по приготовлению «</a:t>
            </a:r>
            <a:r>
              <a:rPr lang="ru-RU" dirty="0" err="1" smtClean="0"/>
              <a:t>Селигерского</a:t>
            </a:r>
            <a:r>
              <a:rPr lang="ru-RU" dirty="0" smtClean="0"/>
              <a:t> рыбника» ухи и др.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14:00 Традиционные игры «</a:t>
            </a:r>
            <a:r>
              <a:rPr lang="ru-RU" dirty="0" err="1" smtClean="0"/>
              <a:t>Селигерские</a:t>
            </a:r>
            <a:r>
              <a:rPr lang="ru-RU" dirty="0" smtClean="0"/>
              <a:t> рюхи»</a:t>
            </a:r>
          </a:p>
          <a:p>
            <a:r>
              <a:rPr lang="ru-RU" dirty="0" smtClean="0"/>
              <a:t>-    15:30 </a:t>
            </a:r>
            <a:r>
              <a:rPr lang="ru-RU" dirty="0"/>
              <a:t>– дегустация </a:t>
            </a:r>
            <a:r>
              <a:rPr lang="ru-RU" dirty="0" err="1"/>
              <a:t>Селигерской</a:t>
            </a:r>
            <a:r>
              <a:rPr lang="ru-RU" dirty="0"/>
              <a:t> ухи</a:t>
            </a:r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3074" name="Picture 2" descr="F:\Новая папка\0_c151c_f558ccd2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54" y="4653136"/>
            <a:ext cx="2161378" cy="16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img-19545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54" y="1360502"/>
            <a:ext cx="21613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Новая папка\0_cd6c7_a0720f54_X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54" y="2974587"/>
            <a:ext cx="2161378" cy="14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Новая папка\7D2435DD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Анализ </a:t>
            </a:r>
            <a:r>
              <a:rPr lang="ru-RU" sz="2000" dirty="0"/>
              <a:t>целевой аудитории и конкурентной среды событийного мероприятия: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360502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а) потенциальные участники событийного мероприятия – целевая аудитория (в процентном соотношении):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иностранные туристы – 0%;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туристы из других регионов – 20%;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жители Тверской области – 65 %;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представители федеральных и региональных средств массовой информации;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представители бизнес-сообщества в сфере туризма (в том числе федеральные и региональные туроператоры)15 %;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б) Потенциальные участники мероприятия жители Тверской области, туристы, отдыхающие на Селигере, на базах отдыха, расположенных в месте проведения фестиваля;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в) Событийные мероприятия-конкуренты в других регионах:  Гастрономический фестиваль «Рыба моя» г. </a:t>
            </a:r>
            <a:r>
              <a:rPr lang="ru-RU" sz="1400" dirty="0" err="1"/>
              <a:t>Тольяти</a:t>
            </a:r>
            <a:r>
              <a:rPr lang="ru-RU" sz="1400" dirty="0"/>
              <a:t>, Праздник рыбного пирога «</a:t>
            </a:r>
            <a:r>
              <a:rPr lang="ru-RU" sz="1400" dirty="0" err="1"/>
              <a:t>Черинянь</a:t>
            </a:r>
            <a:r>
              <a:rPr lang="ru-RU" sz="1400" dirty="0"/>
              <a:t> </a:t>
            </a:r>
            <a:r>
              <a:rPr lang="ru-RU" sz="1400" dirty="0" err="1"/>
              <a:t>гаж</a:t>
            </a:r>
            <a:r>
              <a:rPr lang="ru-RU" sz="1400" dirty="0"/>
              <a:t>» г. Печора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pic>
        <p:nvPicPr>
          <p:cNvPr id="3074" name="Picture 2" descr="F:\Новая папка\0_c151c_f558ccd2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54" y="4653136"/>
            <a:ext cx="2161378" cy="16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img-19545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54" y="1360502"/>
            <a:ext cx="21613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Новая папка\0_cd6c7_a0720f54_X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54" y="2974587"/>
            <a:ext cx="2161378" cy="14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Новая папка\7D2435DD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ператор\Downloads\DKgKTquBr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18821" r="5199" b="12895"/>
          <a:stretch/>
        </p:blipFill>
        <p:spPr bwMode="auto">
          <a:xfrm>
            <a:off x="1311948" y="908719"/>
            <a:ext cx="7341809" cy="45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Схема площадки фестиваля</a:t>
            </a:r>
            <a:endParaRPr lang="ru-RU" sz="3200" dirty="0"/>
          </a:p>
        </p:txBody>
      </p:sp>
      <p:pic>
        <p:nvPicPr>
          <p:cNvPr id="3" name="Picture 2" descr="F:\Новая папка\7D2435DD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504" y="1628800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Торговые</a:t>
            </a:r>
            <a:r>
              <a:rPr lang="ru-RU" sz="1050" dirty="0" smtClean="0"/>
              <a:t> </a:t>
            </a:r>
            <a:r>
              <a:rPr lang="ru-RU" sz="1200" dirty="0" smtClean="0"/>
              <a:t>ряды</a:t>
            </a:r>
            <a:endParaRPr lang="ru-RU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115382" y="2132856"/>
            <a:ext cx="100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 </a:t>
            </a:r>
            <a:r>
              <a:rPr lang="ru-RU" sz="1200" dirty="0" smtClean="0"/>
              <a:t>Туалеты</a:t>
            </a:r>
            <a:endParaRPr lang="ru-RU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2207631" y="5634219"/>
            <a:ext cx="1643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Основная площадка события</a:t>
            </a:r>
            <a:endParaRPr lang="ru-RU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3563888" y="5634218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 Место приготовления ухи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97502" y="5541887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-шатер для участников кулинарного конкурса</a:t>
            </a:r>
            <a:endParaRPr lang="ru-RU" sz="12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296155" y="1767299"/>
            <a:ext cx="2755996" cy="1805717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259632" y="2271355"/>
            <a:ext cx="2232248" cy="1157645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140045" y="3195367"/>
            <a:ext cx="3240360" cy="2125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526394" y="3195367"/>
            <a:ext cx="1973598" cy="23465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5076056" y="3789040"/>
            <a:ext cx="144016" cy="17528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68144" y="5671665"/>
            <a:ext cx="1643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Парковка</a:t>
            </a:r>
            <a:endParaRPr lang="ru-RU" sz="1050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5796136" y="1484784"/>
            <a:ext cx="648072" cy="38884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Парковка</a:t>
            </a:r>
            <a:endParaRPr lang="ru-RU" dirty="0"/>
          </a:p>
        </p:txBody>
      </p:sp>
      <p:pic>
        <p:nvPicPr>
          <p:cNvPr id="3" name="Picture 2" descr="F:\Новая папка\7D2435DD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овая папка\парко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94" y="1484783"/>
            <a:ext cx="5928777" cy="46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640</TotalTime>
  <Words>478</Words>
  <Application>Microsoft Office PowerPoint</Application>
  <PresentationFormat>Экран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IV Гастрономический фестиваль «Селигерский рыбник»</vt:lpstr>
      <vt:lpstr>Организаторы фестиваля</vt:lpstr>
      <vt:lpstr>Краткая история туристического события</vt:lpstr>
      <vt:lpstr>Идея и описание  концепции туристического события</vt:lpstr>
      <vt:lpstr>Дата и место проведения</vt:lpstr>
      <vt:lpstr>Программа фестиваля</vt:lpstr>
      <vt:lpstr>Анализ целевой аудитории и конкурентной среды событийного мероприятия:</vt:lpstr>
      <vt:lpstr>Схема площадки фестиваля</vt:lpstr>
      <vt:lpstr>Парковка</vt:lpstr>
      <vt:lpstr>Волонтерское сопровождение</vt:lpstr>
      <vt:lpstr>Наличие сайта,  страницы в соцсетях</vt:lpstr>
      <vt:lpstr>Как учесть всех посетителей фестиваля?</vt:lpstr>
      <vt:lpstr>Сувенирная продукция события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Гастрономический фестиваль «Селигерский рыбник»</dc:title>
  <dc:creator>ОМТ</dc:creator>
  <cp:lastModifiedBy>Оператор</cp:lastModifiedBy>
  <cp:revision>40</cp:revision>
  <cp:lastPrinted>2018-05-18T07:54:17Z</cp:lastPrinted>
  <dcterms:created xsi:type="dcterms:W3CDTF">2018-04-02T05:14:38Z</dcterms:created>
  <dcterms:modified xsi:type="dcterms:W3CDTF">2018-05-18T08:14:34Z</dcterms:modified>
</cp:coreProperties>
</file>