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8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7" autoAdjust="0"/>
    <p:restoredTop sz="94660"/>
  </p:normalViewPr>
  <p:slideViewPr>
    <p:cSldViewPr>
      <p:cViewPr varScale="1">
        <p:scale>
          <a:sx n="83" d="100"/>
          <a:sy n="83" d="100"/>
        </p:scale>
        <p:origin x="-71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b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052736"/>
            <a:ext cx="6660232" cy="20621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 Nova Light" pitchFamily="34" charset="0"/>
              </a:rPr>
              <a:t>ДМИТРОВСКИЙ ПРЯНИК</a:t>
            </a:r>
            <a:r>
              <a:rPr lang="ru-RU" sz="4000" dirty="0" smtClean="0">
                <a:solidFill>
                  <a:schemeClr val="bg1"/>
                </a:solidFill>
              </a:rPr>
              <a:t/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ИСТОРИЯ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ТРАДИЦИИ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ВОЗРОЖДЕНИЕ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25344"/>
            <a:ext cx="601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Музей-заповедник «Дмитровский кремль» 100 лет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332656"/>
            <a:ext cx="576064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ПЕРСПЕКТИВЫ</a:t>
            </a:r>
            <a:b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</a:br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27176"/>
            <a:ext cx="4516429" cy="300568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09" y="4509120"/>
            <a:ext cx="3851920" cy="21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09" y="1844824"/>
            <a:ext cx="3779910" cy="25199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6285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Дмитров- площадка для гастрономических фестивалей.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Создание Рождественского гастрономического сувенира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4008" y="4593"/>
            <a:ext cx="4499992" cy="20621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ova Light" pitchFamily="34" charset="0"/>
              </a:rPr>
              <a:t>ДОБРО ПОЖАЛОВАТЬ НА ФЕСТИВАЛЬ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ova Light" pitchFamily="34" charset="0"/>
              </a:rPr>
              <a:t>«ДМИТРОВСКИЙ ПРЯНИК»!</a:t>
            </a:r>
            <a:endParaRPr lang="ru-RU" sz="2400" b="1" dirty="0" smtClean="0">
              <a:solidFill>
                <a:schemeClr val="bg1"/>
              </a:solidFill>
              <a:latin typeface="Arial Nov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60648"/>
            <a:ext cx="4175408" cy="3231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ДМИТРОВ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Основан в 1154 г. Юрием Долгоруким</a:t>
            </a:r>
          </a:p>
          <a:p>
            <a:pPr algn="ctr"/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150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объектов культурного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наследия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107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памятников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архитектуры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17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памятников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истории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26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памятников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археологии -из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них 40 объектов - федерального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значения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На территории Дмитровского района находятся 14 дворянских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усадеб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21 дом именитых российских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фамилий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36" y="332656"/>
            <a:ext cx="4744193" cy="3168352"/>
          </a:xfrm>
          <a:prstGeom prst="rect">
            <a:avLst/>
          </a:prstGeom>
        </p:spPr>
      </p:pic>
      <p:pic>
        <p:nvPicPr>
          <p:cNvPr id="7" name="Picture 8" descr="https://pp.vk.me/c629430/v629430695/24938/9aTELKbfml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46" y="3695696"/>
            <a:ext cx="375731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09" y="3717032"/>
            <a:ext cx="4716720" cy="1440160"/>
          </a:xfrm>
          <a:prstGeom prst="rect">
            <a:avLst/>
          </a:prstGeom>
        </p:spPr>
      </p:pic>
      <p:pic>
        <p:nvPicPr>
          <p:cNvPr id="9" name="Picture 6" descr="http://www.roadplanet.ru/img/reports/823/tmb/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776" y="5245607"/>
            <a:ext cx="2304256" cy="132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p.vk.me/c628729/v628729825/2a7a9/G_r5cySe_W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44" y="5245608"/>
            <a:ext cx="1988585" cy="132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260648"/>
            <a:ext cx="4752528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ДМИТРОВ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Подмосковная Швейцария</a:t>
            </a:r>
          </a:p>
          <a:p>
            <a:pPr algn="ctr"/>
            <a:endParaRPr lang="ru-RU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08" y="3789040"/>
            <a:ext cx="3547800" cy="24912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11556"/>
            <a:ext cx="3808840" cy="3188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0648"/>
            <a:ext cx="3808842" cy="26642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93" y="2132856"/>
            <a:ext cx="2344647" cy="145937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7201" y="1431940"/>
            <a:ext cx="228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 Nova Light" pitchFamily="34" charset="0"/>
              </a:rPr>
              <a:t>Развитая инфраструктура</a:t>
            </a:r>
          </a:p>
          <a:p>
            <a:pPr lvl="0" algn="ctr"/>
            <a:r>
              <a:rPr lang="ru-RU" sz="1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 Nova Light" pitchFamily="34" charset="0"/>
              </a:rPr>
              <a:t>29 средств размещения</a:t>
            </a:r>
          </a:p>
          <a:p>
            <a:pPr lvl="0" algn="ctr"/>
            <a:r>
              <a:rPr lang="ru-RU" sz="1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 Nova Light" pitchFamily="34" charset="0"/>
              </a:rPr>
              <a:t>Более 150 ресторанов и кафе</a:t>
            </a:r>
          </a:p>
          <a:p>
            <a:pPr lvl="0" algn="ctr"/>
            <a:r>
              <a:rPr lang="ru-RU" sz="16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 Nova Light" pitchFamily="34" charset="0"/>
              </a:rPr>
              <a:t>15 горнолыжных курортов и спортивных парков</a:t>
            </a:r>
          </a:p>
        </p:txBody>
      </p:sp>
    </p:spTree>
    <p:extLst>
      <p:ext uri="{BB962C8B-B14F-4D97-AF65-F5344CB8AC3E}">
        <p14:creationId xmlns:p14="http://schemas.microsoft.com/office/powerpoint/2010/main" val="328206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96752"/>
            <a:ext cx="4283968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ИСТОРИЯ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ПРОМЫСЛЫ</a:t>
            </a:r>
          </a:p>
          <a:p>
            <a:pPr algn="ctr"/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Костинские стеклянные бусы</a:t>
            </a:r>
          </a:p>
          <a:p>
            <a:pPr algn="ctr"/>
            <a:endParaRPr lang="ru-RU" sz="1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  <a:p>
            <a:pPr algn="ctr"/>
            <a:r>
              <a:rPr lang="ru-RU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Астрецовская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 жестяная игрушка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34" y="3592866"/>
            <a:ext cx="3915035" cy="2808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50" y="545301"/>
            <a:ext cx="3883142" cy="2580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92866"/>
            <a:ext cx="4211960" cy="28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60648"/>
            <a:ext cx="619268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ГАСТРОНОМИЧЕСКИЙ СУВЕНИР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4" y="1055931"/>
            <a:ext cx="3131840" cy="2348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44" y="4149080"/>
            <a:ext cx="3657600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0" y="1817201"/>
            <a:ext cx="4230192" cy="28201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08512" y="3429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Коломенская пастила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Итальянское вино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Французский сыр</a:t>
            </a:r>
          </a:p>
          <a:p>
            <a:pPr algn="ctr"/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800" y="487085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Ведь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насытившийся новыми вкусами, получивший гастрономическое удовольствие турист принесет значительно больший доход  региону, и, конечно, вернется сюда еще раз.</a:t>
            </a:r>
          </a:p>
          <a:p>
            <a:pPr algn="ctr"/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-99392"/>
            <a:ext cx="89975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ХЛЕБНЫЕ ТРАДИЦИИ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76872"/>
            <a:ext cx="2891736" cy="2311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3169" r="2105" b="2362"/>
          <a:stretch/>
        </p:blipFill>
        <p:spPr>
          <a:xfrm>
            <a:off x="6804248" y="804672"/>
            <a:ext cx="2010568" cy="13246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97152"/>
            <a:ext cx="3093375" cy="15293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36512" y="699075"/>
            <a:ext cx="60841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Купец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первой гильдии И.А. Новоселов разбогател на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торговле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хлебом.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Купец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средней руки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Конышевский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Тимофей Семенович на базарной площади Дмитрова имел пекарню, лавку бакалейных товаров и хлеба. Выпекал черный хлеб, так называемый «сладкий», который пользовался большим спросом. Цена две с половиной копейки за фунт. У его брата Порфирия Семеновича тоже была своя пекарня.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Купец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Черкасов на Торговой площади владел домом с бакалейной и пекарней.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Купец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Малышев Илья Иванович имел жилой двухэтажный каменный дом с пекарней (бараночная) и хлебной лавкой.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Купец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Караулов Павел Иванович держал на Троицкой постоялый двор с небольшой бакалейной лавкой и пекарней пряников.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Крупный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торговец Морозов Егор Иванович на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Кашинской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улице города  торговал съестными припасами и держал каменную лавку бакалейных товаров, хлеба, здесь же была и пекарня.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доме купцов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Возничихиных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на Введенской  пекли пряники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7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428396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ВОПРЕКИ ТРАДИЦИЯМ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55" y="72008"/>
            <a:ext cx="3916462" cy="494116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78616"/>
            <a:ext cx="2962331" cy="247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14508" r="12600" b="14182"/>
          <a:stretch/>
        </p:blipFill>
        <p:spPr bwMode="auto">
          <a:xfrm>
            <a:off x="10384" y="1988839"/>
            <a:ext cx="2242576" cy="229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62005" y="50575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Доски выполнялись из груши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Сушили 7 лет перед резьбой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Из одной доски делались отпечатки </a:t>
            </a:r>
          </a:p>
          <a:p>
            <a:pPr algn="ctr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о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т 1 до 120 пряников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5057530"/>
            <a:ext cx="5184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Визит Императора Александра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II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 память того, что 12 августа 1858 года в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бозе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почивающий царь-освободитель, будучи в Дмитрове посетил дом деда его, и соизволил принять их пряники». 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9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286" y="116632"/>
            <a:ext cx="4918762" cy="3908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ДМИТРОВСКИЙ ПРЯНИК</a:t>
            </a:r>
            <a:b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Arial Nova Light" pitchFamily="34" charset="0"/>
              </a:rPr>
              <a:t>СЕКРЕТНЫЙ РЕЦЕПТ: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1,5 стакана ситной ржаной или крупчатой пшеничной муки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50 гр. Сливочного масла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0,5 стакана меда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1 яйцо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0,25 чайной ложки соды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сухие духи (перец, итальянский укроп, померанцевая корка, имбирь, анис, тмин, мускат, гвоздика) 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секретный ингредиент</a:t>
            </a:r>
            <a:r>
              <a:rPr lang="ru-RU" sz="1400" dirty="0" smtClean="0">
                <a:solidFill>
                  <a:srgbClr val="FF0000"/>
                </a:solidFill>
                <a:latin typeface="Arial Nova Light" pitchFamily="34" charset="0"/>
              </a:rPr>
              <a:t>*</a:t>
            </a:r>
          </a:p>
          <a:p>
            <a:pPr algn="ctr"/>
            <a:endParaRPr lang="ru-RU" sz="2400" b="1" i="1" dirty="0" smtClean="0">
              <a:solidFill>
                <a:srgbClr val="FF0000"/>
              </a:solidFill>
              <a:latin typeface="Arial Nova Light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4" y="3667004"/>
            <a:ext cx="4041585" cy="2693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4185" r="2500" b="3095"/>
          <a:stretch/>
        </p:blipFill>
        <p:spPr>
          <a:xfrm>
            <a:off x="5148064" y="321256"/>
            <a:ext cx="3791500" cy="2392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016048"/>
            <a:ext cx="3888432" cy="201869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92280" y="5661248"/>
            <a:ext cx="1039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Nova Light" pitchFamily="34" charset="0"/>
              </a:rPr>
              <a:t>любовь*</a:t>
            </a:r>
            <a:endParaRPr lang="ru-RU" dirty="0">
              <a:solidFill>
                <a:srgbClr val="FF0000"/>
              </a:solidFill>
              <a:latin typeface="Arial Nov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9981" y="188640"/>
            <a:ext cx="576064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ВОЗРОЖДЕНИЕ</a:t>
            </a:r>
            <a:b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</a:br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2" y="3284983"/>
            <a:ext cx="2727294" cy="343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68" y="3284983"/>
            <a:ext cx="3328392" cy="23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08720"/>
            <a:ext cx="2939926" cy="208789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r="12621"/>
          <a:stretch/>
        </p:blipFill>
        <p:spPr bwMode="auto">
          <a:xfrm>
            <a:off x="3098688" y="3284983"/>
            <a:ext cx="2392280" cy="234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15824" y="5847655"/>
            <a:ext cx="5864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 Nova Light" pitchFamily="34" charset="0"/>
              </a:rPr>
              <a:t>ФЕСТИВАЛЬ, ВЫСТАВКА, ИНТЕРАКТИВ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0010" y="1071056"/>
            <a:ext cx="29958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Участники фестиваля: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Частные кондитеры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Крупные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хлебокомбинаты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  <a:p>
            <a:pPr algn="ctr"/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Минипекарни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  <a:p>
            <a:pPr algn="ctr"/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86768" y="1052736"/>
            <a:ext cx="29958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Интерактивы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: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Концерты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Дегустации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Конкурс среди участников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Тематические экскурсии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Мастер-классы</a:t>
            </a:r>
          </a:p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ova Light" pitchFamily="34" charset="0"/>
              </a:rPr>
              <a:t>Детские пряничные сказки</a:t>
            </a:r>
          </a:p>
          <a:p>
            <a:pPr algn="ctr"/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  <a:p>
            <a:pPr algn="ctr"/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Arial Nova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365</Words>
  <Application>Microsoft Office PowerPoint</Application>
  <PresentationFormat>Экран (4:3)</PresentationFormat>
  <Paragraphs>71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23</cp:revision>
  <dcterms:created xsi:type="dcterms:W3CDTF">2017-12-04T08:15:06Z</dcterms:created>
  <dcterms:modified xsi:type="dcterms:W3CDTF">2018-08-07T08:53:31Z</dcterms:modified>
</cp:coreProperties>
</file>