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58.png" ContentType="image/png"/>
  <Override PartName="/ppt/media/image57.png" ContentType="image/png"/>
  <Override PartName="/ppt/media/image54.png" ContentType="image/png"/>
  <Override PartName="/ppt/media/image52.png" ContentType="image/png"/>
  <Override PartName="/ppt/media/image46.jpeg" ContentType="image/jpeg"/>
  <Override PartName="/ppt/media/image43.png" ContentType="image/png"/>
  <Override PartName="/ppt/media/image41.png" ContentType="image/png"/>
  <Override PartName="/ppt/media/image38.png" ContentType="image/png"/>
  <Override PartName="/ppt/media/image48.png" ContentType="image/png"/>
  <Override PartName="/ppt/media/image37.jpeg" ContentType="image/jpeg"/>
  <Override PartName="/ppt/media/image36.png" ContentType="image/png"/>
  <Override PartName="/ppt/media/image39.png" ContentType="image/png"/>
  <Override PartName="/ppt/media/image35.png" ContentType="image/png"/>
  <Override PartName="/ppt/media/image34.png" ContentType="image/png"/>
  <Override PartName="/ppt/media/image49.png" ContentType="image/png"/>
  <Override PartName="/ppt/media/image33.jpeg" ContentType="image/jpeg"/>
  <Override PartName="/ppt/media/image32.png" ContentType="image/png"/>
  <Override PartName="/ppt/media/image31.png" ContentType="image/png"/>
  <Override PartName="/ppt/media/image28.jpeg" ContentType="image/jpeg"/>
  <Override PartName="/ppt/media/image27.png" ContentType="image/png"/>
  <Override PartName="/ppt/media/image26.png" ContentType="image/png"/>
  <Override PartName="/ppt/media/image45.png" ContentType="image/png"/>
  <Override PartName="/ppt/media/image44.png" ContentType="image/png"/>
  <Override PartName="/ppt/media/image30.png" ContentType="image/png"/>
  <Override PartName="/ppt/media/image50.png" ContentType="image/png"/>
  <Override PartName="/ppt/media/image42.jpeg" ContentType="image/jpeg"/>
  <Override PartName="/ppt/media/image25.jpeg" ContentType="image/jpeg"/>
  <Override PartName="/ppt/media/image24.png" ContentType="image/png"/>
  <Override PartName="/ppt/media/image53.png" ContentType="image/png"/>
  <Override PartName="/ppt/media/image22.jpeg" ContentType="image/jpeg"/>
  <Override PartName="/ppt/media/image20.png" ContentType="image/png"/>
  <Override PartName="/ppt/media/image29.jpeg" ContentType="image/jpeg"/>
  <Override PartName="/ppt/media/image19.png" ContentType="image/png"/>
  <Override PartName="/ppt/media/image15.jpeg" ContentType="image/jpeg"/>
  <Override PartName="/ppt/media/image23.jpeg" ContentType="image/jpeg"/>
  <Override PartName="/ppt/media/image13.png" ContentType="image/png"/>
  <Override PartName="/ppt/media/image21.jpeg" ContentType="image/jpeg"/>
  <Override PartName="/ppt/media/image11.jpeg" ContentType="image/jpeg"/>
  <Override PartName="/ppt/media/image55.jpeg" ContentType="image/jpeg"/>
  <Override PartName="/ppt/media/image10.png" ContentType="image/png"/>
  <Override PartName="/ppt/media/image40.png" ContentType="image/png"/>
  <Override PartName="/ppt/media/image8.png" ContentType="image/png"/>
  <Override PartName="/ppt/media/image56.png" ContentType="image/png"/>
  <Override PartName="/ppt/media/image51.png" ContentType="image/png"/>
  <Override PartName="/ppt/media/image12.jpeg" ContentType="image/jpeg"/>
  <Override PartName="/ppt/media/image7.png" ContentType="image/png"/>
  <Override PartName="/ppt/media/image9.jpeg" ContentType="image/jpeg"/>
  <Override PartName="/ppt/media/image18.jpeg" ContentType="image/jpeg"/>
  <Override PartName="/ppt/media/image6.jpeg" ContentType="image/jpeg"/>
  <Override PartName="/ppt/media/image5.png" ContentType="image/png"/>
  <Override PartName="/ppt/media/image16.png" ContentType="image/png"/>
  <Override PartName="/ppt/media/image4.jpeg" ContentType="image/jpeg"/>
  <Override PartName="/ppt/media/image17.png" ContentType="image/png"/>
  <Override PartName="/ppt/media/image14.png" ContentType="image/png"/>
  <Override PartName="/ppt/media/image47.png" ContentType="image/png"/>
  <Override PartName="/ppt/media/image3.jpeg" ContentType="image/jpe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8.8.18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FFA9A08-BFD4-4B16-8EBD-2CFF5DE7C4E8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/>
        </p:blipFill>
        <p:spPr>
          <a:xfrm>
            <a:off x="4958640" y="1821600"/>
            <a:ext cx="2898720" cy="2949840"/>
          </a:xfrm>
          <a:prstGeom prst="rect">
            <a:avLst/>
          </a:prstGeom>
          <a:ln>
            <a:noFill/>
          </a:ln>
        </p:spPr>
      </p:pic>
      <p:pic>
        <p:nvPicPr>
          <p:cNvPr id="40" name="Picture 3" descr=""/>
          <p:cNvPicPr/>
          <p:nvPr/>
        </p:nvPicPr>
        <p:blipFill>
          <a:blip r:embed="rId2"/>
          <a:stretch/>
        </p:blipFill>
        <p:spPr>
          <a:xfrm>
            <a:off x="925200" y="1899360"/>
            <a:ext cx="3087720" cy="290520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42" name="Picture 4" descr=""/>
          <p:cNvPicPr/>
          <p:nvPr/>
        </p:nvPicPr>
        <p:blipFill>
          <a:blip r:embed="rId3"/>
          <a:stretch/>
        </p:blipFill>
        <p:spPr>
          <a:xfrm>
            <a:off x="547920" y="51120"/>
            <a:ext cx="720000" cy="76788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1259640" y="173520"/>
            <a:ext cx="662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</a:rPr>
              <a:t>Владимирская область</a:t>
            </a:r>
            <a:endParaRPr/>
          </a:p>
        </p:txBody>
      </p:sp>
      <p:sp>
        <p:nvSpPr>
          <p:cNvPr id="44" name="CustomShape 3"/>
          <p:cNvSpPr/>
          <p:nvPr/>
        </p:nvSpPr>
        <p:spPr>
          <a:xfrm>
            <a:off x="-720" y="6165360"/>
            <a:ext cx="914364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-18000" y="1340640"/>
            <a:ext cx="9142920" cy="7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c00000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6" name="CustomShape 5"/>
          <p:cNvSpPr/>
          <p:nvPr/>
        </p:nvSpPr>
        <p:spPr>
          <a:xfrm>
            <a:off x="-720" y="4941000"/>
            <a:ext cx="9141480" cy="7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c00000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7" name="CustomShape 6"/>
          <p:cNvSpPr/>
          <p:nvPr/>
        </p:nvSpPr>
        <p:spPr>
          <a:xfrm>
            <a:off x="0" y="5641920"/>
            <a:ext cx="2987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400" strike="noStrike">
                <a:solidFill>
                  <a:srgbClr val="000000"/>
                </a:solidFill>
                <a:latin typeface="Calibri"/>
              </a:rPr>
              <a:t>23-24 июня 2018 г., </a:t>
            </a:r>
            <a:r>
              <a:rPr lang="ru-RU" sz="1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400" strike="noStrike">
                <a:solidFill>
                  <a:srgbClr val="000000"/>
                </a:solidFill>
                <a:latin typeface="Calibri"/>
              </a:rPr>
              <a:t>г. Суздаль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0" y="53928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19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120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pic>
        <p:nvPicPr>
          <p:cNvPr id="121" name="Picture 2" descr=""/>
          <p:cNvPicPr/>
          <p:nvPr/>
        </p:nvPicPr>
        <p:blipFill>
          <a:blip r:embed="rId4"/>
          <a:stretch/>
        </p:blipFill>
        <p:spPr>
          <a:xfrm>
            <a:off x="329040" y="1628640"/>
            <a:ext cx="3238200" cy="2028600"/>
          </a:xfrm>
          <a:prstGeom prst="rect">
            <a:avLst/>
          </a:prstGeom>
          <a:ln>
            <a:noFill/>
          </a:ln>
        </p:spPr>
      </p:pic>
      <p:pic>
        <p:nvPicPr>
          <p:cNvPr id="122" name="Picture 3" descr=""/>
          <p:cNvPicPr/>
          <p:nvPr/>
        </p:nvPicPr>
        <p:blipFill>
          <a:blip r:embed="rId5"/>
          <a:stretch/>
        </p:blipFill>
        <p:spPr>
          <a:xfrm>
            <a:off x="5029200" y="3884040"/>
            <a:ext cx="3547440" cy="2183040"/>
          </a:xfrm>
          <a:prstGeom prst="rect">
            <a:avLst/>
          </a:prstGeom>
          <a:ln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0" y="980640"/>
            <a:ext cx="9142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Культурная и развлекательная программа </a:t>
            </a:r>
            <a:endParaRPr/>
          </a:p>
        </p:txBody>
      </p:sp>
      <p:sp>
        <p:nvSpPr>
          <p:cNvPr id="124" name="CustomShape 4"/>
          <p:cNvSpPr/>
          <p:nvPr/>
        </p:nvSpPr>
        <p:spPr>
          <a:xfrm>
            <a:off x="3759120" y="1622520"/>
            <a:ext cx="5133240" cy="203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Для всех участников соревнований и гостей будет организована культурно-экскурсионная программа с посещением достопримечательностей региона.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Гости Чемпионата с детьми могут посетить детский городок, сувенирные мастер-классы, художественные занятия с аниматорами.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CustomShape 5"/>
          <p:cNvSpPr/>
          <p:nvPr/>
        </p:nvSpPr>
        <p:spPr>
          <a:xfrm>
            <a:off x="329040" y="4054320"/>
            <a:ext cx="4541040" cy="22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Во время проведения соревнований работает ярмарка продукции сельхозпредприятий и фермерских хозяйств, пройдут концертная и шоу-программы : фестиваль кухни стран северной Европы, выставка ретро-сельхозтехники, мастер-класс лучшего пахаря мира, гонки на мини-тракторах, трактор-пулинг.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0" y="53928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-15840" y="987480"/>
            <a:ext cx="9142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Информационное освещение мероприятий Чемпионата  </a:t>
            </a:r>
            <a:endParaRPr/>
          </a:p>
        </p:txBody>
      </p:sp>
      <p:sp>
        <p:nvSpPr>
          <p:cNvPr id="132" name="CustomShape 4"/>
          <p:cNvSpPr/>
          <p:nvPr/>
        </p:nvSpPr>
        <p:spPr>
          <a:xfrm>
            <a:off x="755640" y="1493280"/>
            <a:ext cx="79923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Мероприятия Чемпионата ежегодно получают позитивную оценку в материалах федеральных и региональных СМИ. </a:t>
            </a:r>
            <a:endParaRPr/>
          </a:p>
        </p:txBody>
      </p:sp>
      <p:sp>
        <p:nvSpPr>
          <p:cNvPr id="133" name="CustomShape 5"/>
          <p:cNvSpPr/>
          <p:nvPr/>
        </p:nvSpPr>
        <p:spPr>
          <a:xfrm>
            <a:off x="755640" y="2205000"/>
            <a:ext cx="4248000" cy="32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Чемпионат будут освещать свыше 40 федеральных и региональных средств массовой информации: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телеканалы </a:t>
            </a: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«Первый», «Россия 1», «Россия 24», «НТВ», «РЕН-ТВ», «ТНТ»;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радиостанции </a:t>
            </a: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«Радио России», «Дорожное радио»</a:t>
            </a: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печатные СМИ </a:t>
            </a: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«Комсомольская правда», «Аргументы и Факты»;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ведущие информационные агентства – </a:t>
            </a: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«ТАСС», «Интерфакс»;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специализированные аграрные издания.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4" name="Picture 4" descr=""/>
          <p:cNvPicPr/>
          <p:nvPr/>
        </p:nvPicPr>
        <p:blipFill>
          <a:blip r:embed="rId4"/>
          <a:stretch/>
        </p:blipFill>
        <p:spPr>
          <a:xfrm>
            <a:off x="5577480" y="1845000"/>
            <a:ext cx="2666520" cy="4057200"/>
          </a:xfrm>
          <a:prstGeom prst="rect">
            <a:avLst/>
          </a:prstGeom>
          <a:ln w="38160">
            <a:solidFill>
              <a:srgbClr val="0070c0"/>
            </a:solidFill>
            <a:miter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0" y="53928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38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139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-15840" y="987480"/>
            <a:ext cx="9142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Социальная значимость Чемпионата по пахоте </a:t>
            </a:r>
            <a:endParaRPr/>
          </a:p>
        </p:txBody>
      </p:sp>
      <p:sp>
        <p:nvSpPr>
          <p:cNvPr id="141" name="CustomShape 4"/>
          <p:cNvSpPr/>
          <p:nvPr/>
        </p:nvSpPr>
        <p:spPr>
          <a:xfrm>
            <a:off x="755640" y="1493280"/>
            <a:ext cx="79923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Проведение Чемпионата по пахоте, как уникального общественно-значимого мероприятия, способствует решению следующих важнейших задач, стоящих перед агропромышленным комплексом России: </a:t>
            </a:r>
            <a:endParaRPr/>
          </a:p>
        </p:txBody>
      </p:sp>
      <p:sp>
        <p:nvSpPr>
          <p:cNvPr id="142" name="CustomShape 5"/>
          <p:cNvSpPr/>
          <p:nvPr/>
        </p:nvSpPr>
        <p:spPr>
          <a:xfrm>
            <a:off x="3492000" y="2279160"/>
            <a:ext cx="5256360" cy="377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Повышение престижа сельскохозяйственного труда;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Повышение культуры ведения сельского хозяйства в Российской Федерации;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Международный обмен опытом и внедрение современных и инновационных технологий в сельскохозяйственное производство;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Привлечение внимания и профессиональная ориентация молодежи на отрасли сельского хозяйства;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Продвижение продукции отечественных сельхозтоваропроизводителей и сельхозмашиностроителей;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Развитие сельской инфраструктуры;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Повышение уровня профессионального мастерства механизаторов.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3" name="Picture 2" descr=""/>
          <p:cNvPicPr/>
          <p:nvPr/>
        </p:nvPicPr>
        <p:blipFill>
          <a:blip r:embed="rId4"/>
          <a:stretch/>
        </p:blipFill>
        <p:spPr>
          <a:xfrm>
            <a:off x="1137960" y="2307600"/>
            <a:ext cx="2140560" cy="380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147" name="Picture 2" descr=""/>
          <p:cNvPicPr/>
          <p:nvPr/>
        </p:nvPicPr>
        <p:blipFill>
          <a:blip r:embed="rId2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pic>
        <p:nvPicPr>
          <p:cNvPr id="148" name="Picture 2" descr=""/>
          <p:cNvPicPr/>
          <p:nvPr/>
        </p:nvPicPr>
        <p:blipFill>
          <a:blip r:embed="rId3"/>
          <a:stretch/>
        </p:blipFill>
        <p:spPr>
          <a:xfrm>
            <a:off x="224280" y="1052640"/>
            <a:ext cx="8714880" cy="1961640"/>
          </a:xfrm>
          <a:prstGeom prst="rect">
            <a:avLst/>
          </a:prstGeom>
          <a:ln>
            <a:noFill/>
          </a:ln>
        </p:spPr>
      </p:pic>
      <p:pic>
        <p:nvPicPr>
          <p:cNvPr id="149" name="Picture 4" descr=""/>
          <p:cNvPicPr/>
          <p:nvPr/>
        </p:nvPicPr>
        <p:blipFill>
          <a:blip r:embed="rId4"/>
          <a:stretch/>
        </p:blipFill>
        <p:spPr>
          <a:xfrm>
            <a:off x="667800" y="3015000"/>
            <a:ext cx="7648200" cy="1647360"/>
          </a:xfrm>
          <a:prstGeom prst="rect">
            <a:avLst/>
          </a:prstGeom>
          <a:ln>
            <a:noFill/>
          </a:ln>
        </p:spPr>
      </p:pic>
      <p:pic>
        <p:nvPicPr>
          <p:cNvPr id="150" name="Picture 5" descr=""/>
          <p:cNvPicPr/>
          <p:nvPr/>
        </p:nvPicPr>
        <p:blipFill>
          <a:blip r:embed="rId5"/>
          <a:stretch/>
        </p:blipFill>
        <p:spPr>
          <a:xfrm>
            <a:off x="608760" y="4694400"/>
            <a:ext cx="8067240" cy="138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54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155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35640" y="-12600"/>
            <a:ext cx="9106920" cy="92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</p:txBody>
      </p:sp>
      <p:pic>
        <p:nvPicPr>
          <p:cNvPr id="157" name="Рисунок 10" descr=""/>
          <p:cNvPicPr/>
          <p:nvPr/>
        </p:nvPicPr>
        <p:blipFill>
          <a:blip r:embed="rId4"/>
          <a:srcRect l="776041" t="535277" r="839635" b="588425"/>
          <a:stretch/>
        </p:blipFill>
        <p:spPr>
          <a:xfrm>
            <a:off x="395280" y="1484640"/>
            <a:ext cx="4762080" cy="3957120"/>
          </a:xfrm>
          <a:prstGeom prst="rect">
            <a:avLst/>
          </a:prstGeom>
          <a:ln w="88920">
            <a:solidFill>
              <a:srgbClr val="0070c0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158" name="CustomShape 4"/>
          <p:cNvSpPr/>
          <p:nvPr/>
        </p:nvSpPr>
        <p:spPr>
          <a:xfrm>
            <a:off x="5442480" y="1845000"/>
            <a:ext cx="3316680" cy="258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Земельный участок при подъезде к городу Суздаль,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27 километр трассы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Владимир-Иваново,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на землях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ПАО «ВладЗернопродукт»</a:t>
            </a:r>
            <a:endParaRPr/>
          </a:p>
        </p:txBody>
      </p:sp>
      <p:sp>
        <p:nvSpPr>
          <p:cNvPr id="159" name="CustomShape 5"/>
          <p:cNvSpPr/>
          <p:nvPr/>
        </p:nvSpPr>
        <p:spPr>
          <a:xfrm>
            <a:off x="5508000" y="1268640"/>
            <a:ext cx="3384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</a:rPr>
              <a:t>Место проведения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-12600"/>
            <a:ext cx="9154800" cy="87192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51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-108360" y="859680"/>
            <a:ext cx="9250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c00000"/>
                </a:solidFill>
                <a:latin typeface="Calibri"/>
              </a:rPr>
              <a:t>Россия впервые принимает европейский чемпионат по пахоте!</a:t>
            </a:r>
            <a:endParaRPr/>
          </a:p>
        </p:txBody>
      </p:sp>
      <p:sp>
        <p:nvSpPr>
          <p:cNvPr id="53" name="CustomShape 4"/>
          <p:cNvSpPr/>
          <p:nvPr/>
        </p:nvSpPr>
        <p:spPr>
          <a:xfrm>
            <a:off x="0" y="1381320"/>
            <a:ext cx="9142560" cy="270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Лучшие механизаторы – члены Европейской пахотной федерации (ЕПФ) </a:t>
            </a:r>
            <a:r>
              <a:rPr b="1" lang="ru-RU" sz="1600" strike="noStrike">
                <a:solidFill>
                  <a:srgbClr val="000000"/>
                </a:solidFill>
                <a:latin typeface="Times New Roman"/>
              </a:rPr>
              <a:t>23 и 24 июня 2018 года</a:t>
            </a: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 померятся силами на просторах суздальской земли.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Члены ЕПФ: </a:t>
            </a:r>
            <a:r>
              <a:rPr b="1" i="1" lang="ru-RU" sz="1600" strike="noStrike">
                <a:solidFill>
                  <a:srgbClr val="000000"/>
                </a:solidFill>
                <a:latin typeface="Times New Roman"/>
              </a:rPr>
              <a:t>Англия, Бельгия, Германия, Дания, Королевство Нидерландов, Республика Ирландия, Россия, Северная Ирландия, Франция, Чехия, Швейцария, Шотландия, Эстонская Республика.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imes New Roman"/>
              </a:rPr>
              <a:t>Приглашаем всех поддержать участников Чемпионата и посетить грандиозный праздник российского села!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imes New Roman"/>
              </a:rPr>
              <a:t>Вы увидите с какой точностью и грациозностью лучшие механизаторы Европы управляют «железными конями».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Calibri"/>
              </a:rPr>
              <a:t>​</a:t>
            </a:r>
            <a:endParaRPr/>
          </a:p>
        </p:txBody>
      </p:sp>
      <p:sp>
        <p:nvSpPr>
          <p:cNvPr id="54" name="CustomShape 5"/>
          <p:cNvSpPr/>
          <p:nvPr/>
        </p:nvSpPr>
        <p:spPr>
          <a:xfrm>
            <a:off x="251640" y="3789000"/>
            <a:ext cx="4947480" cy="206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Европейские соревнования по пахоте с 1982 г. 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проводит Европейская пахотная Федерация (ЕПФ), 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объединяющая аграрные европейские государства. Цели ЕПФ: укрепление престижа труда аграриев, совершенствование способов обработки земли, развитие и продвижение современных технологий в сельском хозяйстве и др.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5" name="Picture 3" descr=""/>
          <p:cNvPicPr/>
          <p:nvPr/>
        </p:nvPicPr>
        <p:blipFill>
          <a:blip r:embed="rId3"/>
          <a:stretch/>
        </p:blipFill>
        <p:spPr>
          <a:xfrm>
            <a:off x="5280120" y="3748320"/>
            <a:ext cx="3275280" cy="2174400"/>
          </a:xfrm>
          <a:prstGeom prst="rect">
            <a:avLst/>
          </a:prstGeom>
          <a:ln w="76320">
            <a:solidFill>
              <a:schemeClr val="tx2">
                <a:lumMod val="60000"/>
                <a:lumOff val="40000"/>
              </a:schemeClr>
            </a:solidFill>
            <a:miter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0" y="-12600"/>
            <a:ext cx="9154800" cy="87192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59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sp>
        <p:nvSpPr>
          <p:cNvPr id="60" name="CustomShape 3"/>
          <p:cNvSpPr/>
          <p:nvPr/>
        </p:nvSpPr>
        <p:spPr>
          <a:xfrm>
            <a:off x="4033800" y="1484640"/>
            <a:ext cx="453600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Иностранные пахари, имеющие значительный многолетний опыт участия в европейских и мировых чемпионатах, охотно делятся им с российскими коллегами, проводя мастер-классы и обучающие семинары. </a:t>
            </a:r>
            <a:endParaRPr/>
          </a:p>
        </p:txBody>
      </p:sp>
      <p:pic>
        <p:nvPicPr>
          <p:cNvPr id="61" name="Picture 2" descr=""/>
          <p:cNvPicPr/>
          <p:nvPr/>
        </p:nvPicPr>
        <p:blipFill>
          <a:blip r:embed="rId3"/>
          <a:stretch/>
        </p:blipFill>
        <p:spPr>
          <a:xfrm>
            <a:off x="899640" y="1037880"/>
            <a:ext cx="2790360" cy="1990440"/>
          </a:xfrm>
          <a:prstGeom prst="rect">
            <a:avLst/>
          </a:prstGeom>
          <a:ln w="38160">
            <a:solidFill>
              <a:srgbClr val="0070c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62" name="CustomShape 4"/>
          <p:cNvSpPr/>
          <p:nvPr/>
        </p:nvSpPr>
        <p:spPr>
          <a:xfrm>
            <a:off x="844200" y="3429000"/>
            <a:ext cx="7759800" cy="20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trike="noStrike">
                <a:solidFill>
                  <a:srgbClr val="000000"/>
                </a:solidFill>
                <a:latin typeface="Times New Roman"/>
              </a:rPr>
              <a:t>Свое желание принять участие в соревнованиях уже выразили делегации из 11 европейских государств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Согласно формату чемпионатов Европы по пахоте, участники приезжают на соревнования с группами поддержки. Информация о мероприятии, комментарии, отзывы, видеосюжеты, фотографии, онлайн-трансляции распространяются через популярные социальные сети в Интернете и доходят до широкого круга представителей международного аграрного сообщества.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-15840" y="-12600"/>
            <a:ext cx="9170640" cy="836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ru-RU" sz="28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</p:txBody>
      </p:sp>
      <p:sp>
        <p:nvSpPr>
          <p:cNvPr id="65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0" y="980640"/>
            <a:ext cx="9142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c00000"/>
                </a:solidFill>
                <a:latin typeface="Calibri"/>
              </a:rPr>
              <a:t>Лучшие механизаторы России в период проведения Чемпионата Европы продемонстрируют свое умение на 7-м Открытом чемпионате России по пахоте!</a:t>
            </a:r>
            <a:endParaRPr/>
          </a:p>
        </p:txBody>
      </p:sp>
      <p:sp>
        <p:nvSpPr>
          <p:cNvPr id="67" name="CustomShape 4"/>
          <p:cNvSpPr/>
          <p:nvPr/>
        </p:nvSpPr>
        <p:spPr>
          <a:xfrm>
            <a:off x="720" y="1772640"/>
            <a:ext cx="9142920" cy="21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Захватывающее зрелище для людей всех возрастов и профессий!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Уникальная площадка для общения профессионалов – фермеров, производителей оборудования и техники, перерабатывающей промышленности.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​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Подарите себе настоящий праздник и чувство гордости за современный агропромышленный комплекс России!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8" name="Picture 2" descr=""/>
          <p:cNvPicPr/>
          <p:nvPr/>
        </p:nvPicPr>
        <p:blipFill>
          <a:blip r:embed="rId2"/>
          <a:stretch/>
        </p:blipFill>
        <p:spPr>
          <a:xfrm>
            <a:off x="198000" y="26640"/>
            <a:ext cx="744480" cy="757440"/>
          </a:xfrm>
          <a:prstGeom prst="rect">
            <a:avLst/>
          </a:prstGeom>
          <a:ln>
            <a:noFill/>
          </a:ln>
        </p:spPr>
      </p:pic>
      <p:pic>
        <p:nvPicPr>
          <p:cNvPr id="69" name="Picture 2" descr=""/>
          <p:cNvPicPr/>
          <p:nvPr/>
        </p:nvPicPr>
        <p:blipFill>
          <a:blip r:embed="rId3"/>
          <a:stretch/>
        </p:blipFill>
        <p:spPr>
          <a:xfrm>
            <a:off x="467640" y="3789000"/>
            <a:ext cx="4480560" cy="2162520"/>
          </a:xfrm>
          <a:prstGeom prst="rect">
            <a:avLst/>
          </a:prstGeom>
          <a:ln w="28440">
            <a:solidFill>
              <a:srgbClr val="0070c0"/>
            </a:solidFill>
            <a:miter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sp>
        <p:nvSpPr>
          <p:cNvPr id="70" name="CustomShape 5"/>
          <p:cNvSpPr/>
          <p:nvPr/>
        </p:nvSpPr>
        <p:spPr>
          <a:xfrm>
            <a:off x="5255640" y="3854880"/>
            <a:ext cx="36720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Calibri"/>
              </a:rPr>
              <a:t>География проведения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2012 г. – Краснодарский край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2013 г. – Ростовская область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2014 г. – Владимирская область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2015 г. – Саратовская область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2016 г. – Тюменская область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2017 г. – Республика Башкортостан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74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542160" y="1484640"/>
            <a:ext cx="784620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Calibri"/>
              </a:rPr>
              <a:t>Цели проведения чемпионатов по пахоте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Укреплять, сохранять и совершенствовать мастерство обработки почвы;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Стимулировать внедрение усовершенствованных методов обработки почвы;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Обмен опытом представителей различных регионов России;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Способствовать сохранению и повышению престижа профессии механизатора;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Привлечь внимание широкой общественности и специалистов к труду аграриев;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Поддержать соревновательный дух между участниками;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Развивать и укреплять сотрудничество с ассоциациями и организациями по поддержке, продвижению и популяризации профессии механизатора;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Демонстрация новых моделей техники, инновационных сельскохозяйственных технологий, способствующих развитию экспортного потенциала российской промышленности </a:t>
            </a:r>
            <a:endParaRPr/>
          </a:p>
        </p:txBody>
      </p:sp>
      <p:pic>
        <p:nvPicPr>
          <p:cNvPr id="76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80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81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pic>
        <p:nvPicPr>
          <p:cNvPr id="82" name="Picture 3" descr=""/>
          <p:cNvPicPr/>
          <p:nvPr/>
        </p:nvPicPr>
        <p:blipFill>
          <a:blip r:embed="rId4"/>
          <a:stretch/>
        </p:blipFill>
        <p:spPr>
          <a:xfrm>
            <a:off x="203760" y="1196640"/>
            <a:ext cx="2493360" cy="21657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83" name="Picture 2" descr=""/>
          <p:cNvPicPr/>
          <p:nvPr/>
        </p:nvPicPr>
        <p:blipFill>
          <a:blip r:embed="rId5"/>
          <a:stretch/>
        </p:blipFill>
        <p:spPr>
          <a:xfrm>
            <a:off x="6524640" y="1196640"/>
            <a:ext cx="2493360" cy="216432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84" name="Picture 4" descr=""/>
          <p:cNvPicPr/>
          <p:nvPr/>
        </p:nvPicPr>
        <p:blipFill>
          <a:blip r:embed="rId6"/>
          <a:stretch/>
        </p:blipFill>
        <p:spPr>
          <a:xfrm>
            <a:off x="203760" y="3573000"/>
            <a:ext cx="2493360" cy="208620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85" name="Picture 1" descr=""/>
          <p:cNvPicPr/>
          <p:nvPr/>
        </p:nvPicPr>
        <p:blipFill>
          <a:blip r:embed="rId7"/>
          <a:stretch/>
        </p:blipFill>
        <p:spPr>
          <a:xfrm>
            <a:off x="6524640" y="3573360"/>
            <a:ext cx="2448720" cy="2086200"/>
          </a:xfrm>
          <a:prstGeom prst="rect">
            <a:avLst/>
          </a:prstGeom>
          <a:ln w="9360"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2243520" y="1052640"/>
            <a:ext cx="4724280" cy="90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ru-RU" sz="3600" strike="noStrike">
                <a:solidFill>
                  <a:srgbClr val="000000"/>
                </a:solidFill>
                <a:latin typeface="Book Antiqua"/>
                <a:ea typeface="AR PL UMing HK"/>
              </a:rPr>
              <a:t>ЭТАПЫ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3600" strike="noStrike">
                <a:solidFill>
                  <a:srgbClr val="000000"/>
                </a:solidFill>
                <a:latin typeface="Book Antiqua"/>
                <a:ea typeface="AR PL UMing HK"/>
              </a:rPr>
              <a:t>ЧЕМПИОНАТА</a:t>
            </a:r>
            <a:endParaRPr/>
          </a:p>
        </p:txBody>
      </p:sp>
      <p:sp>
        <p:nvSpPr>
          <p:cNvPr id="87" name="CustomShape 4"/>
          <p:cNvSpPr/>
          <p:nvPr/>
        </p:nvSpPr>
        <p:spPr>
          <a:xfrm>
            <a:off x="2664000" y="2303280"/>
            <a:ext cx="3860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ru-RU" sz="2600" strike="noStrike">
                <a:solidFill>
                  <a:srgbClr val="c00000"/>
                </a:solidFill>
                <a:latin typeface="Book Antiqua"/>
              </a:rPr>
              <a:t>Предварительные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2800" strike="noStrike">
                <a:solidFill>
                  <a:srgbClr val="c00000"/>
                </a:solidFill>
                <a:latin typeface="Book Antiqua"/>
              </a:rPr>
              <a:t>соревнования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2800" strike="noStrike">
                <a:solidFill>
                  <a:srgbClr val="c00000"/>
                </a:solidFill>
                <a:latin typeface="Book Antiqua"/>
              </a:rPr>
              <a:t>17 – 22 июня </a:t>
            </a:r>
            <a:endParaRPr/>
          </a:p>
        </p:txBody>
      </p:sp>
      <p:sp>
        <p:nvSpPr>
          <p:cNvPr id="88" name="CustomShape 5"/>
          <p:cNvSpPr/>
          <p:nvPr/>
        </p:nvSpPr>
        <p:spPr>
          <a:xfrm>
            <a:off x="2789280" y="4004640"/>
            <a:ext cx="3632760" cy="12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ru-RU" sz="2900" strike="noStrike">
                <a:solidFill>
                  <a:srgbClr val="c00000"/>
                </a:solidFill>
                <a:latin typeface="Book Antiqua"/>
              </a:rPr>
              <a:t>Финальные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2900" strike="noStrike">
                <a:solidFill>
                  <a:srgbClr val="c00000"/>
                </a:solidFill>
                <a:latin typeface="Book Antiqua"/>
              </a:rPr>
              <a:t>соревнования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2900" strike="noStrike">
                <a:solidFill>
                  <a:srgbClr val="c00000"/>
                </a:solidFill>
                <a:latin typeface="Book Antiqua"/>
              </a:rPr>
              <a:t>23 – 24 июня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54864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93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2155320" y="980640"/>
            <a:ext cx="4843800" cy="64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</a:rPr>
              <a:t>Мероприятия Чемпионата </a:t>
            </a:r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603360" y="1617480"/>
            <a:ext cx="7920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В рамках Чемпионата по пахоте пройдут соревнования по «оборотной» пахоте и «Трактор-шоу» - соревнование на мастерство управления трактором. </a:t>
            </a:r>
            <a:endParaRPr/>
          </a:p>
        </p:txBody>
      </p:sp>
      <p:sp>
        <p:nvSpPr>
          <p:cNvPr id="96" name="CustomShape 5"/>
          <p:cNvSpPr/>
          <p:nvPr/>
        </p:nvSpPr>
        <p:spPr>
          <a:xfrm>
            <a:off x="643320" y="2267640"/>
            <a:ext cx="792036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imes New Roman"/>
              </a:rPr>
              <a:t>Для обеспечения соревнований будут использованы: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Тракторы «Агромаш 85-ТК» (</a:t>
            </a:r>
            <a:r>
              <a:rPr i="1" lang="ru-RU" strike="noStrike">
                <a:solidFill>
                  <a:srgbClr val="000000"/>
                </a:solidFill>
                <a:latin typeface="Times New Roman"/>
              </a:rPr>
              <a:t>Чемпионаты 2013-2017 гг.</a:t>
            </a:r>
            <a:r>
              <a:rPr lang="ru-RU" strike="noStrike">
                <a:solidFill>
                  <a:srgbClr val="000000"/>
                </a:solidFill>
                <a:latin typeface="Times New Roman"/>
              </a:rPr>
              <a:t>)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trike="noStrike">
                <a:solidFill>
                  <a:srgbClr val="000000"/>
                </a:solidFill>
                <a:latin typeface="Times New Roman"/>
              </a:rPr>
              <a:t>Производство – ООО «Агромашхолдинг» (г. Владимир).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Плуги «Квернеланд» спортивной модификации (</a:t>
            </a:r>
            <a:r>
              <a:rPr i="1" lang="ru-RU" strike="noStrike">
                <a:solidFill>
                  <a:srgbClr val="000000"/>
                </a:solidFill>
                <a:latin typeface="Times New Roman"/>
              </a:rPr>
              <a:t>Чемпионаты 2012-2017 гг.</a:t>
            </a:r>
            <a:r>
              <a:rPr lang="ru-RU" strike="noStrike">
                <a:solidFill>
                  <a:srgbClr val="000000"/>
                </a:solidFill>
                <a:latin typeface="Times New Roman"/>
              </a:rPr>
              <a:t>) Производство – Норвегия </a:t>
            </a:r>
            <a:r>
              <a:rPr i="1" lang="ru-RU" strike="noStrike">
                <a:solidFill>
                  <a:srgbClr val="000000"/>
                </a:solidFill>
                <a:latin typeface="Times New Roman"/>
              </a:rPr>
              <a:t>(не производятся на территории России</a:t>
            </a:r>
            <a:r>
              <a:rPr lang="ru-RU" strike="noStrike">
                <a:solidFill>
                  <a:srgbClr val="000000"/>
                </a:solidFill>
                <a:latin typeface="Times New Roman"/>
              </a:rPr>
              <a:t>).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400" strike="noStrike">
                <a:solidFill>
                  <a:srgbClr val="000000"/>
                </a:solidFill>
                <a:latin typeface="Times New Roman"/>
              </a:rPr>
              <a:t>Компания </a:t>
            </a:r>
            <a:r>
              <a:rPr lang="ru-RU" sz="1400" strike="noStrike">
                <a:solidFill>
                  <a:srgbClr val="000000"/>
                </a:solidFill>
                <a:latin typeface="Times New Roman"/>
              </a:rPr>
              <a:t>«</a:t>
            </a:r>
            <a:r>
              <a:rPr i="1" lang="ru-RU" sz="1400" strike="noStrike">
                <a:solidFill>
                  <a:srgbClr val="000000"/>
                </a:solidFill>
                <a:latin typeface="Times New Roman"/>
              </a:rPr>
              <a:t>Квернеланд</a:t>
            </a:r>
            <a:r>
              <a:rPr lang="ru-RU" sz="1400" strike="noStrike">
                <a:solidFill>
                  <a:srgbClr val="000000"/>
                </a:solidFill>
                <a:latin typeface="Times New Roman"/>
              </a:rPr>
              <a:t>» </a:t>
            </a:r>
            <a:r>
              <a:rPr i="1" lang="ru-RU" sz="1400" strike="noStrike">
                <a:solidFill>
                  <a:srgbClr val="000000"/>
                </a:solidFill>
                <a:latin typeface="Times New Roman"/>
              </a:rPr>
              <a:t>с 1962 г. является постоянным партнером Всемирного чемпионата по    пахоте. Подавляющее число участников международных пахотных соревнований используют плуги данного производителя.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7" name="CustomShape 6"/>
          <p:cNvSpPr/>
          <p:nvPr/>
        </p:nvSpPr>
        <p:spPr>
          <a:xfrm>
            <a:off x="755640" y="4797000"/>
            <a:ext cx="457164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600" strike="noStrike">
                <a:solidFill>
                  <a:srgbClr val="c00000"/>
                </a:solidFill>
                <a:latin typeface="Times New Roman"/>
              </a:rPr>
              <a:t>Приз для победителей Чемпионата Европы -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c00000"/>
                </a:solidFill>
                <a:latin typeface="Times New Roman"/>
              </a:rPr>
              <a:t>Трактор "Кировец К-424"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ru-RU" sz="1600" strike="noStrike">
                <a:solidFill>
                  <a:srgbClr val="c00000"/>
                </a:solidFill>
                <a:latin typeface="Times New Roman"/>
              </a:rPr>
              <a:t>предоставлен АО "Петербургский тракторный завод" 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4"/>
          <a:stretch/>
        </p:blipFill>
        <p:spPr>
          <a:xfrm>
            <a:off x="5581080" y="4510440"/>
            <a:ext cx="2302920" cy="1586520"/>
          </a:xfrm>
          <a:prstGeom prst="rect">
            <a:avLst/>
          </a:prstGeom>
          <a:ln w="38160">
            <a:solidFill>
              <a:srgbClr val="0070c0"/>
            </a:solidFill>
            <a:miter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53928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02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103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552240" y="1052640"/>
            <a:ext cx="7920360" cy="21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Деловая программа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В рамках чемпионата Европы по пахоте будут организованы отраслевые конференции и семинары по следующим направлениям: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развитие экспортного потенциала отечественного сельхозмашиностроения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современные технологии в животноводстве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финансовые инструменты развития АПК России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развитие малых форм хозяйствования и кооперации на селе с учетом опыта европейских стран</a:t>
            </a:r>
            <a:endParaRPr/>
          </a:p>
        </p:txBody>
      </p:sp>
      <p:pic>
        <p:nvPicPr>
          <p:cNvPr id="105" name="Picture 4" descr=""/>
          <p:cNvPicPr/>
          <p:nvPr/>
        </p:nvPicPr>
        <p:blipFill>
          <a:blip r:embed="rId4"/>
          <a:stretch/>
        </p:blipFill>
        <p:spPr>
          <a:xfrm>
            <a:off x="5384880" y="3563640"/>
            <a:ext cx="3329640" cy="2120760"/>
          </a:xfrm>
          <a:prstGeom prst="rect">
            <a:avLst/>
          </a:prstGeom>
          <a:ln w="38160">
            <a:solidFill>
              <a:srgbClr val="0070c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6" name="CustomShape 4"/>
          <p:cNvSpPr/>
          <p:nvPr/>
        </p:nvSpPr>
        <p:spPr>
          <a:xfrm>
            <a:off x="541800" y="3223800"/>
            <a:ext cx="4865040" cy="310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0000"/>
                </a:solidFill>
                <a:latin typeface="Times New Roman"/>
              </a:rPr>
              <a:t>Докладчиками на мероприятиях выступят: представители министерства сельского хозяйства РФ, министерства промышленности и торговли РФ, Государственной Думы ФС РФ, АО "Росагролизинг", главы и представители администраций регионов, отраслевых объединений и общественных организаций, образовательных учреждений, а также ведущих отечественных компаний – производителей сельскохозяйственной и авто-техники. </a:t>
            </a:r>
            <a:endParaRPr/>
          </a:p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0000"/>
                </a:solidFill>
                <a:latin typeface="Times New Roman"/>
              </a:rPr>
              <a:t>В мероприятиях примут участие главы и делегаты российских региональных фермерских ассоциаций со всех аграрных регионов РФ.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0" y="539280"/>
            <a:ext cx="9142560" cy="60483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0" y="-12600"/>
            <a:ext cx="9154800" cy="9208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35-й Чемпионат Европы по пахоте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Times New Roman"/>
              </a:rPr>
              <a:t>7-й открытый Чемпионат России по пахоте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-15840" y="6165360"/>
            <a:ext cx="9158760" cy="69228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10" name="Picture 2" descr=""/>
          <p:cNvPicPr/>
          <p:nvPr/>
        </p:nvPicPr>
        <p:blipFill>
          <a:blip r:embed="rId2"/>
          <a:stretch/>
        </p:blipFill>
        <p:spPr>
          <a:xfrm>
            <a:off x="570600" y="36720"/>
            <a:ext cx="874440" cy="822600"/>
          </a:xfrm>
          <a:prstGeom prst="rect">
            <a:avLst/>
          </a:prstGeom>
          <a:ln>
            <a:noFill/>
          </a:ln>
        </p:spPr>
      </p:pic>
      <p:pic>
        <p:nvPicPr>
          <p:cNvPr id="111" name="Picture 2" descr=""/>
          <p:cNvPicPr/>
          <p:nvPr/>
        </p:nvPicPr>
        <p:blipFill>
          <a:blip r:embed="rId3"/>
          <a:stretch/>
        </p:blipFill>
        <p:spPr>
          <a:xfrm>
            <a:off x="7771680" y="46800"/>
            <a:ext cx="798480" cy="81252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732960" y="3645000"/>
            <a:ext cx="783684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600" strike="noStrike">
                <a:solidFill>
                  <a:srgbClr val="000000"/>
                </a:solidFill>
                <a:latin typeface="Times New Roman"/>
              </a:rPr>
              <a:t>Представителями зарубежных команд неоднократно в ходе участия в российских чемпионатах по пахоте высказывались пожелания приобрести сельхозтехнику российского производства. 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В общей сложности, в статике и демонстрационных показах будет задействовано более </a:t>
            </a:r>
            <a:r>
              <a:rPr b="1" i="1" lang="ru-RU" sz="1600" strike="noStrike">
                <a:solidFill>
                  <a:srgbClr val="000000"/>
                </a:solidFill>
                <a:latin typeface="Times New Roman"/>
              </a:rPr>
              <a:t>200 </a:t>
            </a: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единиц техники и оборудования, которые представят свыше </a:t>
            </a:r>
            <a:r>
              <a:rPr b="1" i="1" lang="ru-RU" sz="1600" strike="noStrike">
                <a:solidFill>
                  <a:srgbClr val="000000"/>
                </a:solidFill>
                <a:latin typeface="Times New Roman"/>
              </a:rPr>
              <a:t>50 </a:t>
            </a:r>
            <a:r>
              <a:rPr i="1" lang="ru-RU" sz="1600" strike="noStrike">
                <a:solidFill>
                  <a:srgbClr val="000000"/>
                </a:solidFill>
                <a:latin typeface="Times New Roman"/>
              </a:rPr>
              <a:t>отечественных и зарубежных компаний-производителей.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Традиционно, сельхозмашиностроительные компании презентуют в рамках Чемпионата свои новейшие разработки, которые позднее демонстрируют на других региональных, федеральных и международных выставках. </a:t>
            </a:r>
            <a:endParaRPr/>
          </a:p>
        </p:txBody>
      </p:sp>
      <p:pic>
        <p:nvPicPr>
          <p:cNvPr id="113" name="Picture 2" descr=""/>
          <p:cNvPicPr/>
          <p:nvPr/>
        </p:nvPicPr>
        <p:blipFill>
          <a:blip r:embed="rId4"/>
          <a:stretch/>
        </p:blipFill>
        <p:spPr>
          <a:xfrm>
            <a:off x="6195960" y="1772640"/>
            <a:ext cx="2696040" cy="1562760"/>
          </a:xfrm>
          <a:prstGeom prst="rect">
            <a:avLst/>
          </a:prstGeom>
          <a:ln w="38160">
            <a:solidFill>
              <a:srgbClr val="0070c0"/>
            </a:solidFill>
            <a:miter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sp>
        <p:nvSpPr>
          <p:cNvPr id="114" name="CustomShape 4"/>
          <p:cNvSpPr/>
          <p:nvPr/>
        </p:nvSpPr>
        <p:spPr>
          <a:xfrm>
            <a:off x="451800" y="1054800"/>
            <a:ext cx="8208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imes New Roman"/>
              </a:rPr>
              <a:t>Выставка производителей техники и оборудования </a:t>
            </a:r>
            <a:endParaRPr/>
          </a:p>
        </p:txBody>
      </p:sp>
      <p:sp>
        <p:nvSpPr>
          <p:cNvPr id="115" name="CustomShape 5"/>
          <p:cNvSpPr/>
          <p:nvPr/>
        </p:nvSpPr>
        <p:spPr>
          <a:xfrm>
            <a:off x="732960" y="1424160"/>
            <a:ext cx="5494680" cy="25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Российские сельхозмашиностроители смогут продемонстрировать свои новейшие разработки участникам и гостям чемпионатов в рамках выставки и демонстрационных показов.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Чемпионат окажет содействие в реализации экспортного потенциала отечественного сельхозмашиностроения и позволит привлечь внимание большого количества иностранных сельхозтоваропроизводителей к современным российским моделям техники и оборудования.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