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62"/>
  </p:notesMasterIdLst>
  <p:sldIdLst>
    <p:sldId id="256" r:id="rId3"/>
    <p:sldId id="320" r:id="rId4"/>
    <p:sldId id="314" r:id="rId5"/>
    <p:sldId id="257" r:id="rId6"/>
    <p:sldId id="259" r:id="rId7"/>
    <p:sldId id="261" r:id="rId8"/>
    <p:sldId id="262" r:id="rId9"/>
    <p:sldId id="263" r:id="rId10"/>
    <p:sldId id="270" r:id="rId11"/>
    <p:sldId id="278" r:id="rId12"/>
    <p:sldId id="279" r:id="rId13"/>
    <p:sldId id="283" r:id="rId14"/>
    <p:sldId id="288" r:id="rId15"/>
    <p:sldId id="289" r:id="rId16"/>
    <p:sldId id="308" r:id="rId17"/>
    <p:sldId id="290" r:id="rId18"/>
    <p:sldId id="286" r:id="rId19"/>
    <p:sldId id="287" r:id="rId20"/>
    <p:sldId id="284" r:id="rId21"/>
    <p:sldId id="310" r:id="rId22"/>
    <p:sldId id="304" r:id="rId23"/>
    <p:sldId id="291" r:id="rId24"/>
    <p:sldId id="296" r:id="rId25"/>
    <p:sldId id="307" r:id="rId26"/>
    <p:sldId id="271" r:id="rId27"/>
    <p:sldId id="321" r:id="rId28"/>
    <p:sldId id="325" r:id="rId29"/>
    <p:sldId id="274" r:id="rId30"/>
    <p:sldId id="322" r:id="rId31"/>
    <p:sldId id="275" r:id="rId32"/>
    <p:sldId id="326" r:id="rId33"/>
    <p:sldId id="323" r:id="rId34"/>
    <p:sldId id="324" r:id="rId35"/>
    <p:sldId id="276" r:id="rId36"/>
    <p:sldId id="305" r:id="rId37"/>
    <p:sldId id="306" r:id="rId38"/>
    <p:sldId id="264" r:id="rId39"/>
    <p:sldId id="311" r:id="rId40"/>
    <p:sldId id="265" r:id="rId41"/>
    <p:sldId id="266" r:id="rId42"/>
    <p:sldId id="267" r:id="rId43"/>
    <p:sldId id="268" r:id="rId44"/>
    <p:sldId id="317" r:id="rId45"/>
    <p:sldId id="318" r:id="rId46"/>
    <p:sldId id="315" r:id="rId47"/>
    <p:sldId id="316" r:id="rId48"/>
    <p:sldId id="319" r:id="rId49"/>
    <p:sldId id="303" r:id="rId50"/>
    <p:sldId id="302" r:id="rId51"/>
    <p:sldId id="295" r:id="rId52"/>
    <p:sldId id="309" r:id="rId53"/>
    <p:sldId id="269" r:id="rId54"/>
    <p:sldId id="280" r:id="rId55"/>
    <p:sldId id="277" r:id="rId56"/>
    <p:sldId id="260" r:id="rId57"/>
    <p:sldId id="282" r:id="rId58"/>
    <p:sldId id="312" r:id="rId59"/>
    <p:sldId id="313" r:id="rId60"/>
    <p:sldId id="272" r:id="rId6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>
    <p:restoredLeft sz="34609" autoAdjust="0"/>
    <p:restoredTop sz="95413" autoAdjust="0"/>
  </p:normalViewPr>
  <p:slideViewPr>
    <p:cSldViewPr>
      <p:cViewPr>
        <p:scale>
          <a:sx n="100" d="100"/>
          <a:sy n="100" d="100"/>
        </p:scale>
        <p:origin x="-3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3086445-258E-4125-82B1-8E9E84EBDBBF}" type="datetimeFigureOut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81F293E-2420-498A-9E5A-40673B5D1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66F704-A25D-49E6-B001-1D42930D10DC}" type="slidenum">
              <a:rPr lang="ru-RU" smtClean="0">
                <a:cs typeface="Arial" charset="0"/>
              </a:rPr>
              <a:pPr/>
              <a:t>30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ueUzor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133600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3230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3230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DFBB9-FAAB-407E-A8ED-0B3D0CA1806C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46C4-79A6-4366-9AEE-AE3D7D90FF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AACD-2A9A-4E0E-A311-E12F14BF18E6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8D456-0B63-4BFC-A20B-9E38AD174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E1CA1-E952-466D-91F0-FBDBF057A6EA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D6F55-AE46-45F8-A3DF-A4F0F98C2B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69273-0365-4B93-9198-17D29B0C37C4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A721F-86CB-413B-BD5C-91C99E391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EAA79-0620-487D-A39E-575C7D38A455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DEDBD-E6C9-4DAE-AB99-EA54A7CB0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3135-4BE0-4A3A-939F-579DCE1BF22F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E83E4-7C5B-4EE6-83BF-F3DABE885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BB2B-5A86-4516-B523-649FB967CA0A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6CF36-8193-48BA-A27B-EDAFDB07D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51D3C-27B6-4413-B8DC-2F102D0FB15E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84341-7D87-4BCA-996C-CFD18BCD8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A28D5-D96D-49FD-A55B-143874B14708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11683-DB1C-4A9D-B70A-BD7364CF82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D45B5-F5B8-4133-8C09-C03A7B947D12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85163-C3EE-402C-84EC-BAD8E92FD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28123-88B0-46C7-A191-DFFBDF335141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ED557-C7F5-40E0-AB5C-32ACB9BA58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lueUzor-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60C605-1A1E-4C0C-99CF-D4694551D6B3}" type="datetime1">
              <a:rPr lang="ru-RU"/>
              <a:pPr>
                <a:defRPr/>
              </a:pPr>
              <a:t>05.08.2018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A3EE76-1BE7-4365-B661-B48AF7734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omaranda.ru/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kozlovskoe_selckoe_pocelenie" TargetMode="External"/><Relationship Id="rId13" Type="http://schemas.openxmlformats.org/officeDocument/2006/relationships/hyperlink" Target="http://vesti-tver.ru/news/novosti-raionov/v-sele-kozlovo-spirovskogo-rayona-vozrozhdayut-karelskuyu-kulturu/" TargetMode="External"/><Relationship Id="rId3" Type="http://schemas.openxmlformats.org/officeDocument/2006/relationships/hyperlink" Target="https://vk.com/hram_v_kozlovo" TargetMode="External"/><Relationship Id="rId7" Type="http://schemas.openxmlformats.org/officeDocument/2006/relationships/hyperlink" Target="https://vk.com/public147931219" TargetMode="External"/><Relationship Id="rId12" Type="http://schemas.openxmlformats.org/officeDocument/2006/relationships/hyperlink" Target="https://tverlife.ru/short-news/zhiteli-tverskoy-oblasti-proydut-kvest-po-karelskim-tropam.html" TargetMode="External"/><Relationship Id="rId2" Type="http://schemas.openxmlformats.org/officeDocument/2006/relationships/hyperlink" Target="https://vk.com/oma_randa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k.com/omaranda2018" TargetMode="External"/><Relationship Id="rId11" Type="http://schemas.openxmlformats.org/officeDocument/2006/relationships/hyperlink" Target="https://tvtver.ru/news/v-tverskoj-oblasti-projdet-festival-karelskoj-kultury/" TargetMode="External"/><Relationship Id="rId5" Type="http://schemas.openxmlformats.org/officeDocument/2006/relationships/hyperlink" Target="https://vk.com/festomaranda" TargetMode="External"/><Relationship Id="rId10" Type="http://schemas.openxmlformats.org/officeDocument/2006/relationships/hyperlink" Target="https://vk.com/tver_360?w=wall-24241117_11968" TargetMode="External"/><Relationship Id="rId4" Type="http://schemas.openxmlformats.org/officeDocument/2006/relationships/hyperlink" Target="https://vk.com/omaranda" TargetMode="External"/><Relationship Id="rId9" Type="http://schemas.openxmlformats.org/officeDocument/2006/relationships/hyperlink" Target="https://vk.com/wall-135894105_321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OpEoyIGG_U" TargetMode="External"/><Relationship Id="rId2" Type="http://schemas.openxmlformats.org/officeDocument/2006/relationships/hyperlink" Target="https://youtu.be/dQMh4l7YrM4" TargetMode="Externa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adm-kozlovo-sp@yandex.ru" TargetMode="External"/><Relationship Id="rId2" Type="http://schemas.openxmlformats.org/officeDocument/2006/relationships/hyperlink" Target="mailto:spirovoraion@gmail.com" TargetMode="Externa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2" y="548680"/>
            <a:ext cx="8136260" cy="3816424"/>
          </a:xfrm>
          <a:solidFill>
            <a:schemeClr val="accent2">
              <a:lumMod val="20000"/>
              <a:lumOff val="80000"/>
            </a:schemeClr>
          </a:solidFill>
          <a:ln w="38100" cmpd="tri">
            <a:solidFill>
              <a:srgbClr val="9900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Ampir Deco" pitchFamily="2" charset="0"/>
              </a:rPr>
              <a:t>Козловский фестиваль </a:t>
            </a:r>
            <a:br>
              <a:rPr lang="ru-RU" b="1" dirty="0" smtClean="0">
                <a:solidFill>
                  <a:srgbClr val="C00000"/>
                </a:solidFill>
                <a:latin typeface="Ampir Deco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mpir Deco" pitchFamily="2" charset="0"/>
              </a:rPr>
              <a:t>карельской культуры </a:t>
            </a:r>
            <a:r>
              <a:rPr lang="ru-RU" sz="6600" b="1" dirty="0" smtClean="0">
                <a:solidFill>
                  <a:srgbClr val="C00000"/>
                </a:solidFill>
              </a:rPr>
              <a:t/>
            </a:r>
            <a:br>
              <a:rPr lang="ru-RU" sz="6600" b="1" dirty="0" smtClean="0">
                <a:solidFill>
                  <a:srgbClr val="C00000"/>
                </a:solidFill>
              </a:rPr>
            </a:br>
            <a:r>
              <a:rPr lang="ru-RU" sz="6600" b="1" dirty="0" smtClean="0">
                <a:solidFill>
                  <a:srgbClr val="C00000"/>
                </a:solidFill>
              </a:rPr>
              <a:t>   </a:t>
            </a:r>
            <a:r>
              <a:rPr lang="ru-RU" sz="7200" b="1" dirty="0" smtClean="0">
                <a:solidFill>
                  <a:srgbClr val="FF0000"/>
                </a:solidFill>
              </a:rPr>
              <a:t>«</a:t>
            </a:r>
            <a:r>
              <a:rPr lang="en-US" sz="7200" b="1" dirty="0" smtClean="0">
                <a:solidFill>
                  <a:srgbClr val="FF0000"/>
                </a:solidFill>
                <a:latin typeface="Monotype Corsiva" pitchFamily="66" charset="0"/>
              </a:rPr>
              <a:t>OMA RANDA</a:t>
            </a:r>
            <a:r>
              <a:rPr lang="ru-RU" sz="7200" b="1" dirty="0" smtClean="0">
                <a:solidFill>
                  <a:srgbClr val="FF0000"/>
                </a:solidFill>
              </a:rPr>
              <a:t>»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97425"/>
            <a:ext cx="6400800" cy="1368425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Ampir Deco"/>
              </a:rPr>
              <a:t>Спировский район</a:t>
            </a:r>
          </a:p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latin typeface="Ampir Deco"/>
              </a:rPr>
              <a:t>село Козлово </a:t>
            </a:r>
          </a:p>
        </p:txBody>
      </p:sp>
      <p:pic>
        <p:nvPicPr>
          <p:cNvPr id="26629" name="Picture 2" descr="C:\Users\User\Pictures\орнамент\Карельский-орнамен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549275"/>
            <a:ext cx="10271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5DFFFC-3099-4D32-BFFA-FA392F7527AC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dirty="0" smtClean="0">
              <a:latin typeface="Ampir Deco"/>
            </a:endParaRP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Ampir Deco"/>
              </a:rPr>
              <a:t>В этом году на фестивале выступили гости из  Москвы, С. Петербурга Твери, а также муниципальных образований Тверской области.   Во второй раз в  мероприятии принял участие  летний палаточный инклюзивный лагерь «Вместе» для семей, имеющих детей с синдромом Дауна, организаторами которого выступают Православный приход с. Козлово, карельский культурно-просветительский центр «</a:t>
            </a:r>
            <a:r>
              <a:rPr lang="ru-RU" sz="1600" b="1" dirty="0" err="1" smtClean="0">
                <a:solidFill>
                  <a:srgbClr val="C00000"/>
                </a:solidFill>
                <a:latin typeface="Ampir Deco"/>
              </a:rPr>
              <a:t>Oma</a:t>
            </a:r>
            <a:r>
              <a:rPr lang="ru-RU" sz="1600" b="1" dirty="0" smtClean="0">
                <a:solidFill>
                  <a:srgbClr val="C00000"/>
                </a:solidFill>
                <a:latin typeface="Ampir Deco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Ampir Deco"/>
              </a:rPr>
              <a:t>randa</a:t>
            </a:r>
            <a:r>
              <a:rPr lang="ru-RU" sz="1600" b="1" dirty="0" smtClean="0">
                <a:solidFill>
                  <a:srgbClr val="C00000"/>
                </a:solidFill>
                <a:latin typeface="Ampir Deco"/>
              </a:rPr>
              <a:t>», студия танцев для детей с синдромом Дауна «Танцующий дом» г. Москва, участники которого выступили на открытии </a:t>
            </a:r>
            <a:r>
              <a:rPr lang="en-US" sz="1600" b="1" dirty="0" smtClean="0">
                <a:solidFill>
                  <a:srgbClr val="C00000"/>
                </a:solidFill>
                <a:latin typeface="Ampir Deco"/>
              </a:rPr>
              <a:t>I </a:t>
            </a:r>
            <a:r>
              <a:rPr lang="ru-RU" sz="1600" b="1" dirty="0" smtClean="0">
                <a:solidFill>
                  <a:srgbClr val="C00000"/>
                </a:solidFill>
                <a:latin typeface="Ampir Deco"/>
              </a:rPr>
              <a:t>Открытых летних карельских игр. Гостями фестиваля также стали участники  14 Фестиваля традиционных ремёсел и </a:t>
            </a:r>
            <a:r>
              <a:rPr lang="ru-RU" sz="1600" b="1" dirty="0" err="1" smtClean="0">
                <a:solidFill>
                  <a:srgbClr val="C00000"/>
                </a:solidFill>
                <a:latin typeface="Ampir Deco"/>
              </a:rPr>
              <a:t>социокультурных</a:t>
            </a:r>
            <a:r>
              <a:rPr lang="ru-RU" sz="1600" b="1" dirty="0" smtClean="0">
                <a:solidFill>
                  <a:srgbClr val="C00000"/>
                </a:solidFill>
                <a:latin typeface="Ampir Deco"/>
              </a:rPr>
              <a:t> проектов «Наследие» по сохранению памятников духовного и культурного наследия Тверских карел, организованного при поддержке  Православного прихода с. Козлово, карельского культурно-просветительского центра «</a:t>
            </a:r>
            <a:r>
              <a:rPr lang="ru-RU" sz="1600" b="1" dirty="0" err="1" smtClean="0">
                <a:solidFill>
                  <a:srgbClr val="C00000"/>
                </a:solidFill>
                <a:latin typeface="Ampir Deco"/>
              </a:rPr>
              <a:t>Oma</a:t>
            </a:r>
            <a:r>
              <a:rPr lang="ru-RU" sz="1600" b="1" dirty="0" smtClean="0">
                <a:solidFill>
                  <a:srgbClr val="C00000"/>
                </a:solidFill>
                <a:latin typeface="Ampir Deco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Ampir Deco"/>
              </a:rPr>
              <a:t>randa</a:t>
            </a:r>
            <a:r>
              <a:rPr lang="ru-RU" sz="1600" b="1" dirty="0" smtClean="0">
                <a:solidFill>
                  <a:srgbClr val="C00000"/>
                </a:solidFill>
                <a:latin typeface="Ampir Deco"/>
              </a:rPr>
              <a:t>», Всероссийского общества охраны памятников истории и культуры г. Москвы и г. Твери и при поддержке различных учебных заведений г. Москвы и С. Петербурга.</a:t>
            </a:r>
          </a:p>
          <a:p>
            <a:pPr algn="ctr" eaLnBrk="1" hangingPunct="1"/>
            <a:endParaRPr lang="ru-RU" sz="1800" b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A9B79-7C6E-4E90-9F4E-1BE6A38D2055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dirty="0" smtClean="0">
              <a:latin typeface="Ampir Deco"/>
            </a:endParaRPr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sz="1400" dirty="0" smtClean="0"/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mpir Deco"/>
              </a:rPr>
              <a:t>В программе фестиваля: освящение часовни в д. Большое Плоское и  крестный ход с  иконой </a:t>
            </a:r>
            <a:r>
              <a:rPr lang="ru-RU" sz="1600" b="1" dirty="0" err="1" smtClean="0">
                <a:solidFill>
                  <a:srgbClr val="C00000"/>
                </a:solidFill>
                <a:latin typeface="Ampir Deco"/>
              </a:rPr>
              <a:t>священномученика</a:t>
            </a:r>
            <a:r>
              <a:rPr lang="ru-RU" sz="1600" b="1" dirty="0" smtClean="0">
                <a:solidFill>
                  <a:srgbClr val="C00000"/>
                </a:solidFill>
                <a:latin typeface="Ampir Deco"/>
              </a:rPr>
              <a:t> Алексия Сибирского пресвитера Козловского, написанной на горе Афон(Греция), принявшего мученическую смерть в 1937 году, знавшего карельский язык; выставки местных и приглашенных мастеров, мастер-классы , торговля изделиями народного промысла, карельские спортивные и массовые игры, хороводы, карельская национальная кухня, выступление местных  творческих коллективов и коллективов из  Твери, Москвы, С.Петербурга, театрализованное представление и многое другое.  Были организованы зоны питания и отдыха, а также детская зона, где  дети смогли поиграть в карельские игры, посмотреть карельскую сказку, спеть песни на карельском языке.  Фестиваль собрал и объединил людей разных поколений и интересов, подарил всем радость встречи. Участники фестиваля смогли познакомиться с историей, самобытными обычаями, культурой и языком тверских карел.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869CA9-8EB3-4B69-9174-97216AB4240B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br>
              <a:rPr lang="ru-RU" b="1" u="sng" dirty="0" smtClean="0">
                <a:solidFill>
                  <a:srgbClr val="FF0000"/>
                </a:solidFill>
                <a:latin typeface="Ampir Deco"/>
              </a:rPr>
            </a:br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Легенда</a:t>
            </a:r>
            <a:endParaRPr lang="ru-RU" dirty="0" smtClean="0"/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sz="1800" dirty="0" smtClean="0"/>
              <a:t>     </a:t>
            </a:r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По легенде 400 лет назад карелы пришли на нашу землю и основали селение на территории сегодняшнего села Козлово. Благодаря, стадам коз, которые они гнали с собой, этим неприхотливым животным, которые питаются травой, ветками и корой деревьев, сухими берёзовыми вениками, люди смогли выжить и добраться до наших Тверских земель. А благодаря  случайно отбившимся от стада животным люди обнаружили богатые ягодами и грибами леса,  плодородные земли и озера с рыбой. Так и обосновались карелы  на нашей земле, а селение свое назвали Козлово . </a:t>
            </a:r>
          </a:p>
          <a:p>
            <a:pPr algn="ctr" eaLnBrk="1" hangingPunct="1">
              <a:buFontTx/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С тех пор  отношение к этим животным здесь особенное. Фигура козы (</a:t>
            </a:r>
            <a:r>
              <a:rPr lang="ru-RU" sz="1800" b="1" dirty="0" err="1" smtClean="0">
                <a:solidFill>
                  <a:srgbClr val="C00000"/>
                </a:solidFill>
                <a:latin typeface="Ampir Deco"/>
              </a:rPr>
              <a:t>по-карельски</a:t>
            </a:r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 – </a:t>
            </a:r>
            <a:r>
              <a:rPr lang="ru-RU" sz="1800" b="1" dirty="0" err="1" smtClean="0">
                <a:solidFill>
                  <a:srgbClr val="C00000"/>
                </a:solidFill>
                <a:latin typeface="Ampir Deco"/>
              </a:rPr>
              <a:t>Чиба</a:t>
            </a:r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) у карел считается оберегом. А в с.Козлово даже есть деревянная скульптура Козла , которая, по мнению местных жителей, приносит удачу и благополучие всем кто к ней прикасается.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1C040-D8AE-4964-9D64-282EBA746606}" type="slidenum">
              <a:rPr lang="ru-RU"/>
              <a:pPr>
                <a:defRPr/>
              </a:pPr>
              <a:t>13</a:t>
            </a:fld>
            <a:endParaRPr lang="ru-RU"/>
          </a:p>
        </p:txBody>
      </p:sp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smtClean="0"/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997450"/>
          </a:xfrm>
        </p:spPr>
        <p:txBody>
          <a:bodyPr/>
          <a:lstStyle/>
          <a:p>
            <a:pPr algn="ctr" eaLnBrk="1" hangingPunct="1"/>
            <a:r>
              <a:rPr lang="ru-RU" sz="2000" b="1" dirty="0" smtClean="0">
                <a:solidFill>
                  <a:srgbClr val="C00000"/>
                </a:solidFill>
                <a:latin typeface="Ampir Deco"/>
              </a:rPr>
              <a:t>Расстояние от Федеральной трассы М – 10 до места проведения мероприятия 52 км. Дорожное покрытие асфальтовое в удовлетворительном состоянии.</a:t>
            </a:r>
          </a:p>
          <a:p>
            <a:pPr algn="ctr" eaLnBrk="1" hangingPunct="1"/>
            <a:r>
              <a:rPr lang="ru-RU" sz="2000" b="1" dirty="0" smtClean="0">
                <a:solidFill>
                  <a:srgbClr val="C00000"/>
                </a:solidFill>
                <a:latin typeface="Ampir Deco"/>
              </a:rPr>
              <a:t>Расстояние от ж/</a:t>
            </a:r>
            <a:r>
              <a:rPr lang="ru-RU" sz="2000" b="1" dirty="0" err="1" smtClean="0">
                <a:solidFill>
                  <a:srgbClr val="C00000"/>
                </a:solidFill>
                <a:latin typeface="Ampir Deco"/>
              </a:rPr>
              <a:t>д</a:t>
            </a:r>
            <a:r>
              <a:rPr lang="ru-RU" sz="2000" b="1" dirty="0" smtClean="0">
                <a:solidFill>
                  <a:srgbClr val="C00000"/>
                </a:solidFill>
                <a:latin typeface="Ampir Deco"/>
              </a:rPr>
              <a:t> вокзала и автовокзала 40 км. В день проведения фестиваля были организованы дополнительные рейсы автобусов до с. Козлово и обратно.</a:t>
            </a:r>
          </a:p>
          <a:p>
            <a:pPr algn="ctr" eaLnBrk="1" hangingPunct="1"/>
            <a:r>
              <a:rPr lang="ru-RU" sz="2000" b="1" dirty="0" smtClean="0">
                <a:solidFill>
                  <a:srgbClr val="C00000"/>
                </a:solidFill>
                <a:latin typeface="Ampir Deco"/>
              </a:rPr>
              <a:t>Гости фестиваля также могли доехать до места назначения на такси.</a:t>
            </a:r>
          </a:p>
          <a:p>
            <a:pPr algn="ctr" eaLnBrk="1" hangingPunct="1"/>
            <a:r>
              <a:rPr lang="ru-RU" sz="2000" b="1" dirty="0" smtClean="0">
                <a:solidFill>
                  <a:srgbClr val="C00000"/>
                </a:solidFill>
                <a:latin typeface="Ampir Deco"/>
              </a:rPr>
              <a:t>Мероприятие </a:t>
            </a:r>
            <a:r>
              <a:rPr lang="ru-RU" sz="2000" b="1" dirty="0" smtClean="0">
                <a:solidFill>
                  <a:srgbClr val="C00000"/>
                </a:solidFill>
                <a:latin typeface="Ampir Deco"/>
              </a:rPr>
              <a:t> прошло </a:t>
            </a:r>
            <a:r>
              <a:rPr lang="ru-RU" sz="2000" b="1" dirty="0" smtClean="0">
                <a:solidFill>
                  <a:srgbClr val="C00000"/>
                </a:solidFill>
                <a:latin typeface="Ampir Deco"/>
              </a:rPr>
              <a:t>на поляне около соснового бора перед въездом в с.Козлово. </a:t>
            </a:r>
          </a:p>
          <a:p>
            <a:pPr algn="ctr" eaLnBrk="1" hangingPunct="1"/>
            <a:r>
              <a:rPr lang="ru-RU" sz="2000" b="1" dirty="0" smtClean="0">
                <a:solidFill>
                  <a:srgbClr val="C00000"/>
                </a:solidFill>
                <a:latin typeface="Ampir Deco"/>
              </a:rPr>
              <a:t>Размер площадки – более 1 га.</a:t>
            </a:r>
          </a:p>
          <a:p>
            <a:pPr algn="ctr" eaLnBrk="1" hangingPunct="1"/>
            <a:r>
              <a:rPr lang="ru-RU" sz="2000" b="1" dirty="0" smtClean="0">
                <a:solidFill>
                  <a:srgbClr val="C00000"/>
                </a:solidFill>
                <a:latin typeface="Ampir Deco"/>
              </a:rPr>
              <a:t>Площадка расположена рядом с  автомобильной дорогой Спирово-Козлово. Имеются  территории для парковки автомобилей и автобусов. В 50 метрах остановка общественного транспорта.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E553E-C8BC-453A-8A16-0647ED123FAA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smtClean="0"/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>
                <a:solidFill>
                  <a:srgbClr val="990000"/>
                </a:solidFill>
                <a:latin typeface="Ampir Deco"/>
              </a:rPr>
              <a:t>Во время мероприятия  работали две сцены.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>
                <a:solidFill>
                  <a:srgbClr val="990000"/>
                </a:solidFill>
                <a:latin typeface="Ampir Deco"/>
              </a:rPr>
              <a:t>В соответствии с программой фестиваля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>
                <a:solidFill>
                  <a:srgbClr val="990000"/>
                </a:solidFill>
                <a:latin typeface="Ampir Deco"/>
              </a:rPr>
              <a:t>сцена №1 работала с 12:00 до 15:00, далее на сцене №1  проводились подготовительные мероприятия для вечерней программы.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>
                <a:solidFill>
                  <a:srgbClr val="990000"/>
                </a:solidFill>
                <a:latin typeface="Ampir Deco"/>
              </a:rPr>
              <a:t> Сцена № 2 работала с 15:00 до 18:00.</a:t>
            </a: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700" b="1" dirty="0" smtClean="0">
                <a:solidFill>
                  <a:srgbClr val="990000"/>
                </a:solidFill>
                <a:latin typeface="Ampir Deco"/>
              </a:rPr>
              <a:t> В 18:00    возобновила работу сцена №1, началась  вечерняя программа, которая продолжилась до 24:00.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</a:p>
        </p:txBody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>
          <a:xfrm>
            <a:off x="428596" y="1285860"/>
            <a:ext cx="8229600" cy="3993307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latin typeface="Ampir Deco" pitchFamily="2" charset="0"/>
              </a:rPr>
              <a:t> </a:t>
            </a:r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Фестиваль начался с освящения часовни в д. Б.Плоское и Крестным ходом</a:t>
            </a:r>
          </a:p>
          <a:p>
            <a:pPr algn="ctr"/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Торжественная часть началась с подъема официального флага фестиваля под гимн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«</a:t>
            </a:r>
            <a:r>
              <a:rPr lang="en-US" sz="2400" b="1" dirty="0" smtClean="0">
                <a:solidFill>
                  <a:srgbClr val="990000"/>
                </a:solidFill>
                <a:latin typeface="Ampir Deco" pitchFamily="2" charset="0"/>
              </a:rPr>
              <a:t>OMA RANDA</a:t>
            </a:r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Фестиваль продолжился  театрализованным представлением «Сказание </a:t>
            </a:r>
            <a:r>
              <a:rPr lang="ru-RU" sz="2400" b="1" dirty="0" err="1" smtClean="0">
                <a:solidFill>
                  <a:srgbClr val="990000"/>
                </a:solidFill>
                <a:latin typeface="Ampir Deco" pitchFamily="2" charset="0"/>
              </a:rPr>
              <a:t>козловских</a:t>
            </a:r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 карел, в котором была показана  история происхождения села Козлово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В процессе представления выступили карельские коллективы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864195-F5A0-4DFD-A4B8-C28F487518BF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br>
              <a:rPr lang="ru-RU" b="1" u="sng" dirty="0" smtClean="0">
                <a:solidFill>
                  <a:srgbClr val="FF0000"/>
                </a:solidFill>
                <a:latin typeface="Ampir Deco"/>
              </a:rPr>
            </a:br>
            <a:r>
              <a:rPr lang="ru-RU" b="1" u="sng" dirty="0" err="1" smtClean="0">
                <a:solidFill>
                  <a:srgbClr val="FF0000"/>
                </a:solidFill>
                <a:latin typeface="Ampir Deco"/>
              </a:rPr>
              <a:t>Чиба-Чилаут-зона</a:t>
            </a:r>
            <a:endParaRPr lang="ru-RU" b="1" u="sng" dirty="0" smtClean="0">
              <a:solidFill>
                <a:srgbClr val="FF0000"/>
              </a:solidFill>
              <a:latin typeface="Ampir Deco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628775"/>
            <a:ext cx="8713787" cy="5040313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В </a:t>
            </a:r>
            <a:r>
              <a:rPr lang="ru-RU" sz="2400" b="1" dirty="0" err="1" smtClean="0">
                <a:solidFill>
                  <a:srgbClr val="990000"/>
                </a:solidFill>
                <a:latin typeface="Ampir Deco" pitchFamily="2" charset="0"/>
              </a:rPr>
              <a:t>релакс</a:t>
            </a:r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- зоне можно было отдохнуть на удобном диване ( мебель в стиле </a:t>
            </a:r>
            <a:r>
              <a:rPr lang="ru-RU" sz="2400" b="1" dirty="0" err="1" smtClean="0">
                <a:solidFill>
                  <a:srgbClr val="990000"/>
                </a:solidFill>
                <a:latin typeface="Ampir Deco" pitchFamily="2" charset="0"/>
              </a:rPr>
              <a:t>лофт</a:t>
            </a:r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) или приобрести коврик и устроиться прямо на траве. Здесь можно было попробовать фирменные коктейли: «Сидорова коза», «Коза Дереза» «Коза </a:t>
            </a:r>
            <a:r>
              <a:rPr lang="ru-RU" sz="2400" b="1" dirty="0" err="1" smtClean="0">
                <a:solidFill>
                  <a:srgbClr val="990000"/>
                </a:solidFill>
                <a:latin typeface="Ampir Deco" pitchFamily="2" charset="0"/>
              </a:rPr>
              <a:t>ностра</a:t>
            </a:r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», «Коза нова», «Братец Иванушка», «Рожки да ножки», «Коза Лось», «Коза </a:t>
            </a:r>
            <a:r>
              <a:rPr lang="ru-RU" sz="2400" b="1" dirty="0" err="1" smtClean="0">
                <a:solidFill>
                  <a:srgbClr val="990000"/>
                </a:solidFill>
                <a:latin typeface="Ampir Deco" pitchFamily="2" charset="0"/>
              </a:rPr>
              <a:t>бодатая</a:t>
            </a:r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», «Любовь зла», «</a:t>
            </a:r>
            <a:r>
              <a:rPr lang="ru-RU" sz="2400" b="1" dirty="0" err="1" smtClean="0">
                <a:solidFill>
                  <a:srgbClr val="990000"/>
                </a:solidFill>
                <a:latin typeface="Ampir Deco" pitchFamily="2" charset="0"/>
              </a:rPr>
              <a:t>Глю</a:t>
            </a:r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 Коза», «Отставной козы барабанщик» и другие. Желающим были также предложены </a:t>
            </a:r>
            <a:r>
              <a:rPr lang="ru-RU" sz="2400" b="1" dirty="0" err="1" smtClean="0">
                <a:solidFill>
                  <a:srgbClr val="990000"/>
                </a:solidFill>
                <a:latin typeface="Ampir Deco" pitchFamily="2" charset="0"/>
              </a:rPr>
              <a:t>фиточаи</a:t>
            </a:r>
            <a:r>
              <a:rPr lang="ru-RU" sz="2400" b="1" dirty="0" smtClean="0">
                <a:solidFill>
                  <a:srgbClr val="990000"/>
                </a:solidFill>
                <a:latin typeface="Ampir Deco" pitchFamily="2" charset="0"/>
              </a:rPr>
              <a:t> от местного производителя.</a:t>
            </a:r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684213" y="18446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E59BB-D25B-4927-B85E-D3D330E3286D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smtClean="0"/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52538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C00000"/>
                </a:solidFill>
                <a:latin typeface="Ampir Deco"/>
              </a:rPr>
              <a:t>В работе фестиваля принял участие Тверской музей Козла</a:t>
            </a:r>
          </a:p>
          <a:p>
            <a:pPr algn="ctr" eaLnBrk="1" hangingPunct="1"/>
            <a:endParaRPr lang="ru-RU" b="1" dirty="0" smtClean="0">
              <a:solidFill>
                <a:srgbClr val="C00000"/>
              </a:solidFill>
              <a:latin typeface="Ampir Deco"/>
            </a:endParaRPr>
          </a:p>
        </p:txBody>
      </p:sp>
      <p:pic>
        <p:nvPicPr>
          <p:cNvPr id="40964" name="Picture 3" descr="C:\Users\User\Pictures\козлы\0_c7478_1d77159c_orig-768x51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43182"/>
            <a:ext cx="2925763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C:\Users\User\Pictures\козлы\0000052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572008"/>
            <a:ext cx="2928958" cy="206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https://pp.userapi.com/c849416/v849416126/2c11c/42aQCCj0kM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714620"/>
            <a:ext cx="2857520" cy="2857521"/>
          </a:xfrm>
          <a:prstGeom prst="rect">
            <a:avLst/>
          </a:prstGeom>
          <a:noFill/>
        </p:spPr>
      </p:pic>
      <p:pic>
        <p:nvPicPr>
          <p:cNvPr id="46084" name="Picture 4" descr="https://pp.userapi.com/c849416/v849416126/2c176/fjnqbod2Ds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2714620"/>
            <a:ext cx="2256250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76850-1BB8-452B-8BA5-09D348831E92}" type="slidenum">
              <a:rPr lang="ru-RU"/>
              <a:pPr>
                <a:defRPr/>
              </a:pPr>
              <a:t>18</a:t>
            </a:fld>
            <a:endParaRPr lang="ru-RU"/>
          </a:p>
        </p:txBody>
      </p:sp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382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br>
              <a:rPr lang="ru-RU" sz="4000" b="1" u="sng" dirty="0" smtClean="0">
                <a:solidFill>
                  <a:srgbClr val="FF0000"/>
                </a:solidFill>
                <a:latin typeface="Ampir Deco"/>
              </a:rPr>
            </a:br>
            <a:r>
              <a:rPr lang="ru-RU" sz="4000" b="1" u="sng" dirty="0" smtClean="0">
                <a:solidFill>
                  <a:srgbClr val="FF0000"/>
                </a:solidFill>
                <a:latin typeface="Ampir Deco"/>
              </a:rPr>
              <a:t>Детский </a:t>
            </a:r>
            <a:r>
              <a:rPr lang="ru-RU" sz="4000" b="1" u="sng" dirty="0" err="1" smtClean="0">
                <a:solidFill>
                  <a:srgbClr val="FF0000"/>
                </a:solidFill>
                <a:latin typeface="Ampir Deco"/>
              </a:rPr>
              <a:t>Чиба-парк</a:t>
            </a:r>
            <a:endParaRPr lang="ru-RU" sz="4000" dirty="0" smtClean="0"/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9688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Ampir Deco"/>
              </a:rPr>
              <a:t> Работал детский </a:t>
            </a:r>
            <a:r>
              <a:rPr lang="ru-RU" sz="2400" b="1" dirty="0" err="1" smtClean="0">
                <a:solidFill>
                  <a:srgbClr val="C00000"/>
                </a:solidFill>
                <a:latin typeface="Ampir Deco"/>
              </a:rPr>
              <a:t>Чиба</a:t>
            </a:r>
            <a:r>
              <a:rPr lang="ru-RU" sz="2400" b="1" dirty="0" smtClean="0">
                <a:solidFill>
                  <a:srgbClr val="C00000"/>
                </a:solidFill>
                <a:latin typeface="Ampir Deco"/>
              </a:rPr>
              <a:t> - парк, где мастера </a:t>
            </a:r>
            <a:r>
              <a:rPr lang="ru-RU" sz="2400" b="1" dirty="0" err="1" smtClean="0">
                <a:solidFill>
                  <a:srgbClr val="C00000"/>
                </a:solidFill>
                <a:latin typeface="Ampir Deco"/>
              </a:rPr>
              <a:t>аквагрима</a:t>
            </a:r>
            <a:r>
              <a:rPr lang="ru-RU" sz="2400" b="1" dirty="0" smtClean="0">
                <a:solidFill>
                  <a:srgbClr val="C00000"/>
                </a:solidFill>
                <a:latin typeface="Ampir Deco"/>
              </a:rPr>
              <a:t> превращали  деток в козлят, дети  посмотрели постановку «Волк и семеро козлят», поиграли в подвижные игры с аниматорами, приняли участие в мастер-классах, покормили настоящих коз в сельском зоопарке, фотографировались , а родители  смогли приобрести для своих детей мягкие игрушки, воздушные шары, сладости, в том числе  </a:t>
            </a:r>
            <a:r>
              <a:rPr lang="ru-RU" sz="2400" b="1" dirty="0" err="1" smtClean="0">
                <a:solidFill>
                  <a:srgbClr val="C00000"/>
                </a:solidFill>
                <a:latin typeface="Ampir Deco"/>
              </a:rPr>
              <a:t>брендовые</a:t>
            </a:r>
            <a:r>
              <a:rPr lang="ru-RU" sz="2400" b="1" dirty="0" smtClean="0">
                <a:solidFill>
                  <a:srgbClr val="C00000"/>
                </a:solidFill>
                <a:latin typeface="Ampir Deco"/>
              </a:rPr>
              <a:t> : «Козюльки» и «</a:t>
            </a:r>
            <a:r>
              <a:rPr lang="ru-RU" sz="2400" b="1" dirty="0" err="1" smtClean="0">
                <a:solidFill>
                  <a:srgbClr val="C00000"/>
                </a:solidFill>
                <a:latin typeface="Ampir Deco"/>
              </a:rPr>
              <a:t>Козленцы</a:t>
            </a:r>
            <a:r>
              <a:rPr lang="ru-RU" sz="2400" b="1" dirty="0" smtClean="0">
                <a:solidFill>
                  <a:srgbClr val="C00000"/>
                </a:solidFill>
                <a:latin typeface="Ampir Deco"/>
              </a:rPr>
              <a:t>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A9643-0557-4385-A65B-79CA5E76E5EF}" type="slidenum">
              <a:rPr lang="ru-RU"/>
              <a:pPr>
                <a:defRPr/>
              </a:pPr>
              <a:t>19</a:t>
            </a:fld>
            <a:endParaRPr lang="ru-RU"/>
          </a:p>
        </p:txBody>
      </p:sp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br>
              <a:rPr lang="ru-RU" sz="2800" b="1" u="sng" dirty="0" smtClean="0">
                <a:solidFill>
                  <a:srgbClr val="FF0000"/>
                </a:solidFill>
                <a:latin typeface="Ampir Deco"/>
              </a:rPr>
            </a:br>
            <a:r>
              <a:rPr lang="en-US" sz="2800" b="1" u="sng" dirty="0" smtClean="0">
                <a:solidFill>
                  <a:srgbClr val="FF0000"/>
                </a:solidFill>
                <a:latin typeface="Ampir Deco"/>
              </a:rPr>
              <a:t>I </a:t>
            </a:r>
            <a:r>
              <a:rPr lang="ru-RU" sz="2800" b="1" u="sng" dirty="0" smtClean="0">
                <a:solidFill>
                  <a:srgbClr val="FF0000"/>
                </a:solidFill>
                <a:latin typeface="Ampir Deco"/>
              </a:rPr>
              <a:t>Открытые летние карельские спортивные игры в с.Козлово</a:t>
            </a:r>
            <a:endParaRPr lang="ru-RU" sz="2800" dirty="0" smtClean="0"/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>
          <a:xfrm>
            <a:off x="539750" y="1556793"/>
            <a:ext cx="8229600" cy="5301208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990000"/>
                </a:solidFill>
                <a:latin typeface="Ampir Deco"/>
              </a:rPr>
              <a:t>В рамках фестиваля прошли </a:t>
            </a:r>
            <a:r>
              <a:rPr lang="en-US" sz="2400" b="1" dirty="0" smtClean="0">
                <a:solidFill>
                  <a:srgbClr val="990000"/>
                </a:solidFill>
                <a:latin typeface="Ampir Deco"/>
              </a:rPr>
              <a:t>I </a:t>
            </a:r>
            <a:r>
              <a:rPr lang="ru-RU" sz="2400" b="1" dirty="0" smtClean="0">
                <a:solidFill>
                  <a:srgbClr val="990000"/>
                </a:solidFill>
                <a:latin typeface="Ampir Deco"/>
              </a:rPr>
              <a:t>Открытые летние карельские  игры в с.Козлово. Церемония открытия игр </a:t>
            </a:r>
            <a:r>
              <a:rPr lang="ru-RU" sz="2400" b="1" dirty="0" err="1" smtClean="0">
                <a:solidFill>
                  <a:srgbClr val="990000"/>
                </a:solidFill>
                <a:latin typeface="Ampir Deco"/>
              </a:rPr>
              <a:t>начилась</a:t>
            </a:r>
            <a:r>
              <a:rPr lang="ru-RU" sz="2400" b="1" dirty="0" smtClean="0">
                <a:solidFill>
                  <a:srgbClr val="990000"/>
                </a:solidFill>
                <a:latin typeface="Ampir Deco"/>
              </a:rPr>
              <a:t> с поднятия флага игр и исполнения гимна тверских карел.</a:t>
            </a:r>
          </a:p>
          <a:p>
            <a:pPr algn="ctr" eaLnBrk="1" hangingPunct="1"/>
            <a:r>
              <a:rPr lang="ru-RU" sz="2400" b="1" dirty="0" smtClean="0">
                <a:solidFill>
                  <a:srgbClr val="990000"/>
                </a:solidFill>
                <a:latin typeface="Ampir Deco"/>
              </a:rPr>
              <a:t>В программе следующие игры: </a:t>
            </a:r>
            <a:r>
              <a:rPr lang="ru-RU" sz="2400" b="1" dirty="0" err="1" smtClean="0">
                <a:solidFill>
                  <a:srgbClr val="990000"/>
                </a:solidFill>
                <a:latin typeface="Ampir Deco"/>
              </a:rPr>
              <a:t>кююккя</a:t>
            </a:r>
            <a:r>
              <a:rPr lang="ru-RU" sz="2400" b="1" dirty="0" smtClean="0">
                <a:solidFill>
                  <a:srgbClr val="990000"/>
                </a:solidFill>
                <a:latin typeface="Ampir Deco"/>
              </a:rPr>
              <a:t>, лапта, карельский волейбол. Завершились игры   забегом на 1,5 км в сосновом бору.</a:t>
            </a:r>
          </a:p>
          <a:p>
            <a:pPr algn="ctr" eaLnBrk="1" hangingPunct="1"/>
            <a:r>
              <a:rPr lang="ru-RU" sz="2400" b="1" dirty="0" smtClean="0">
                <a:solidFill>
                  <a:srgbClr val="990000"/>
                </a:solidFill>
                <a:latin typeface="Ampir Deco"/>
              </a:rPr>
              <a:t>Участниками игр стали команды сельских поселений, инклюзивного лагеря «Вместе», </a:t>
            </a:r>
            <a:r>
              <a:rPr lang="ru-RU" sz="2400" b="1" dirty="0" err="1" smtClean="0">
                <a:solidFill>
                  <a:srgbClr val="990000"/>
                </a:solidFill>
                <a:latin typeface="Ampir Deco"/>
              </a:rPr>
              <a:t>социокультурного</a:t>
            </a:r>
            <a:r>
              <a:rPr lang="ru-RU" sz="2400" b="1" dirty="0" smtClean="0">
                <a:solidFill>
                  <a:srgbClr val="990000"/>
                </a:solidFill>
                <a:latin typeface="Ampir Deco"/>
              </a:rPr>
              <a:t> проекта «Наследие». Победителям  вручены медали и памятные подарки.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НОМИНАЦИЯ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Лучшее туристическое событие </a:t>
            </a:r>
            <a:r>
              <a:rPr lang="ru-RU" dirty="0" smtClean="0">
                <a:solidFill>
                  <a:srgbClr val="FF0000"/>
                </a:solidFill>
              </a:rPr>
              <a:t>по поляризации народных традиций и промыслов( фестивали этнографические и фольклорные, фестивали по сохранению народно-художественных промыслов)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8D456-0B63-4BFC-A20B-9E38AD17454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br>
              <a:rPr lang="ru-RU" sz="2800" b="1" u="sng" dirty="0" smtClean="0">
                <a:solidFill>
                  <a:srgbClr val="FF0000"/>
                </a:solidFill>
                <a:latin typeface="Ampir Deco"/>
              </a:rPr>
            </a:br>
            <a:r>
              <a:rPr lang="ru-RU" sz="2800" b="1" u="sng" dirty="0" smtClean="0">
                <a:solidFill>
                  <a:srgbClr val="FF0000"/>
                </a:solidFill>
                <a:latin typeface="Ampir Deco"/>
              </a:rPr>
              <a:t>Эмблема </a:t>
            </a:r>
            <a:r>
              <a:rPr lang="en-US" sz="2800" b="1" u="sng" dirty="0" smtClean="0">
                <a:solidFill>
                  <a:srgbClr val="FF0000"/>
                </a:solidFill>
                <a:latin typeface="Ampir Deco"/>
              </a:rPr>
              <a:t>I </a:t>
            </a:r>
            <a:r>
              <a:rPr lang="ru-RU" sz="2800" b="1" u="sng" dirty="0" smtClean="0">
                <a:solidFill>
                  <a:srgbClr val="FF0000"/>
                </a:solidFill>
                <a:latin typeface="Ampir Deco"/>
              </a:rPr>
              <a:t>Открытых летних карельских  </a:t>
            </a:r>
            <a:r>
              <a:rPr lang="ru-RU" sz="2400" b="1" u="sng" dirty="0" smtClean="0">
                <a:solidFill>
                  <a:srgbClr val="FF0000"/>
                </a:solidFill>
                <a:latin typeface="Ampir Deco"/>
              </a:rPr>
              <a:t>игр в с.Козлово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E83E4-7C5B-4EE6-83BF-F3DABE885AB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81923" name="Picture 3" descr="D:\Работа\Документы Барыгина\туризм\ОМА РАНДА\эмблема и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556792"/>
            <a:ext cx="5040560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FE020-F541-457D-8B35-A9F6B8848DE9}" type="slidenum">
              <a:rPr lang="ru-RU"/>
              <a:pPr>
                <a:defRPr/>
              </a:pPr>
              <a:t>21</a:t>
            </a:fld>
            <a:endParaRPr lang="ru-RU"/>
          </a:p>
        </p:txBody>
      </p:sp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u="sng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00"/>
                </a:solidFill>
                <a:latin typeface="Ampir Deco" pitchFamily="2" charset="0"/>
              </a:rPr>
              <a:t>На спортивных площадках  была предоставлена возможность всем желающим попробовать свои силы в выполнении норм ГТО, а также «забить козла» в домино.</a:t>
            </a:r>
          </a:p>
          <a:p>
            <a:pPr algn="ctr"/>
            <a:r>
              <a:rPr lang="ru-RU" b="1" dirty="0" smtClean="0">
                <a:solidFill>
                  <a:srgbClr val="990000"/>
                </a:solidFill>
                <a:latin typeface="Ampir Deco" pitchFamily="2" charset="0"/>
              </a:rPr>
              <a:t> прошла </a:t>
            </a:r>
            <a:r>
              <a:rPr lang="ru-RU" b="1" dirty="0" err="1" smtClean="0">
                <a:solidFill>
                  <a:srgbClr val="990000"/>
                </a:solidFill>
                <a:latin typeface="Ampir Deco" pitchFamily="2" charset="0"/>
              </a:rPr>
              <a:t>квест</a:t>
            </a:r>
            <a:r>
              <a:rPr lang="ru-RU" b="1" dirty="0" smtClean="0">
                <a:solidFill>
                  <a:srgbClr val="990000"/>
                </a:solidFill>
                <a:latin typeface="Ampir Deco" pitchFamily="2" charset="0"/>
              </a:rPr>
              <a:t> – игра «По </a:t>
            </a:r>
            <a:r>
              <a:rPr lang="ru-RU" b="1" dirty="0" err="1" smtClean="0">
                <a:solidFill>
                  <a:srgbClr val="990000"/>
                </a:solidFill>
                <a:latin typeface="Ampir Deco" pitchFamily="2" charset="0"/>
              </a:rPr>
              <a:t>козловским</a:t>
            </a:r>
            <a:r>
              <a:rPr lang="ru-RU" b="1" dirty="0" smtClean="0">
                <a:solidFill>
                  <a:srgbClr val="990000"/>
                </a:solidFill>
                <a:latin typeface="Ampir Deco" pitchFamily="2" charset="0"/>
              </a:rPr>
              <a:t> тропам»</a:t>
            </a:r>
          </a:p>
          <a:p>
            <a:pPr algn="ctr"/>
            <a:endParaRPr lang="ru-RU" dirty="0" smtClean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FED7C-E7C7-4F3C-B798-D52117862EA2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900" b="1" u="sng" dirty="0" smtClean="0">
                <a:solidFill>
                  <a:srgbClr val="FF0000"/>
                </a:solidFill>
                <a:latin typeface="Ampir Deco" pitchFamily="2" charset="0"/>
              </a:rPr>
              <a:t/>
            </a:r>
            <a:br>
              <a:rPr lang="ru-RU" sz="4900" b="1" u="sng" dirty="0" smtClean="0">
                <a:solidFill>
                  <a:srgbClr val="FF0000"/>
                </a:solidFill>
                <a:latin typeface="Ampir Deco" pitchFamily="2" charset="0"/>
              </a:rPr>
            </a:br>
            <a:r>
              <a:rPr lang="ru-RU" sz="4900" b="1" u="sng" dirty="0" smtClean="0">
                <a:solidFill>
                  <a:srgbClr val="FF0000"/>
                </a:solidFill>
                <a:latin typeface="Ampir Deco" pitchFamily="2" charset="0"/>
              </a:rPr>
              <a:t>Описание мероприятия</a:t>
            </a:r>
            <a:br>
              <a:rPr lang="ru-RU" sz="4900" b="1" u="sng" dirty="0" smtClean="0">
                <a:solidFill>
                  <a:srgbClr val="FF0000"/>
                </a:solidFill>
                <a:latin typeface="Ampir Deco" pitchFamily="2" charset="0"/>
              </a:rPr>
            </a:br>
            <a:r>
              <a:rPr lang="ru-RU" sz="4900" b="1" u="sng" dirty="0" smtClean="0">
                <a:solidFill>
                  <a:srgbClr val="FF0000"/>
                </a:solidFill>
                <a:latin typeface="Ampir Deco" pitchFamily="2" charset="0"/>
              </a:rPr>
              <a:t/>
            </a:r>
            <a:br>
              <a:rPr lang="ru-RU" sz="4900" b="1" u="sng" dirty="0" smtClean="0">
                <a:solidFill>
                  <a:srgbClr val="FF0000"/>
                </a:solidFill>
                <a:latin typeface="Ampir Deco" pitchFamily="2" charset="0"/>
              </a:rPr>
            </a:br>
            <a:r>
              <a:rPr lang="ru-RU" sz="4000" b="1" u="sng" dirty="0" smtClean="0">
                <a:solidFill>
                  <a:srgbClr val="FF0000"/>
                </a:solidFill>
                <a:latin typeface="Ampir Deco" pitchFamily="2" charset="0"/>
              </a:rPr>
              <a:t>Фолк-рок фестиваль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420888"/>
            <a:ext cx="8229600" cy="3705225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990000"/>
                </a:solidFill>
                <a:latin typeface="Ampir Deco"/>
              </a:rPr>
              <a:t>Во время вечерней программы на сцене выступили коллективы из г.Москва:</a:t>
            </a:r>
          </a:p>
          <a:p>
            <a:pPr algn="ctr" eaLnBrk="1" hangingPunct="1"/>
            <a:r>
              <a:rPr lang="ru-RU" b="1" dirty="0" smtClean="0">
                <a:solidFill>
                  <a:srgbClr val="990000"/>
                </a:solidFill>
                <a:latin typeface="Ampir Deco"/>
              </a:rPr>
              <a:t>Группа «Воскресный клуб», группа «</a:t>
            </a:r>
            <a:r>
              <a:rPr lang="ru-RU" b="1" dirty="0" err="1" smtClean="0">
                <a:solidFill>
                  <a:srgbClr val="990000"/>
                </a:solidFill>
                <a:latin typeface="Ampir Deco"/>
              </a:rPr>
              <a:t>МимоНот</a:t>
            </a:r>
            <a:r>
              <a:rPr lang="ru-RU" b="1" dirty="0" smtClean="0">
                <a:solidFill>
                  <a:srgbClr val="990000"/>
                </a:solidFill>
                <a:latin typeface="Ampir Deco"/>
              </a:rPr>
              <a:t>», </a:t>
            </a:r>
            <a:r>
              <a:rPr lang="ru-RU" b="1" dirty="0" err="1" smtClean="0">
                <a:solidFill>
                  <a:srgbClr val="990000"/>
                </a:solidFill>
                <a:latin typeface="Ampir Deco"/>
              </a:rPr>
              <a:t>группа</a:t>
            </a:r>
            <a:r>
              <a:rPr lang="ru-RU" b="1" dirty="0" smtClean="0">
                <a:solidFill>
                  <a:srgbClr val="990000"/>
                </a:solidFill>
                <a:latin typeface="Ampir Deco"/>
              </a:rPr>
              <a:t> «</a:t>
            </a:r>
            <a:r>
              <a:rPr lang="ru-RU" b="1" dirty="0" err="1" smtClean="0">
                <a:solidFill>
                  <a:srgbClr val="990000"/>
                </a:solidFill>
                <a:latin typeface="Ampir Deco"/>
              </a:rPr>
              <a:t>Ихтис</a:t>
            </a:r>
            <a:r>
              <a:rPr lang="ru-RU" b="1" dirty="0" smtClean="0">
                <a:solidFill>
                  <a:srgbClr val="990000"/>
                </a:solidFill>
                <a:latin typeface="Ampir Deco"/>
              </a:rPr>
              <a:t>», </a:t>
            </a:r>
            <a:r>
              <a:rPr lang="ru-RU" b="1" dirty="0" err="1" smtClean="0">
                <a:solidFill>
                  <a:srgbClr val="990000"/>
                </a:solidFill>
                <a:latin typeface="Ampir Deco"/>
              </a:rPr>
              <a:t>группа</a:t>
            </a:r>
            <a:r>
              <a:rPr lang="ru-RU" b="1" dirty="0" smtClean="0">
                <a:solidFill>
                  <a:srgbClr val="990000"/>
                </a:solidFill>
                <a:latin typeface="Ampir Deco"/>
              </a:rPr>
              <a:t> «Во времени», группа «Лады», группа «Композит»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049A96-33C6-4414-813D-AF3752CDB603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Описание мероприятия</a:t>
            </a:r>
            <a:br>
              <a:rPr lang="ru-RU" b="1" u="sng" smtClean="0">
                <a:solidFill>
                  <a:srgbClr val="FF0000"/>
                </a:solidFill>
                <a:latin typeface="Ampir Deco"/>
              </a:rPr>
            </a:br>
            <a:r>
              <a:rPr lang="ru-RU" sz="3600" b="1" u="sng" smtClean="0">
                <a:solidFill>
                  <a:srgbClr val="FF0000"/>
                </a:solidFill>
                <a:latin typeface="Ampir Deco"/>
              </a:rPr>
              <a:t/>
            </a:r>
            <a:br>
              <a:rPr lang="ru-RU" sz="3600" b="1" u="sng" smtClean="0">
                <a:solidFill>
                  <a:srgbClr val="FF0000"/>
                </a:solidFill>
                <a:latin typeface="Ampir Deco"/>
              </a:rPr>
            </a:br>
            <a:r>
              <a:rPr lang="ru-RU" sz="3600" b="1" u="sng" smtClean="0">
                <a:solidFill>
                  <a:srgbClr val="FF0000"/>
                </a:solidFill>
                <a:latin typeface="Ampir Deco"/>
              </a:rPr>
              <a:t>Зона для фотографирования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20938"/>
            <a:ext cx="8229600" cy="3705225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990000"/>
                </a:solidFill>
                <a:latin typeface="Ampir Deco"/>
              </a:rPr>
              <a:t> Фотографирование в карельских костюмах.</a:t>
            </a:r>
          </a:p>
          <a:p>
            <a:pPr algn="ctr" eaLnBrk="1" hangingPunct="1"/>
            <a:r>
              <a:rPr lang="ru-RU" b="1" dirty="0" smtClean="0">
                <a:solidFill>
                  <a:srgbClr val="990000"/>
                </a:solidFill>
                <a:latin typeface="Ampir Deco"/>
              </a:rPr>
              <a:t>Фотографирование с ростовыми фигурами. </a:t>
            </a:r>
          </a:p>
          <a:p>
            <a:pPr algn="ctr" eaLnBrk="1" hangingPunct="1"/>
            <a:r>
              <a:rPr lang="ru-RU" b="1" dirty="0" smtClean="0">
                <a:solidFill>
                  <a:srgbClr val="990000"/>
                </a:solidFill>
                <a:latin typeface="Ampir Deco"/>
              </a:rPr>
              <a:t>Работа профессионального фотографа.</a:t>
            </a:r>
          </a:p>
          <a:p>
            <a:pPr algn="ctr" eaLnBrk="1" hangingPunct="1"/>
            <a:r>
              <a:rPr lang="ru-RU" b="1" dirty="0" smtClean="0">
                <a:solidFill>
                  <a:srgbClr val="990000"/>
                </a:solidFill>
                <a:latin typeface="Ampir Deco"/>
              </a:rPr>
              <a:t>Изготовление фотографий на месте.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71A45-0297-4C2D-B48E-15CE034E10BE}" type="slidenum">
              <a:rPr lang="ru-RU"/>
              <a:pPr>
                <a:defRPr/>
              </a:pPr>
              <a:t>24</a:t>
            </a:fld>
            <a:endParaRPr lang="ru-RU"/>
          </a:p>
        </p:txBody>
      </p:sp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Ampir Deco"/>
              </a:rPr>
              <a:t>Описание мероприятия</a:t>
            </a:r>
            <a:br>
              <a:rPr lang="ru-RU" sz="3200" b="1" u="sng" dirty="0" smtClean="0">
                <a:solidFill>
                  <a:srgbClr val="FF0000"/>
                </a:solidFill>
                <a:latin typeface="Ampir Deco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Ampir Deco"/>
              </a:rPr>
              <a:t>Освящение часовни и крестный ход</a:t>
            </a:r>
          </a:p>
        </p:txBody>
      </p:sp>
      <p:pic>
        <p:nvPicPr>
          <p:cNvPr id="23556" name="Picture 4" descr="C:\фото все\Фотографии ома ранда\Крестный ход\DSCN0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3000798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2" name="Picture 2" descr="F:\Ома Ранда1 фото Тараканов С\Освещение часовни и крестный ход\IMG_1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786190"/>
            <a:ext cx="2857488" cy="1904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3" name="Picture 3" descr="F:\Ома Ранда1 фото Тараканов С\Освещение часовни и крестный ход\IMG_188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857364"/>
            <a:ext cx="2465778" cy="164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5" name="Picture 5" descr="F:\Ома Ранда1 фото Тараканов С\Освещение часовни и крестный ход\IMG_1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857628"/>
            <a:ext cx="2643174" cy="176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C:\Users\1\Desktop\Фото банера\yV5T2UIUefw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785927"/>
            <a:ext cx="2571768" cy="172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22880-1227-48AB-819E-90D20E843DC3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dirty="0" smtClean="0">
              <a:latin typeface="Ampir Deco"/>
            </a:endParaRPr>
          </a:p>
        </p:txBody>
      </p:sp>
      <p:sp>
        <p:nvSpPr>
          <p:cNvPr id="32770" name="Текст 2"/>
          <p:cNvSpPr>
            <a:spLocks noGrp="1"/>
          </p:cNvSpPr>
          <p:nvPr>
            <p:ph type="body" idx="1"/>
          </p:nvPr>
        </p:nvSpPr>
        <p:spPr>
          <a:xfrm>
            <a:off x="395288" y="1412875"/>
            <a:ext cx="4040187" cy="639763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solidFill>
                  <a:srgbClr val="C00000"/>
                </a:solidFill>
                <a:latin typeface="Ampir Deco"/>
              </a:rPr>
              <a:t>Выступления творческих коллективов</a:t>
            </a:r>
          </a:p>
        </p:txBody>
      </p:sp>
      <p:pic>
        <p:nvPicPr>
          <p:cNvPr id="34817" name="Picture 1" descr="C:\Users\1\Desktop\Фото банера\e8Z7Av8xlzo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2857520" cy="1906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 descr="C:\Users\1\Desktop\Фото банера\68v4J0lZuFY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4214818"/>
            <a:ext cx="2786083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C:\Users\1\Desktop\Фото банера\VDkPpKfuwsE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143116"/>
            <a:ext cx="2928958" cy="195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C:\Users\1\Desktop\Фото банера\8x25HjDraO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214818"/>
            <a:ext cx="2714644" cy="180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C:\Users\1\Desktop\Фото банера\bfS15eXCN2s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143380"/>
            <a:ext cx="2571768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3" name="Picture 7" descr="C:\Users\1\Desktop\Фото банера\pARRwINpD5E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214554"/>
            <a:ext cx="2714644" cy="1766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DEDBD-E6C9-4DAE-AB99-EA54A7CB093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87042" name="Picture 2" descr="C:\Users\1\Desktop\Фото банера\CiL3mLoGxKE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4286256"/>
            <a:ext cx="3643338" cy="242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57224" y="1428736"/>
            <a:ext cx="4263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  <a:latin typeface="Ampir Deco"/>
              </a:rPr>
              <a:t>Выступления творческих коллективов</a:t>
            </a:r>
          </a:p>
        </p:txBody>
      </p:sp>
      <p:pic>
        <p:nvPicPr>
          <p:cNvPr id="87043" name="Picture 3" descr="C:\Users\1\Desktop\Фото банера\D0PGR1_4KTA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71678"/>
            <a:ext cx="4357718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044" name="Picture 4" descr="C:\Users\1\Desktop\Фото банера\TbY8NqGa1kw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928802"/>
            <a:ext cx="3357586" cy="223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DEDBD-E6C9-4DAE-AB99-EA54A7CB093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91138" name="Picture 2" descr="C:\Users\1\Desktop\Фото банера\танцующий д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383077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572000" y="1285860"/>
            <a:ext cx="2864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  <a:latin typeface="Ampir Deco"/>
              </a:rPr>
              <a:t>Выступления творческих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  <a:latin typeface="Ampir Deco"/>
              </a:rPr>
              <a:t> коллективов</a:t>
            </a:r>
          </a:p>
        </p:txBody>
      </p:sp>
      <p:pic>
        <p:nvPicPr>
          <p:cNvPr id="91139" name="Picture 3" descr="C:\Users\1\Desktop\Фото банера\chIMxJDkfHU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928802"/>
            <a:ext cx="3854641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40" name="Picture 4" descr="C:\Users\1\Desktop\Фото банера\U_pSgsWwDZg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4429108"/>
            <a:ext cx="364333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1\Desktop\Фото банера\ZexgCmabBQQ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429000"/>
            <a:ext cx="2428892" cy="323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9D298-4ABF-4F53-AF94-4745FA7A115A}" type="slidenum">
              <a:rPr lang="ru-RU"/>
              <a:pPr>
                <a:defRPr/>
              </a:pPr>
              <a:t>28</a:t>
            </a:fld>
            <a:endParaRPr lang="ru-RU"/>
          </a:p>
        </p:txBody>
      </p:sp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dirty="0" smtClean="0">
              <a:latin typeface="Ampir Deco"/>
            </a:endParaRPr>
          </a:p>
        </p:txBody>
      </p:sp>
      <p:sp>
        <p:nvSpPr>
          <p:cNvPr id="49157" name="Текст 4"/>
          <p:cNvSpPr>
            <a:spLocks noGrp="1"/>
          </p:cNvSpPr>
          <p:nvPr>
            <p:ph type="body" sz="quarter" idx="3"/>
          </p:nvPr>
        </p:nvSpPr>
        <p:spPr>
          <a:xfrm>
            <a:off x="1071538" y="1142984"/>
            <a:ext cx="7615262" cy="639762"/>
          </a:xfrm>
        </p:spPr>
        <p:txBody>
          <a:bodyPr/>
          <a:lstStyle/>
          <a:p>
            <a:pPr algn="ctr" eaLnBrk="1" hangingPunct="1"/>
            <a:r>
              <a:rPr lang="ru-RU" sz="3200" dirty="0" smtClean="0">
                <a:solidFill>
                  <a:srgbClr val="C00000"/>
                </a:solidFill>
                <a:latin typeface="Ampir Deco"/>
              </a:rPr>
              <a:t>Мастер- классы</a:t>
            </a:r>
          </a:p>
        </p:txBody>
      </p:sp>
      <p:pic>
        <p:nvPicPr>
          <p:cNvPr id="33793" name="Picture 1" descr="C:\Users\1\Desktop\Фото банера\20180717_225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500306"/>
            <a:ext cx="3929090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1\Desktop\Фото банера\VIpnb1XXD0E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233738"/>
            <a:ext cx="3500462" cy="262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C:\Users\1\Desktop\Фото банера\McrsMfyFGwU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214554"/>
            <a:ext cx="3000396" cy="200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DEDBD-E6C9-4DAE-AB99-EA54A7CB093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3"/>
          </p:nvPr>
        </p:nvSpPr>
        <p:spPr>
          <a:xfrm>
            <a:off x="1071538" y="1142984"/>
            <a:ext cx="7615262" cy="639762"/>
          </a:xfrm>
        </p:spPr>
        <p:txBody>
          <a:bodyPr/>
          <a:lstStyle/>
          <a:p>
            <a:pPr algn="ctr" eaLnBrk="1" hangingPunct="1"/>
            <a:r>
              <a:rPr lang="ru-RU" sz="3200" dirty="0" smtClean="0">
                <a:solidFill>
                  <a:srgbClr val="C00000"/>
                </a:solidFill>
                <a:latin typeface="Ampir Deco"/>
              </a:rPr>
              <a:t>Мастер- классы</a:t>
            </a:r>
          </a:p>
        </p:txBody>
      </p:sp>
      <p:pic>
        <p:nvPicPr>
          <p:cNvPr id="9" name="Picture 3" descr="C:\Users\1\Desktop\Фото банера\WDRe2OuCKyM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85992"/>
            <a:ext cx="4040188" cy="3176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фото все\Фотографии ома ранда\FB_IMG_15216644066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9124" y="2643182"/>
            <a:ext cx="4143404" cy="2753692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Организаторы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Администрация </a:t>
            </a:r>
            <a:r>
              <a:rPr lang="ru-RU" b="1" dirty="0" err="1" smtClean="0">
                <a:solidFill>
                  <a:srgbClr val="FF0000"/>
                </a:solidFill>
              </a:rPr>
              <a:t>Спировского</a:t>
            </a:r>
            <a:r>
              <a:rPr lang="ru-RU" b="1" dirty="0" smtClean="0">
                <a:solidFill>
                  <a:srgbClr val="FF0000"/>
                </a:solidFill>
              </a:rPr>
              <a:t> района Тверской области;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Администрация Козловского сельского поселения </a:t>
            </a:r>
            <a:r>
              <a:rPr lang="ru-RU" b="1" dirty="0" err="1" smtClean="0">
                <a:solidFill>
                  <a:srgbClr val="FF0000"/>
                </a:solidFill>
              </a:rPr>
              <a:t>Спировского</a:t>
            </a:r>
            <a:r>
              <a:rPr lang="ru-RU" b="1" dirty="0" smtClean="0">
                <a:solidFill>
                  <a:srgbClr val="FF0000"/>
                </a:solidFill>
              </a:rPr>
              <a:t> района Тверской области;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При поддержке Министерства туризма Тверской области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8D456-0B63-4BFC-A20B-9E38AD17454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7DCED8-A2B4-4EBF-9F16-A2FEBDB4F343}" type="slidenum">
              <a:rPr lang="ru-RU"/>
              <a:pPr>
                <a:defRPr/>
              </a:pPr>
              <a:t>30</a:t>
            </a:fld>
            <a:endParaRPr lang="ru-RU"/>
          </a:p>
        </p:txBody>
      </p:sp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dirty="0" smtClean="0">
              <a:latin typeface="Ampir Deco"/>
            </a:endParaRPr>
          </a:p>
        </p:txBody>
      </p:sp>
      <p:pic>
        <p:nvPicPr>
          <p:cNvPr id="32769" name="Picture 1" descr="C:\Users\1\Desktop\Фото банера\n8X47_PesKY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876"/>
            <a:ext cx="3521867" cy="2347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C:\Users\1\Desktop\Фото банера\NxgNLlsWy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357298"/>
            <a:ext cx="3214710" cy="2144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Users\1\Desktop\Фото банера\pl7_v6Jfbfw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285860"/>
            <a:ext cx="3284957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A721F-86CB-413B-BD5C-91C99E3915D8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92162" name="Picture 2" descr="C:\Users\1\Desktop\Фото банера\EFsuIgpxt7k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3071834" cy="204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3" name="Picture 3" descr="C:\Users\1\Desktop\Фото банера\LAOzbauklLg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285860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4" name="Picture 4" descr="C:\Users\1\Desktop\Фото банера\uPqSII3P_Ys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00438"/>
            <a:ext cx="3178959" cy="211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5" name="Picture 5" descr="C:\Users\1\Desktop\Фото банера\VyitnD9weN4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3714752"/>
            <a:ext cx="3714776" cy="247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A721F-86CB-413B-BD5C-91C99E3915D8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89090" name="Picture 2" descr="C:\Users\1\Desktop\Фото банера\pZd1t2w2XcQ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3142651" cy="235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1" name="Picture 3" descr="C:\Users\1\Desktop\Фото банера\tiFjQkl-Z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500174"/>
            <a:ext cx="321310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2" name="Picture 4" descr="C:\Users\1\Desktop\Фото банера\TN1JUETaucM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000504"/>
            <a:ext cx="2998897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3" name="Picture 5" descr="C:\Users\1\Desktop\Фото банера\X51Mkj1HItY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071942"/>
            <a:ext cx="300039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A721F-86CB-413B-BD5C-91C99E3915D8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90115" name="Picture 3" descr="C:\Users\1\Desktop\Фото банера\zpX6Ug_F5BE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785926"/>
            <a:ext cx="3286148" cy="219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116" name="Picture 4" descr="C:\Users\1\Desktop\Фото банера\ZxY1TcQPdz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143380"/>
            <a:ext cx="3143272" cy="209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117" name="Picture 5" descr="C:\Users\1\Desktop\Фото банера\20180717_223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3116"/>
            <a:ext cx="4529920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B2715-E5C6-439F-8A43-4598057C75DE}" type="slidenum">
              <a:rPr lang="ru-RU"/>
              <a:pPr>
                <a:defRPr/>
              </a:pPr>
              <a:t>34</a:t>
            </a:fld>
            <a:endParaRPr lang="ru-RU"/>
          </a:p>
        </p:txBody>
      </p:sp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  <a:endParaRPr lang="ru-RU" smtClean="0">
              <a:latin typeface="Ampir Deco"/>
            </a:endParaRPr>
          </a:p>
        </p:txBody>
      </p:sp>
      <p:sp>
        <p:nvSpPr>
          <p:cNvPr id="52229" name="Текст 4"/>
          <p:cNvSpPr>
            <a:spLocks noGrp="1"/>
          </p:cNvSpPr>
          <p:nvPr>
            <p:ph type="body" sz="quarter" idx="3"/>
          </p:nvPr>
        </p:nvSpPr>
        <p:spPr>
          <a:xfrm>
            <a:off x="857224" y="1535113"/>
            <a:ext cx="7829577" cy="639762"/>
          </a:xfrm>
        </p:spPr>
        <p:txBody>
          <a:bodyPr/>
          <a:lstStyle/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Ampir Deco"/>
              </a:rPr>
              <a:t>Карельская кухня</a:t>
            </a:r>
          </a:p>
        </p:txBody>
      </p:sp>
      <p:pic>
        <p:nvPicPr>
          <p:cNvPr id="27654" name="Picture 6" descr="http://mincultrk.ru/images/cms/data/novosti5/ryapushka_po-karel_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2571744"/>
            <a:ext cx="2473648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6" name="Picture 8" descr="https://турхолдинг-родина.рф/files/upload/tours/263/853/wide.jpg?_=6567223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857760"/>
            <a:ext cx="2484275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232" name="AutoShape 10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2233" name="AutoShape 1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7662" name="Picture 14" descr="https://img.anews.com/r/750/20170627/71536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714884"/>
            <a:ext cx="2571768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1" name="Picture 1" descr="C:\Users\1\Desktop\Фото банера\ква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285992"/>
            <a:ext cx="2857520" cy="242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C:\Users\1\Desktop\Фото банера\сульчины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4929198"/>
            <a:ext cx="3071834" cy="1504455"/>
          </a:xfrm>
          <a:prstGeom prst="rect">
            <a:avLst/>
          </a:prstGeom>
          <a:noFill/>
        </p:spPr>
      </p:pic>
      <p:pic>
        <p:nvPicPr>
          <p:cNvPr id="30723" name="Picture 3" descr="C:\Users\1\Desktop\Фото банера\HmyFlNCewVQ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428868"/>
            <a:ext cx="3214678" cy="2142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3F965-EFF5-4589-AD43-2AEC0B028D1A}" type="slidenum">
              <a:rPr lang="ru-RU"/>
              <a:pPr>
                <a:defRPr/>
              </a:pPr>
              <a:t>35</a:t>
            </a:fld>
            <a:endParaRPr lang="ru-RU"/>
          </a:p>
        </p:txBody>
      </p:sp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u="sng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  <a:latin typeface="Ampir Deco" pitchFamily="2" charset="0"/>
              </a:rPr>
              <a:t>После завершения вечерней программы –фейерверк и дискотека под открытым небом.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88514-D523-4F6F-9251-ED38DF8B5EAB}" type="slidenum">
              <a:rPr lang="ru-RU"/>
              <a:pPr>
                <a:defRPr/>
              </a:pPr>
              <a:t>36</a:t>
            </a:fld>
            <a:endParaRPr lang="ru-RU"/>
          </a:p>
        </p:txBody>
      </p:sp>
      <p:sp>
        <p:nvSpPr>
          <p:cNvPr id="54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u="sng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28860" y="1142984"/>
            <a:ext cx="4041821" cy="53732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AAB37-E3FD-4769-B529-B2A79FCD7BEA}" type="slidenum">
              <a:rPr lang="ru-RU"/>
              <a:pPr>
                <a:defRPr/>
              </a:pPr>
              <a:t>37</a:t>
            </a:fld>
            <a:endParaRPr lang="ru-RU"/>
          </a:p>
        </p:txBody>
      </p:sp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u="sng" dirty="0" smtClean="0">
                <a:solidFill>
                  <a:srgbClr val="FF0000"/>
                </a:solidFill>
                <a:latin typeface="Ampir Deco"/>
              </a:rPr>
              <a:t>Анализ целевой аудитории</a:t>
            </a:r>
          </a:p>
        </p:txBody>
      </p:sp>
      <p:sp>
        <p:nvSpPr>
          <p:cNvPr id="55299" name="Содержимое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99745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mpir Deco"/>
              </a:rPr>
              <a:t> участники:</a:t>
            </a:r>
          </a:p>
          <a:p>
            <a:pPr algn="ctr" eaLnBrk="1" hangingPunct="1"/>
            <a:r>
              <a:rPr lang="ru-RU" sz="2800" b="1" dirty="0" smtClean="0">
                <a:solidFill>
                  <a:srgbClr val="C00000"/>
                </a:solidFill>
                <a:latin typeface="Ampir Deco"/>
              </a:rPr>
              <a:t>Туристы из других регионов РФ -18%</a:t>
            </a:r>
          </a:p>
          <a:p>
            <a:pPr algn="ctr" eaLnBrk="1" hangingPunct="1"/>
            <a:r>
              <a:rPr lang="ru-RU" sz="2800" b="1" dirty="0" smtClean="0">
                <a:solidFill>
                  <a:srgbClr val="C00000"/>
                </a:solidFill>
                <a:latin typeface="Ampir Deco"/>
              </a:rPr>
              <a:t> Жители  Тверской области – 81,95%</a:t>
            </a:r>
          </a:p>
          <a:p>
            <a:pPr algn="ctr" eaLnBrk="1" hangingPunct="1"/>
            <a:r>
              <a:rPr lang="ru-RU" sz="2800" b="1" dirty="0" smtClean="0">
                <a:solidFill>
                  <a:srgbClr val="C00000"/>
                </a:solidFill>
                <a:latin typeface="Ampir Deco"/>
              </a:rPr>
              <a:t>Представители </a:t>
            </a:r>
            <a:r>
              <a:rPr lang="ru-RU" sz="2800" b="1" dirty="0" err="1" smtClean="0">
                <a:solidFill>
                  <a:srgbClr val="C00000"/>
                </a:solidFill>
                <a:latin typeface="Ampir Deco"/>
              </a:rPr>
              <a:t>бизнес-сообщества</a:t>
            </a:r>
            <a:r>
              <a:rPr lang="ru-RU" sz="2800" b="1" dirty="0" smtClean="0">
                <a:solidFill>
                  <a:srgbClr val="C00000"/>
                </a:solidFill>
                <a:latin typeface="Ampir Deco"/>
              </a:rPr>
              <a:t> в сфере туризма,  представители  СМИ – 0,05%.</a:t>
            </a:r>
          </a:p>
          <a:p>
            <a:pPr algn="ctr" eaLnBrk="1" hangingPunct="1"/>
            <a:endParaRPr lang="ru-RU" sz="2800" b="1" dirty="0" smtClean="0">
              <a:solidFill>
                <a:srgbClr val="C00000"/>
              </a:solidFill>
              <a:latin typeface="Ampir De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Ampir Deco"/>
              </a:rPr>
              <a:t>Анализ целевой аудитории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Ampir Deco" pitchFamily="2" charset="0"/>
              </a:rPr>
              <a:t>Описание  участников фестиваля по приоритетному виду туризма и уровню достатка: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mpir Deco" pitchFamily="2" charset="0"/>
              </a:rPr>
              <a:t>Эко - и </a:t>
            </a:r>
            <a:r>
              <a:rPr lang="ru-RU" sz="2800" b="1" dirty="0" err="1" smtClean="0">
                <a:solidFill>
                  <a:srgbClr val="C00000"/>
                </a:solidFill>
                <a:latin typeface="Ampir Deco" pitchFamily="2" charset="0"/>
              </a:rPr>
              <a:t>этнотуристы</a:t>
            </a:r>
            <a:r>
              <a:rPr lang="ru-RU" sz="2800" b="1" dirty="0" smtClean="0">
                <a:solidFill>
                  <a:srgbClr val="C00000"/>
                </a:solidFill>
                <a:latin typeface="Ampir Deco" pitchFamily="2" charset="0"/>
              </a:rPr>
              <a:t>;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mpir Deco" pitchFamily="2" charset="0"/>
              </a:rPr>
              <a:t>Паломники.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mpir Deco" pitchFamily="2" charset="0"/>
              </a:rPr>
              <a:t>Программа мероприятия была интересна и детям и взрослым, возраст не ограничен.</a:t>
            </a:r>
            <a:endParaRPr lang="ru-RU" sz="2800" b="1" dirty="0">
              <a:solidFill>
                <a:srgbClr val="C00000"/>
              </a:solidFill>
              <a:latin typeface="Ampir Deco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8D456-0B63-4BFC-A20B-9E38AD17454A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685832-7D1F-4A89-960E-459A43B1FE03}" type="slidenum">
              <a:rPr lang="ru-RU"/>
              <a:pPr>
                <a:defRPr/>
              </a:pPr>
              <a:t>39</a:t>
            </a:fld>
            <a:endParaRPr lang="ru-RU"/>
          </a:p>
        </p:txBody>
      </p:sp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u="sng" smtClean="0">
                <a:solidFill>
                  <a:srgbClr val="FF0000"/>
                </a:solidFill>
                <a:latin typeface="Ampir Deco"/>
              </a:rPr>
              <a:t>Анализ конкурентной среды</a:t>
            </a:r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997450"/>
          </a:xfrm>
        </p:spPr>
        <p:txBody>
          <a:bodyPr/>
          <a:lstStyle/>
          <a:p>
            <a:pPr algn="just" eaLnBrk="1" hangingPunct="1"/>
            <a:r>
              <a:rPr lang="ru-RU" sz="2000" b="1" dirty="0" smtClean="0">
                <a:solidFill>
                  <a:srgbClr val="C00000"/>
                </a:solidFill>
                <a:latin typeface="Ampir Deco"/>
              </a:rPr>
              <a:t>На территории Тверской области мероприятия карельской направленности проводятся в Лихославльском районе: фестиваль Калитки. Данное мероприятие позиционируется как гастрономический фестиваль. Мероприятие в Спировском районе позиционируется как  фестиваль карельской культуры с использованием легенды о происхождении села Козлово. Ближайший к Тверской области регион, в котором проводятся мероприятия карельской культуры – Республика Карелия. В связи с территориальной удаленностью региона и  учитывая, что  основной целевой аудиторией фестиваля в с.Козлово  являются жители Тверской области,  уровень  конкуренции оценивается как низкий.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85BB9-86D0-431E-8C54-B2105086C11C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Дата и место проведения</a:t>
            </a:r>
            <a:endParaRPr lang="ru-RU" u="sng" smtClean="0">
              <a:latin typeface="Ampir Deco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Ampir Deco"/>
              </a:rPr>
              <a:t>14 июля 2018 года</a:t>
            </a:r>
          </a:p>
          <a:p>
            <a:pPr algn="ctr" eaLnBrk="1" hangingPunct="1">
              <a:buFontTx/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Ampir Deco"/>
              </a:rPr>
              <a:t>с.Козлово Спировского района Тверской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5F5C18-6F99-4D75-BE72-A80D147ABF4B}" type="slidenum">
              <a:rPr lang="ru-RU"/>
              <a:pPr>
                <a:defRPr/>
              </a:pPr>
              <a:t>40</a:t>
            </a:fld>
            <a:endParaRPr lang="ru-RU"/>
          </a:p>
        </p:txBody>
      </p:sp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smtClean="0">
                <a:solidFill>
                  <a:srgbClr val="FF0000"/>
                </a:solidFill>
                <a:latin typeface="Ampir Deco"/>
              </a:rPr>
              <a:t>Схема логистики – доставки участников фестиваля</a:t>
            </a:r>
          </a:p>
        </p:txBody>
      </p:sp>
      <p:pic>
        <p:nvPicPr>
          <p:cNvPr id="5734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671638"/>
            <a:ext cx="7931150" cy="4710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1B899-BE6C-40A2-900E-7AC74693B558}" type="slidenum">
              <a:rPr lang="ru-RU"/>
              <a:pPr>
                <a:defRPr/>
              </a:pPr>
              <a:t>41</a:t>
            </a:fld>
            <a:endParaRPr lang="ru-RU"/>
          </a:p>
        </p:txBody>
      </p:sp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u="sng" smtClean="0">
                <a:solidFill>
                  <a:srgbClr val="FF0000"/>
                </a:solidFill>
                <a:latin typeface="Ampir Deco"/>
              </a:rPr>
              <a:t>Официальный сайт фестиваля</a:t>
            </a:r>
          </a:p>
        </p:txBody>
      </p:sp>
      <p:sp>
        <p:nvSpPr>
          <p:cNvPr id="583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endParaRPr lang="ru-RU" dirty="0" smtClean="0">
              <a:solidFill>
                <a:srgbClr val="C00000"/>
              </a:solidFill>
            </a:endParaRPr>
          </a:p>
          <a:p>
            <a:pPr algn="ctr" eaLnBrk="1" hangingPunct="1"/>
            <a:r>
              <a:rPr lang="ru-RU" sz="4400" dirty="0" smtClean="0">
                <a:solidFill>
                  <a:srgbClr val="C00000"/>
                </a:solidFill>
              </a:rPr>
              <a:t>Ссылка на сайт фестиваля: </a:t>
            </a:r>
            <a:r>
              <a:rPr lang="en-US" sz="4400" u="sng" dirty="0" smtClean="0">
                <a:solidFill>
                  <a:srgbClr val="C00000"/>
                </a:solidFill>
                <a:hlinkClick r:id="rId2"/>
              </a:rPr>
              <a:t>http</a:t>
            </a:r>
            <a:r>
              <a:rPr lang="ru-RU" sz="4400" u="sng" dirty="0" smtClean="0">
                <a:solidFill>
                  <a:srgbClr val="C00000"/>
                </a:solidFill>
                <a:hlinkClick r:id="rId2"/>
              </a:rPr>
              <a:t>://</a:t>
            </a:r>
            <a:r>
              <a:rPr lang="en-US" sz="4400" u="sng" dirty="0" err="1" smtClean="0">
                <a:solidFill>
                  <a:srgbClr val="C00000"/>
                </a:solidFill>
                <a:hlinkClick r:id="rId2"/>
              </a:rPr>
              <a:t>omaranda</a:t>
            </a:r>
            <a:r>
              <a:rPr lang="ru-RU" sz="4400" u="sng" dirty="0" smtClean="0">
                <a:solidFill>
                  <a:srgbClr val="C00000"/>
                </a:solidFill>
                <a:hlinkClick r:id="rId2"/>
              </a:rPr>
              <a:t>.</a:t>
            </a:r>
            <a:r>
              <a:rPr lang="en-US" sz="4400" u="sng" dirty="0" smtClean="0">
                <a:solidFill>
                  <a:srgbClr val="C00000"/>
                </a:solidFill>
                <a:hlinkClick r:id="rId2"/>
              </a:rPr>
              <a:t>ru</a:t>
            </a:r>
            <a:r>
              <a:rPr lang="ru-RU" sz="4400" dirty="0" smtClean="0">
                <a:solidFill>
                  <a:srgbClr val="0070C0"/>
                </a:solidFill>
              </a:rPr>
              <a:t>/</a:t>
            </a:r>
            <a:r>
              <a:rPr lang="ru-RU" sz="440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2796C-E596-40BE-B617-0019B4BB1C5E}" type="slidenum">
              <a:rPr lang="ru-RU"/>
              <a:pPr>
                <a:defRPr/>
              </a:pPr>
              <a:t>42</a:t>
            </a:fld>
            <a:endParaRPr lang="ru-RU"/>
          </a:p>
        </p:txBody>
      </p:sp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u="sng" dirty="0" smtClean="0">
                <a:solidFill>
                  <a:srgbClr val="FF0000"/>
                </a:solidFill>
                <a:latin typeface="Ampir Deco"/>
              </a:rPr>
              <a:t>Продвижение  мероприятия</a:t>
            </a:r>
          </a:p>
        </p:txBody>
      </p:sp>
      <p:sp>
        <p:nvSpPr>
          <p:cNvPr id="44034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40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mpir Deco" pitchFamily="2" charset="0"/>
              </a:rPr>
              <a:t>Сообщество </a:t>
            </a:r>
            <a:r>
              <a:rPr lang="ru-RU" b="1" dirty="0" err="1" smtClean="0">
                <a:solidFill>
                  <a:srgbClr val="C00000"/>
                </a:solidFill>
                <a:latin typeface="Ampir Deco" pitchFamily="2" charset="0"/>
              </a:rPr>
              <a:t>Вконтакте</a:t>
            </a:r>
            <a:r>
              <a:rPr lang="ru-RU" dirty="0" smtClean="0">
                <a:solidFill>
                  <a:srgbClr val="C00000"/>
                </a:solidFill>
                <a:latin typeface="Ampir Deco" pitchFamily="2" charset="0"/>
              </a:rPr>
              <a:t>:</a:t>
            </a:r>
          </a:p>
          <a:p>
            <a:r>
              <a:rPr lang="ru-RU" dirty="0" smtClean="0">
                <a:hlinkClick r:id="rId2"/>
              </a:rPr>
              <a:t> https://vk.com/oma_randa</a:t>
            </a:r>
            <a:r>
              <a:rPr lang="ru-RU" dirty="0" smtClean="0"/>
              <a:t> </a:t>
            </a:r>
            <a:r>
              <a:rPr lang="ru-RU" u="sng" dirty="0" smtClean="0"/>
              <a:t>- основная группа</a:t>
            </a:r>
            <a:endParaRPr lang="ru-RU" dirty="0" smtClean="0"/>
          </a:p>
          <a:p>
            <a:r>
              <a:rPr lang="ru-RU" u="sng" dirty="0" smtClean="0">
                <a:hlinkClick r:id="rId3"/>
              </a:rPr>
              <a:t>https://vk.com/hram_v_kozlovo</a:t>
            </a:r>
            <a:endParaRPr lang="ru-RU" dirty="0" smtClean="0"/>
          </a:p>
          <a:p>
            <a:r>
              <a:rPr lang="ru-RU" u="sng" dirty="0" smtClean="0">
                <a:hlinkClick r:id="rId4"/>
              </a:rPr>
              <a:t>https://vk.com/omaranda</a:t>
            </a:r>
            <a:endParaRPr lang="ru-RU" u="sng" dirty="0" smtClean="0"/>
          </a:p>
          <a:p>
            <a:r>
              <a:rPr lang="en-US" dirty="0" smtClean="0">
                <a:hlinkClick r:id="rId5"/>
              </a:rPr>
              <a:t>https://vk.com/festomaranda</a:t>
            </a:r>
            <a:endParaRPr lang="ru-RU" dirty="0" smtClean="0"/>
          </a:p>
          <a:p>
            <a:r>
              <a:rPr lang="ru-RU" u="sng" dirty="0" smtClean="0">
                <a:hlinkClick r:id="rId6"/>
              </a:rPr>
              <a:t>https://vk.com/omaranda2018</a:t>
            </a:r>
            <a:endParaRPr lang="ru-RU" dirty="0" smtClean="0"/>
          </a:p>
          <a:p>
            <a:r>
              <a:rPr lang="ru-RU" u="sng" dirty="0" smtClean="0">
                <a:hlinkClick r:id="rId7"/>
              </a:rPr>
              <a:t>https://vk.com/public147931219</a:t>
            </a:r>
            <a:endParaRPr lang="ru-RU" dirty="0" smtClean="0"/>
          </a:p>
          <a:p>
            <a:r>
              <a:rPr lang="ru-RU" u="sng" dirty="0" smtClean="0">
                <a:hlinkClick r:id="rId8"/>
              </a:rPr>
              <a:t>https://vk.com/kozlovskoe_selckoe_pocelenie</a:t>
            </a:r>
            <a:endParaRPr lang="ru-RU" u="sng" dirty="0" smtClean="0"/>
          </a:p>
          <a:p>
            <a:r>
              <a:rPr lang="ru-RU" u="sng" dirty="0" smtClean="0">
                <a:hlinkClick r:id="rId9"/>
              </a:rPr>
              <a:t>https://vk.com/wall-135894105_3214</a:t>
            </a:r>
            <a:endParaRPr lang="ru-RU" u="sng" dirty="0" smtClean="0"/>
          </a:p>
          <a:p>
            <a:r>
              <a:rPr lang="en-US" dirty="0" smtClean="0">
                <a:hlinkClick r:id="rId10"/>
              </a:rPr>
              <a:t>https://vk.com/tver_360?w=wall-24241117_11968</a:t>
            </a:r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ТВ Тверь. Главный видео портал Твери:</a:t>
            </a:r>
          </a:p>
          <a:p>
            <a:r>
              <a:rPr lang="ru-RU" u="sng" dirty="0" smtClean="0">
                <a:hlinkClick r:id="rId11"/>
              </a:rPr>
              <a:t>https://tvtver.ru/news/v-tverskoj-oblasti-projdet-festival-karelskoj-kultury/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Тверская жизнь:</a:t>
            </a:r>
          </a:p>
          <a:p>
            <a:r>
              <a:rPr lang="ru-RU" u="sng" dirty="0" smtClean="0">
                <a:hlinkClick r:id="rId12"/>
              </a:rPr>
              <a:t>https://tverlife.ru/short-news/zhiteli-tverskoy-oblasti-proydut-kvest-po-karelskim-tropam.html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FF0000"/>
                </a:solidFill>
                <a:latin typeface="Ampir Deco" pitchFamily="2" charset="0"/>
              </a:rPr>
              <a:t>Вести Тверская область: ссылка</a:t>
            </a:r>
            <a:r>
              <a:rPr lang="ru-RU" dirty="0" smtClean="0">
                <a:solidFill>
                  <a:srgbClr val="C00000"/>
                </a:solidFill>
                <a:latin typeface="Ampir Deco" pitchFamily="2" charset="0"/>
              </a:rPr>
              <a:t>: </a:t>
            </a:r>
            <a:r>
              <a:rPr lang="ru-RU" u="sng" dirty="0" smtClean="0">
                <a:solidFill>
                  <a:schemeClr val="accent4">
                    <a:lumMod val="10000"/>
                  </a:schemeClr>
                </a:solidFill>
                <a:hlinkClick r:id="rId13"/>
              </a:rPr>
              <a:t>http://vesti-tver.ru/news/novosti-raionov/v-sele-kozlovo-spirovskogo-rayona-vozrozhdayut-karelskuyu-kulturu</a:t>
            </a:r>
            <a:r>
              <a:rPr lang="ru-RU" u="sng" dirty="0" smtClean="0">
                <a:solidFill>
                  <a:srgbClr val="C00000"/>
                </a:solidFill>
                <a:hlinkClick r:id="rId13"/>
              </a:rPr>
              <a:t>/</a:t>
            </a:r>
            <a:endParaRPr lang="ru-RU" dirty="0" smtClean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C00000"/>
                </a:solidFill>
                <a:latin typeface="Ampir Deco" pitchFamily="2" charset="0"/>
              </a:rPr>
              <a:t>Газета «Спировские известия» </a:t>
            </a:r>
            <a:r>
              <a:rPr lang="ru-RU" b="1" dirty="0" err="1" smtClean="0">
                <a:solidFill>
                  <a:srgbClr val="C00000"/>
                </a:solidFill>
                <a:latin typeface="Ampir Deco" pitchFamily="2" charset="0"/>
              </a:rPr>
              <a:t>ВКонтакте</a:t>
            </a:r>
            <a:r>
              <a:rPr lang="ru-RU" b="1" dirty="0" smtClean="0">
                <a:solidFill>
                  <a:srgbClr val="C00000"/>
                </a:solidFill>
                <a:latin typeface="Ampir Deco" pitchFamily="2" charset="0"/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    </a:t>
            </a:r>
            <a:r>
              <a:rPr lang="en-US" u="sng" dirty="0" smtClean="0">
                <a:solidFill>
                  <a:srgbClr val="0000FF"/>
                </a:solidFill>
              </a:rPr>
              <a:t>https://vk.com/public147931219</a:t>
            </a:r>
            <a:endParaRPr lang="ru-RU" u="sng" dirty="0" smtClean="0">
              <a:solidFill>
                <a:srgbClr val="0000FF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C00000"/>
                </a:solidFill>
                <a:latin typeface="Ampir Deco" pitchFamily="2" charset="0"/>
              </a:rPr>
              <a:t>Официальный сайт администрации Спировского района: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  <a:latin typeface="Ampir Deco" pitchFamily="2" charset="0"/>
              </a:rPr>
              <a:t>   </a:t>
            </a:r>
            <a:r>
              <a:rPr lang="en-US" u="sng" dirty="0" smtClean="0">
                <a:solidFill>
                  <a:srgbClr val="0000FF"/>
                </a:solidFill>
                <a:latin typeface="+mj-lt"/>
              </a:rPr>
              <a:t>http://spirovoraion.ru/turizm.html</a:t>
            </a:r>
            <a:endParaRPr lang="ru-RU" u="sng" dirty="0" smtClean="0">
              <a:solidFill>
                <a:srgbClr val="0000FF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  <a:latin typeface="Ampir Deco" pitchFamily="2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Реклама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8D456-0B63-4BFC-A20B-9E38AD17454A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87042" name="Picture 2" descr="C:\Users\1\AppData\Local\Microsoft\Windows\Temporary Internet Files\Content.IE5\F5UH7NUN\трасса м-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3985950" cy="239157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929190" y="1857364"/>
            <a:ext cx="35004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Трасса М-10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Москва- Санкт Петербург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7043" name="Picture 3" descr="C:\Users\1\AppData\Local\Microsoft\Windows\Temporary Internet Files\Content.IE5\U340NCBU\Банер в центе п. Спиро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86190"/>
            <a:ext cx="3929090" cy="2357454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072066" y="4000504"/>
            <a:ext cx="35004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п. Спирово – районный цент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Реклама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8D456-0B63-4BFC-A20B-9E38AD17454A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pic>
        <p:nvPicPr>
          <p:cNvPr id="88066" name="Picture 2" descr="C:\WINDOWS\Temp\Rar$DIa0.595\флаер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62835" y="1505787"/>
            <a:ext cx="3940316" cy="2786082"/>
          </a:xfrm>
          <a:prstGeom prst="rect">
            <a:avLst/>
          </a:prstGeom>
          <a:noFill/>
        </p:spPr>
      </p:pic>
      <p:pic>
        <p:nvPicPr>
          <p:cNvPr id="88067" name="Picture 3" descr="C:\WINDOWS\Temp\Rar$DIa0.059\флаер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754922" y="1615629"/>
            <a:ext cx="3714777" cy="2626610"/>
          </a:xfrm>
          <a:prstGeom prst="rect">
            <a:avLst/>
          </a:prstGeom>
          <a:noFill/>
        </p:spPr>
      </p:pic>
      <p:pic>
        <p:nvPicPr>
          <p:cNvPr id="88068" name="Picture 4" descr="C:\WINDOWS\Temp\Rar$DIa0.852\афиша ома ранда 4 шт маленькие вторая сторона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114561" y="1814473"/>
            <a:ext cx="5072076" cy="3586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</a:rPr>
              <a:t>Реклама на дорожном радио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8D456-0B63-4BFC-A20B-9E38AD17454A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83970" name="Picture 2" descr="C:\Users\1\Desktop\медиаплан Дорожное ради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243" y="1600200"/>
            <a:ext cx="640151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</a:rPr>
              <a:t>Реклама на радио Ваня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8D456-0B63-4BFC-A20B-9E38AD17454A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600200"/>
            <a:ext cx="4572032" cy="432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Ссылки на </a:t>
            </a:r>
            <a:r>
              <a:rPr lang="ru-RU" b="1" smtClean="0">
                <a:solidFill>
                  <a:srgbClr val="FF0000"/>
                </a:solidFill>
              </a:rPr>
              <a:t>видео  фестиваля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u="sng" dirty="0" smtClean="0">
                <a:hlinkClick r:id="rId2"/>
              </a:rPr>
              <a:t>https://youtu.be/dQMh4l7YrM4</a:t>
            </a:r>
            <a:endParaRPr lang="ru-RU" sz="4000" dirty="0" smtClean="0"/>
          </a:p>
          <a:p>
            <a:r>
              <a:rPr lang="ru-RU" sz="4000" u="sng" dirty="0" smtClean="0">
                <a:hlinkClick r:id="rId3"/>
              </a:rPr>
              <a:t>https://youtu.be/5OpEoyIGG_U</a:t>
            </a:r>
            <a:endParaRPr lang="ru-RU" sz="40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8D456-0B63-4BFC-A20B-9E38AD17454A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E0F4-E70E-4546-A520-19342D86B7C3}" type="slidenum">
              <a:rPr lang="ru-RU"/>
              <a:pPr>
                <a:defRPr/>
              </a:pPr>
              <a:t>48</a:t>
            </a:fld>
            <a:endParaRPr lang="ru-RU" dirty="0"/>
          </a:p>
        </p:txBody>
      </p:sp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u="sng" smtClean="0">
                <a:solidFill>
                  <a:srgbClr val="FF0000"/>
                </a:solidFill>
                <a:latin typeface="Ampir Deco"/>
              </a:rPr>
              <a:t>Линейка сувенирной продукции с логотипом фестиваля</a:t>
            </a:r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990000"/>
                </a:solidFill>
                <a:latin typeface="Ampir Deco" pitchFamily="2" charset="0"/>
              </a:rPr>
              <a:t>1. Значки</a:t>
            </a:r>
          </a:p>
          <a:p>
            <a:pPr eaLnBrk="1" hangingPunct="1"/>
            <a:r>
              <a:rPr lang="ru-RU" b="1" dirty="0" smtClean="0">
                <a:solidFill>
                  <a:srgbClr val="990000"/>
                </a:solidFill>
                <a:latin typeface="Ampir Deco" pitchFamily="2" charset="0"/>
              </a:rPr>
              <a:t>2.Магниты</a:t>
            </a:r>
          </a:p>
          <a:p>
            <a:pPr eaLnBrk="1" hangingPunct="1"/>
            <a:r>
              <a:rPr lang="ru-RU" b="1" dirty="0" smtClean="0">
                <a:solidFill>
                  <a:srgbClr val="990000"/>
                </a:solidFill>
                <a:latin typeface="Ampir Deco" pitchFamily="2" charset="0"/>
              </a:rPr>
              <a:t>3.Кружки, чайные пары</a:t>
            </a:r>
          </a:p>
          <a:p>
            <a:pPr eaLnBrk="1" hangingPunct="1"/>
            <a:r>
              <a:rPr lang="ru-RU" b="1" dirty="0" smtClean="0">
                <a:solidFill>
                  <a:srgbClr val="990000"/>
                </a:solidFill>
                <a:latin typeface="Ampir Deco" pitchFamily="2" charset="0"/>
              </a:rPr>
              <a:t>4.Футболки</a:t>
            </a:r>
          </a:p>
          <a:p>
            <a:pPr eaLnBrk="1" hangingPunct="1"/>
            <a:r>
              <a:rPr lang="ru-RU" b="1" dirty="0" smtClean="0">
                <a:solidFill>
                  <a:srgbClr val="990000"/>
                </a:solidFill>
                <a:latin typeface="Ampir Deco" pitchFamily="2" charset="0"/>
              </a:rPr>
              <a:t>5.Брелки</a:t>
            </a:r>
          </a:p>
          <a:p>
            <a:pPr eaLnBrk="1" hangingPunct="1"/>
            <a:r>
              <a:rPr lang="ru-RU" b="1" dirty="0" smtClean="0">
                <a:solidFill>
                  <a:srgbClr val="990000"/>
                </a:solidFill>
                <a:latin typeface="Ampir Deco" pitchFamily="2" charset="0"/>
              </a:rPr>
              <a:t>6.Часы</a:t>
            </a:r>
          </a:p>
          <a:p>
            <a:pPr eaLnBrk="1" hangingPunct="1">
              <a:buNone/>
            </a:pPr>
            <a:endParaRPr lang="ru-RU" b="1" dirty="0" smtClean="0">
              <a:solidFill>
                <a:srgbClr val="990000"/>
              </a:solidFill>
              <a:latin typeface="Ampir Dec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B19E6-5B18-4645-BB68-59E53C389D88}" type="slidenum">
              <a:rPr lang="ru-RU"/>
              <a:pPr>
                <a:defRPr/>
              </a:pPr>
              <a:t>49</a:t>
            </a:fld>
            <a:endParaRPr lang="ru-RU"/>
          </a:p>
        </p:txBody>
      </p:sp>
      <p:sp>
        <p:nvSpPr>
          <p:cNvPr id="614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u="sng" smtClean="0">
                <a:solidFill>
                  <a:srgbClr val="FF0000"/>
                </a:solidFill>
                <a:latin typeface="Ampir Deco"/>
              </a:rPr>
              <a:t>Линейка сувенирной продукции с логотипом фестиваля</a:t>
            </a:r>
          </a:p>
        </p:txBody>
      </p:sp>
      <p:pic>
        <p:nvPicPr>
          <p:cNvPr id="614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1285860"/>
            <a:ext cx="2824658" cy="1872208"/>
          </a:xfrm>
        </p:spPr>
      </p:pic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929066"/>
            <a:ext cx="3000364" cy="198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53520" y="11061848"/>
            <a:ext cx="5802786" cy="384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29322" y="1428736"/>
            <a:ext cx="3024336" cy="172819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72198" y="3857628"/>
            <a:ext cx="2919715" cy="214314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28926" y="1928802"/>
            <a:ext cx="2970212" cy="1800200"/>
          </a:xfrm>
          <a:prstGeom prst="rect">
            <a:avLst/>
          </a:prstGeom>
        </p:spPr>
      </p:pic>
      <p:pic>
        <p:nvPicPr>
          <p:cNvPr id="19457" name="Picture 1" descr="C:\WINDOWS\Temp\Rar$DIa0.495\K1024_Часы круглые 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16" y="3929066"/>
            <a:ext cx="2428892" cy="2302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83DEF-9954-4E63-BDA3-DAE7B8705F0A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Статус мероприятия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Ampir Deco"/>
              </a:rPr>
              <a:t>Межрегиональное мероприятие.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Ampir Deco"/>
              </a:rPr>
              <a:t>В фестивале приняли участие гости из  г. Москва, г. С.Петербург, г.Тверь, муниципальных образований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Ampir Deco"/>
              </a:rPr>
              <a:t>Тверской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88284-40F9-46C4-9F1E-9038055D03F7}" type="slidenum">
              <a:rPr lang="ru-RU"/>
              <a:pPr>
                <a:defRPr/>
              </a:pPr>
              <a:t>50</a:t>
            </a:fld>
            <a:endParaRPr lang="ru-RU" dirty="0"/>
          </a:p>
        </p:txBody>
      </p:sp>
      <p:sp>
        <p:nvSpPr>
          <p:cNvPr id="665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FF0000"/>
                </a:solidFill>
                <a:latin typeface="Ampir Deco"/>
              </a:rPr>
              <a:t>Источники финансирования</a:t>
            </a:r>
          </a:p>
        </p:txBody>
      </p:sp>
      <p:graphicFrame>
        <p:nvGraphicFramePr>
          <p:cNvPr id="59396" name="Group 4"/>
          <p:cNvGraphicFramePr>
            <a:graphicFrameLocks noGrp="1"/>
          </p:cNvGraphicFramePr>
          <p:nvPr/>
        </p:nvGraphicFramePr>
        <p:xfrm>
          <a:off x="1619672" y="1988840"/>
          <a:ext cx="6624464" cy="2216251"/>
        </p:xfrm>
        <a:graphic>
          <a:graphicData uri="http://schemas.openxmlformats.org/drawingml/2006/table">
            <a:tbl>
              <a:tblPr/>
              <a:tblGrid>
                <a:gridCol w="936030"/>
                <a:gridCol w="4320480"/>
                <a:gridCol w="1367954"/>
              </a:tblGrid>
              <a:tr h="3699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источников финансирования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средства,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804 500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областного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293 377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средства местного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511 123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Внебюджетные средства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994 500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Ampir Deco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Ampir Deco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mpir Deco"/>
              </a:rPr>
              <a:t>Доходы</a:t>
            </a:r>
            <a:endParaRPr lang="ru-RU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E83E4-7C5B-4EE6-83BF-F3DABE885ABE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428860" y="1357298"/>
          <a:ext cx="4547277" cy="4944112"/>
        </p:xfrm>
        <a:graphic>
          <a:graphicData uri="http://schemas.openxmlformats.org/drawingml/2006/table">
            <a:tbl>
              <a:tblPr/>
              <a:tblGrid>
                <a:gridCol w="809736"/>
                <a:gridCol w="3737541"/>
              </a:tblGrid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Статья доходов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сувенирной продукции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Кружка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Чайная пара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Подставка под чашку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Брелки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Футболки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фотографирования в карельских костюмах: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Взрослый костюм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Детский костюм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предоставления мест для торговли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359F8D-4A86-423F-891E-05B405CB57D7}" type="slidenum">
              <a:rPr lang="ru-RU"/>
              <a:pPr>
                <a:defRPr/>
              </a:pPr>
              <a:t>52</a:t>
            </a:fld>
            <a:endParaRPr lang="ru-RU"/>
          </a:p>
        </p:txBody>
      </p:sp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smtClean="0">
                <a:solidFill>
                  <a:srgbClr val="FF0000"/>
                </a:solidFill>
                <a:latin typeface="Ampir Deco"/>
              </a:rPr>
              <a:t>План-схема организации площадки</a:t>
            </a:r>
          </a:p>
        </p:txBody>
      </p:sp>
      <p:pic>
        <p:nvPicPr>
          <p:cNvPr id="67587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404813"/>
            <a:ext cx="8569325" cy="6624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F491-A6C3-429A-8DC1-329CA0321767}" type="slidenum">
              <a:rPr lang="ru-RU"/>
              <a:pPr>
                <a:defRPr/>
              </a:pPr>
              <a:t>53</a:t>
            </a:fld>
            <a:endParaRPr lang="ru-RU"/>
          </a:p>
        </p:txBody>
      </p:sp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u="sng" smtClean="0">
                <a:solidFill>
                  <a:srgbClr val="FF0000"/>
                </a:solidFill>
                <a:latin typeface="Ampir Deco"/>
              </a:rPr>
              <a:t>План</a:t>
            </a:r>
            <a:r>
              <a:rPr lang="ru-RU" sz="3200" u="sng" smtClean="0">
                <a:solidFill>
                  <a:srgbClr val="FF0000"/>
                </a:solidFill>
                <a:latin typeface="Ampir Deco"/>
              </a:rPr>
              <a:t> </a:t>
            </a:r>
            <a:r>
              <a:rPr lang="ru-RU" sz="3200" b="1" u="sng" smtClean="0">
                <a:solidFill>
                  <a:srgbClr val="FF0000"/>
                </a:solidFill>
                <a:latin typeface="Ampir Deco"/>
              </a:rPr>
              <a:t>– схема организации площадки </a:t>
            </a:r>
          </a:p>
        </p:txBody>
      </p:sp>
      <p:pic>
        <p:nvPicPr>
          <p:cNvPr id="68611" name="Picture 1" descr="C:\Users\User\YandexDisk\Скриншоты\для презентации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338263"/>
            <a:ext cx="8135938" cy="5164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0265F-5BB1-4D3D-AB52-5EFF1C7046A5}" type="slidenum">
              <a:rPr lang="ru-RU"/>
              <a:pPr>
                <a:defRPr/>
              </a:pPr>
              <a:t>54</a:t>
            </a:fld>
            <a:endParaRPr lang="ru-RU"/>
          </a:p>
        </p:txBody>
      </p:sp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mtClean="0">
                <a:solidFill>
                  <a:srgbClr val="FF0000"/>
                </a:solidFill>
                <a:latin typeface="Ampir Deco"/>
              </a:rPr>
              <a:t>План-схема организации площадки</a:t>
            </a:r>
            <a:endParaRPr lang="ru-RU" smtClean="0">
              <a:latin typeface="Ampir Deco"/>
            </a:endParaRP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1556792"/>
            <a:ext cx="4267737" cy="32008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068960"/>
            <a:ext cx="4125167" cy="30937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EE263-A151-4C91-8DA9-E2B58182ECCC}" type="slidenum">
              <a:rPr lang="ru-RU"/>
              <a:pPr>
                <a:defRPr/>
              </a:pPr>
              <a:t>55</a:t>
            </a:fld>
            <a:endParaRPr lang="ru-RU"/>
          </a:p>
        </p:txBody>
      </p:sp>
      <p:sp>
        <p:nvSpPr>
          <p:cNvPr id="922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Логотип фестиваля</a:t>
            </a:r>
          </a:p>
        </p:txBody>
      </p: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2195513" y="1196975"/>
          <a:ext cx="4954587" cy="4954588"/>
        </p:xfrm>
        <a:graphic>
          <a:graphicData uri="http://schemas.openxmlformats.org/presentationml/2006/ole">
            <p:oleObj spid="_x0000_s9221" name="Acrobat Document" r:id="rId3" imgW="4767120" imgH="475920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E56E7-2EAF-4500-B702-67BECF5DB41D}" type="slidenum">
              <a:rPr lang="ru-RU"/>
              <a:pPr>
                <a:defRPr/>
              </a:pPr>
              <a:t>56</a:t>
            </a:fld>
            <a:endParaRPr lang="ru-RU"/>
          </a:p>
        </p:txBody>
      </p:sp>
      <p:sp>
        <p:nvSpPr>
          <p:cNvPr id="450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Логотип фестиваля</a:t>
            </a:r>
            <a:endParaRPr lang="ru-RU" smtClean="0"/>
          </a:p>
        </p:txBody>
      </p:sp>
      <p:sp>
        <p:nvSpPr>
          <p:cNvPr id="45062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739900"/>
            <a:ext cx="4041775" cy="4425950"/>
          </a:xfrm>
        </p:spPr>
        <p:txBody>
          <a:bodyPr/>
          <a:lstStyle/>
          <a:p>
            <a:pPr algn="ctr" eaLnBrk="1" hangingPunct="1"/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«</a:t>
            </a:r>
            <a:r>
              <a:rPr lang="en-US" sz="1800" b="1" dirty="0" smtClean="0">
                <a:solidFill>
                  <a:srgbClr val="C00000"/>
                </a:solidFill>
                <a:latin typeface="Ampir Deco"/>
              </a:rPr>
              <a:t>OMA RANDA</a:t>
            </a:r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» в переводе с карельского языка означает «Родной край».</a:t>
            </a:r>
          </a:p>
          <a:p>
            <a:pPr algn="ctr" eaLnBrk="1" hangingPunct="1"/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Восходящее солнце является символом  возрождения карельской культуры. Крыша дома символизирует сохранение карельских национальных традиций.</a:t>
            </a:r>
          </a:p>
          <a:p>
            <a:pPr algn="ctr" eaLnBrk="1" hangingPunct="1"/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Красный и синий цвета – основные цвета карельского орнамента.  </a:t>
            </a:r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755576" y="2060848"/>
          <a:ext cx="3571875" cy="3571875"/>
        </p:xfrm>
        <a:graphic>
          <a:graphicData uri="http://schemas.openxmlformats.org/presentationml/2006/ole">
            <p:oleObj spid="_x0000_s45059" name="Acrobat Document" r:id="rId3" imgW="4767120" imgH="4759200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u="sng" dirty="0" smtClean="0">
                <a:solidFill>
                  <a:srgbClr val="FF0000"/>
                </a:solidFill>
                <a:latin typeface="Ampir Deco" pitchFamily="2" charset="0"/>
              </a:rPr>
              <a:t>Загрузка коллективных мест размещения в период проведения мероприятия</a:t>
            </a:r>
            <a:endParaRPr lang="ru-RU" sz="3200" b="1" u="sng" dirty="0">
              <a:solidFill>
                <a:srgbClr val="FF0000"/>
              </a:solidFill>
              <a:latin typeface="Ampir Deco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mpir Deco" pitchFamily="2" charset="0"/>
              </a:rPr>
              <a:t>Ближайшая к месту проведения мероприятия гостиница «Тверская застава» находится в Выдропужском с/</a:t>
            </a:r>
            <a:r>
              <a:rPr lang="ru-RU" b="1" dirty="0" err="1" smtClean="0">
                <a:solidFill>
                  <a:srgbClr val="C00000"/>
                </a:solidFill>
                <a:latin typeface="Ampir Deco" pitchFamily="2" charset="0"/>
              </a:rPr>
              <a:t>п</a:t>
            </a:r>
            <a:r>
              <a:rPr lang="ru-RU" b="1" dirty="0" smtClean="0">
                <a:solidFill>
                  <a:srgbClr val="C00000"/>
                </a:solidFill>
                <a:latin typeface="Ampir Deco" pitchFamily="2" charset="0"/>
              </a:rPr>
              <a:t> на  266 км Федеральной трассы М-10. Номерной фонд 30 мест. Загрузка гостиницы на момент проведения мероприятия составила 30-35%</a:t>
            </a:r>
            <a:endParaRPr lang="ru-RU" b="1" dirty="0">
              <a:solidFill>
                <a:srgbClr val="C00000"/>
              </a:solidFill>
              <a:latin typeface="Ampir Deco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8D456-0B63-4BFC-A20B-9E38AD17454A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u="sng" dirty="0" smtClean="0">
                <a:solidFill>
                  <a:srgbClr val="FF0000"/>
                </a:solidFill>
                <a:latin typeface="Ampir Deco" pitchFamily="2" charset="0"/>
              </a:rPr>
              <a:t>Количество субъектов СМП</a:t>
            </a:r>
            <a:endParaRPr lang="ru-RU" sz="4000" b="1" u="sng" dirty="0">
              <a:solidFill>
                <a:srgbClr val="FF0000"/>
              </a:solidFill>
              <a:latin typeface="Ampir Deco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mpir Deco" pitchFamily="2" charset="0"/>
              </a:rPr>
              <a:t> В мероприятии было задействовано около 30 субъектов малого и среднего предпринимательства, зарегистрированных в Тверской области.	 </a:t>
            </a:r>
            <a:endParaRPr lang="ru-RU" b="1" dirty="0">
              <a:solidFill>
                <a:srgbClr val="C00000"/>
              </a:solidFill>
              <a:latin typeface="Ampir Deco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8D456-0B63-4BFC-A20B-9E38AD17454A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5AABD-EA11-425A-875F-5A9C832F7A32}" type="slidenum">
              <a:rPr lang="ru-RU"/>
              <a:pPr>
                <a:defRPr/>
              </a:pPr>
              <a:t>59</a:t>
            </a:fld>
            <a:endParaRPr lang="ru-RU"/>
          </a:p>
        </p:txBody>
      </p:sp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u="sng" smtClean="0">
                <a:solidFill>
                  <a:srgbClr val="FF0000"/>
                </a:solidFill>
                <a:latin typeface="Ampir Deco"/>
              </a:rPr>
              <a:t>Контактная информация</a:t>
            </a:r>
          </a:p>
        </p:txBody>
      </p:sp>
      <p:sp>
        <p:nvSpPr>
          <p:cNvPr id="74755" name="Прямоугольник 3"/>
          <p:cNvSpPr>
            <a:spLocks noChangeArrowheads="1"/>
          </p:cNvSpPr>
          <p:nvPr/>
        </p:nvSpPr>
        <p:spPr bwMode="auto">
          <a:xfrm>
            <a:off x="1258888" y="1628775"/>
            <a:ext cx="6265862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00"/>
                </a:solidFill>
                <a:latin typeface="Ampir Deco"/>
              </a:rPr>
              <a:t>Администрация Спировского района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Ampir Deco"/>
              </a:rPr>
              <a:t>Глава Спировского района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Ampir Deco"/>
              </a:rPr>
              <a:t>Михайлов Дмитрий Сергеевич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Ampir Deco"/>
              </a:rPr>
              <a:t>тел. +7(48276)21139; +7(903)8078181</a:t>
            </a:r>
          </a:p>
          <a:p>
            <a:pPr algn="ctr"/>
            <a:r>
              <a:rPr lang="en-US" sz="2000" b="1">
                <a:solidFill>
                  <a:srgbClr val="990000"/>
                </a:solidFill>
                <a:latin typeface="Ampir Deco"/>
              </a:rPr>
              <a:t>E-mail: </a:t>
            </a:r>
            <a:r>
              <a:rPr lang="en-US" sz="2000" b="1">
                <a:solidFill>
                  <a:srgbClr val="990000"/>
                </a:solidFill>
                <a:latin typeface="Ampir Deco"/>
                <a:hlinkClick r:id="rId2"/>
              </a:rPr>
              <a:t>spirovoraion@gmail.com</a:t>
            </a:r>
            <a:endParaRPr lang="ru-RU" sz="2000" b="1">
              <a:solidFill>
                <a:srgbClr val="990000"/>
              </a:solidFill>
              <a:latin typeface="Ampir Deco"/>
            </a:endParaRPr>
          </a:p>
          <a:p>
            <a:pPr algn="ctr"/>
            <a:endParaRPr lang="en-US" sz="2000" b="1">
              <a:solidFill>
                <a:srgbClr val="990000"/>
              </a:solidFill>
              <a:latin typeface="Ampir Deco"/>
            </a:endParaRPr>
          </a:p>
          <a:p>
            <a:pPr algn="ctr"/>
            <a:r>
              <a:rPr lang="ru-RU" sz="2000" b="1">
                <a:solidFill>
                  <a:srgbClr val="990000"/>
                </a:solidFill>
                <a:latin typeface="Ampir Deco"/>
              </a:rPr>
              <a:t>Администрация Козловского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Ampir Deco"/>
              </a:rPr>
              <a:t>сельского поселения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Ampir Deco"/>
              </a:rPr>
              <a:t>Глава администрации Козловского с/п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Ampir Deco"/>
              </a:rPr>
              <a:t>Зинкин Александр Алексеевич</a:t>
            </a:r>
          </a:p>
          <a:p>
            <a:pPr algn="ctr"/>
            <a:r>
              <a:rPr lang="ru-RU" sz="2000" b="1">
                <a:solidFill>
                  <a:srgbClr val="990000"/>
                </a:solidFill>
                <a:latin typeface="Ampir Deco"/>
              </a:rPr>
              <a:t>тел. +7(48276)23232; +7(905)1266928</a:t>
            </a:r>
          </a:p>
          <a:p>
            <a:pPr algn="ctr"/>
            <a:r>
              <a:rPr lang="en-US" sz="2000" b="1">
                <a:solidFill>
                  <a:srgbClr val="990000"/>
                </a:solidFill>
                <a:latin typeface="Ampir Deco"/>
              </a:rPr>
              <a:t>E-mail: </a:t>
            </a:r>
            <a:r>
              <a:rPr lang="en-US" sz="2000" b="1">
                <a:solidFill>
                  <a:srgbClr val="990000"/>
                </a:solidFill>
                <a:latin typeface="Ampir Deco"/>
                <a:hlinkClick r:id="rId3"/>
              </a:rPr>
              <a:t>adm-kozlovo-sp@yandex.ru</a:t>
            </a:r>
            <a:endParaRPr lang="ru-RU" sz="2000" b="1">
              <a:solidFill>
                <a:srgbClr val="990000"/>
              </a:solidFill>
              <a:latin typeface="Ampir Deco"/>
            </a:endParaRPr>
          </a:p>
          <a:p>
            <a:pPr algn="ctr"/>
            <a:r>
              <a:rPr lang="ru-RU" sz="2000" b="1">
                <a:solidFill>
                  <a:srgbClr val="990000"/>
                </a:solidFill>
                <a:latin typeface="Ampir Deco"/>
              </a:rPr>
              <a:t>  </a:t>
            </a:r>
            <a:endParaRPr lang="ru-RU" sz="2000">
              <a:solidFill>
                <a:srgbClr val="990000"/>
              </a:solidFill>
              <a:latin typeface="Ampir De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44A7F-B183-461D-A12A-A0914ADC9AD3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Количество участников</a:t>
            </a:r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C00000"/>
                </a:solidFill>
                <a:latin typeface="Ampir Deco"/>
              </a:rPr>
              <a:t>количество участников  фестиваля  - более 2000 человек.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C00000"/>
                </a:solidFill>
                <a:latin typeface="Ampir Deco"/>
              </a:rPr>
              <a:t>Учет посетителей  велся с помощью выдачи на входе карельских разговорников и иконок </a:t>
            </a:r>
            <a:r>
              <a:rPr lang="ru-RU" b="1" dirty="0" err="1" smtClean="0">
                <a:solidFill>
                  <a:srgbClr val="C00000"/>
                </a:solidFill>
                <a:latin typeface="Ampir Deco"/>
              </a:rPr>
              <a:t>священномученика</a:t>
            </a:r>
            <a:r>
              <a:rPr lang="ru-RU" b="1" dirty="0" smtClean="0">
                <a:solidFill>
                  <a:srgbClr val="C00000"/>
                </a:solidFill>
                <a:latin typeface="Ampir Deco"/>
              </a:rPr>
              <a:t> Алексия Сибирского</a:t>
            </a:r>
          </a:p>
          <a:p>
            <a:endParaRPr lang="ru-RU" dirty="0" smtClean="0"/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  <a:latin typeface="Ampir Dec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A3F7EE-1ADA-4928-8C77-C3F1BB892577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Концепция мероприятия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mpir Deco"/>
              </a:rPr>
              <a:t>Цель мероприятия - возрождение и прославление карельской культуры, привлечение туристов и паломников для изучения быта малых народов финно-угорской группы, поднятие престижа сельского туризма и привитие молодому поколению гордости за свою землю и за своих предков.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9C5E7-A2E9-4334-B36D-F6D88D65A81F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Концепция мероприятия</a:t>
            </a:r>
            <a:endParaRPr lang="ru-RU" u="sng" smtClean="0">
              <a:solidFill>
                <a:srgbClr val="FF0000"/>
              </a:solidFill>
              <a:latin typeface="Ampir Deco"/>
            </a:endParaRP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32923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C00000"/>
                </a:solidFill>
                <a:latin typeface="Ampir Deco"/>
              </a:rPr>
              <a:t>Задачи мероприятия: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C00000"/>
                </a:solidFill>
                <a:latin typeface="Ampir Deco"/>
              </a:rPr>
              <a:t>1.</a:t>
            </a:r>
            <a:r>
              <a:rPr lang="ru-RU" dirty="0" smtClean="0">
                <a:latin typeface="Ampir Deco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Актуализация перспективы развития карельского этноса в Тверском регионе.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C00000"/>
                </a:solidFill>
                <a:latin typeface="Ampir Deco"/>
              </a:rPr>
              <a:t>2</a:t>
            </a:r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. Налаживание и укрепление партнерских связей в реализации совместных проектов между активными и инициативными сообществами с целью развития карельской культуры в Спировском районе.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C00000"/>
                </a:solidFill>
                <a:latin typeface="Ampir Deco"/>
              </a:rPr>
              <a:t>3.</a:t>
            </a:r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Укрепление и развитие культурных связей между творческими коллективами  муниципальных образований Тверской области, других регионов  РФ и зарубежья. 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C00000"/>
                </a:solidFill>
                <a:latin typeface="Ampir Deco"/>
              </a:rPr>
              <a:t>4.</a:t>
            </a:r>
            <a:r>
              <a:rPr lang="ru-RU" sz="1800" b="1" dirty="0" smtClean="0">
                <a:solidFill>
                  <a:srgbClr val="C00000"/>
                </a:solidFill>
                <a:latin typeface="Ampir Deco"/>
              </a:rPr>
              <a:t>Формирование здорового образа жизни.</a:t>
            </a:r>
          </a:p>
          <a:p>
            <a:pPr algn="just" eaLnBrk="1" hangingPunct="1">
              <a:buFontTx/>
              <a:buNone/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31BCA7-1EF8-4907-9551-00A5A82A9C8C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u="sng" smtClean="0">
                <a:solidFill>
                  <a:srgbClr val="FF0000"/>
                </a:solidFill>
                <a:latin typeface="Ampir Deco"/>
              </a:rPr>
              <a:t>Описание  мероприятия</a:t>
            </a: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smtClean="0"/>
              <a:t> </a:t>
            </a:r>
            <a:r>
              <a:rPr lang="ru-RU" sz="2000" b="1" smtClean="0">
                <a:solidFill>
                  <a:srgbClr val="C00000"/>
                </a:solidFill>
                <a:latin typeface="Ampir Deco"/>
              </a:rPr>
              <a:t>Более  400 лет проживают в Спировском районе карелы. Карельский народ на протяжении веков славился трудолюбием и выносливостью, упрямством,  душевностью и отзывчивостью, бережно хранящим свою культуру, язык, обычаи и традиции. Благодаря рукам, заботам, умению и верности родному краю жива российская глубинка.</a:t>
            </a:r>
          </a:p>
          <a:p>
            <a:pPr algn="ctr" eaLnBrk="1" hangingPunct="1">
              <a:buFontTx/>
              <a:buNone/>
            </a:pPr>
            <a:r>
              <a:rPr lang="ru-RU" sz="2000" b="1" smtClean="0">
                <a:solidFill>
                  <a:srgbClr val="C00000"/>
                </a:solidFill>
                <a:latin typeface="Ampir Deco"/>
              </a:rPr>
              <a:t>В ознаменование 400 –летия переселения карел на Тверскую землю, 15 июля 2017 года в селе Козлово состоялся первый  фестиваль карельской культуры «Oma randa» («Родной край»). </a:t>
            </a:r>
          </a:p>
          <a:p>
            <a:pPr algn="ctr" eaLnBrk="1" hangingPunct="1">
              <a:buFontTx/>
              <a:buNone/>
            </a:pPr>
            <a:endParaRPr lang="ru-RU" b="1" i="1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Uzor">
  <a:themeElements>
    <a:clrScheme name="Тема Office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1718</TotalTime>
  <Words>1968</Words>
  <Application>Microsoft Office PowerPoint</Application>
  <PresentationFormat>Экран (4:3)</PresentationFormat>
  <Paragraphs>279</Paragraphs>
  <Slides>59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2" baseType="lpstr">
      <vt:lpstr>BlueUzor</vt:lpstr>
      <vt:lpstr>Тема Office</vt:lpstr>
      <vt:lpstr>Acrobat Document</vt:lpstr>
      <vt:lpstr>Козловский фестиваль  карельской культуры     «OMA RANDA»</vt:lpstr>
      <vt:lpstr>НОМИНАЦИЯ</vt:lpstr>
      <vt:lpstr>Организаторы</vt:lpstr>
      <vt:lpstr>Дата и место проведения</vt:lpstr>
      <vt:lpstr>Статус мероприятия</vt:lpstr>
      <vt:lpstr>Количество участников</vt:lpstr>
      <vt:lpstr>Концепция мероприятия</vt:lpstr>
      <vt:lpstr>Концепция мероприятия</vt:lpstr>
      <vt:lpstr>Описание  мероприятия</vt:lpstr>
      <vt:lpstr>Описание  мероприятия</vt:lpstr>
      <vt:lpstr>Описание  мероприятия</vt:lpstr>
      <vt:lpstr>Описание  мероприятия Легенда</vt:lpstr>
      <vt:lpstr>Описание  мероприятия</vt:lpstr>
      <vt:lpstr>Описание  мероприятия</vt:lpstr>
      <vt:lpstr>Описание  мероприятия</vt:lpstr>
      <vt:lpstr>Описание  мероприятия Чиба-Чилаут-зона</vt:lpstr>
      <vt:lpstr>Описание  мероприятия</vt:lpstr>
      <vt:lpstr>Описание  мероприятия Детский Чиба-парк</vt:lpstr>
      <vt:lpstr>Описание  мероприятия I Открытые летние карельские спортивные игры в с.Козлово</vt:lpstr>
      <vt:lpstr>Описание  мероприятия Эмблема I Открытых летних карельских  игр в с.Козлово</vt:lpstr>
      <vt:lpstr>Описание  мероприятия</vt:lpstr>
      <vt:lpstr> Описание мероприятия  Фолк-рок фестиваль</vt:lpstr>
      <vt:lpstr>Описание мероприятия  Зона для фотографирования</vt:lpstr>
      <vt:lpstr>Описание мероприятия Освящение часовни и крестный ход</vt:lpstr>
      <vt:lpstr>Описание  мероприятия</vt:lpstr>
      <vt:lpstr>Описание  мероприятия</vt:lpstr>
      <vt:lpstr>Описание  мероприятия</vt:lpstr>
      <vt:lpstr>Описание  мероприятия</vt:lpstr>
      <vt:lpstr>Описание  мероприятия</vt:lpstr>
      <vt:lpstr>Описание  мероприятия</vt:lpstr>
      <vt:lpstr>Описание  мероприятия</vt:lpstr>
      <vt:lpstr>Описание  мероприятия</vt:lpstr>
      <vt:lpstr>Описание  мероприятия</vt:lpstr>
      <vt:lpstr>Описание  мероприятия</vt:lpstr>
      <vt:lpstr>Описание  мероприятия</vt:lpstr>
      <vt:lpstr>Описание  мероприятия</vt:lpstr>
      <vt:lpstr>Анализ целевой аудитории</vt:lpstr>
      <vt:lpstr>Анализ целевой аудитории</vt:lpstr>
      <vt:lpstr>Анализ конкурентной среды</vt:lpstr>
      <vt:lpstr>Схема логистики – доставки участников фестиваля</vt:lpstr>
      <vt:lpstr>Официальный сайт фестиваля</vt:lpstr>
      <vt:lpstr>Продвижение  мероприятия</vt:lpstr>
      <vt:lpstr>Реклама</vt:lpstr>
      <vt:lpstr>Реклама</vt:lpstr>
      <vt:lpstr>Реклама на дорожном радио</vt:lpstr>
      <vt:lpstr>Реклама на радио Ваня</vt:lpstr>
      <vt:lpstr>Ссылки на видео  фестиваля</vt:lpstr>
      <vt:lpstr>Линейка сувенирной продукции с логотипом фестиваля</vt:lpstr>
      <vt:lpstr>Линейка сувенирной продукции с логотипом фестиваля</vt:lpstr>
      <vt:lpstr>Источники финансирования</vt:lpstr>
      <vt:lpstr> Доходы</vt:lpstr>
      <vt:lpstr>План-схема организации площадки</vt:lpstr>
      <vt:lpstr>План – схема организации площадки </vt:lpstr>
      <vt:lpstr>План-схема организации площадки</vt:lpstr>
      <vt:lpstr>Логотип фестиваля</vt:lpstr>
      <vt:lpstr>Логотип фестиваля</vt:lpstr>
      <vt:lpstr>Загрузка коллективных мест размещения в период проведения мероприятия</vt:lpstr>
      <vt:lpstr>Количество субъектов СМП</vt:lpstr>
      <vt:lpstr>Контактная информация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карельской культуры  «OMA RANDA»</dc:title>
  <dc:creator>User</dc:creator>
  <cp:lastModifiedBy>1</cp:lastModifiedBy>
  <cp:revision>202</cp:revision>
  <dcterms:created xsi:type="dcterms:W3CDTF">2018-04-16T13:20:41Z</dcterms:created>
  <dcterms:modified xsi:type="dcterms:W3CDTF">2018-08-05T11:02:12Z</dcterms:modified>
</cp:coreProperties>
</file>