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76" r:id="rId3"/>
    <p:sldId id="275" r:id="rId4"/>
    <p:sldId id="277" r:id="rId5"/>
    <p:sldId id="268" r:id="rId6"/>
    <p:sldId id="271" r:id="rId7"/>
    <p:sldId id="272" r:id="rId8"/>
    <p:sldId id="273" r:id="rId9"/>
    <p:sldId id="270" r:id="rId10"/>
    <p:sldId id="274" r:id="rId11"/>
    <p:sldId id="279" r:id="rId12"/>
    <p:sldId id="269" r:id="rId13"/>
    <p:sldId id="278" r:id="rId14"/>
    <p:sldId id="280" r:id="rId15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6600"/>
    <a:srgbClr val="FF6501"/>
    <a:srgbClr val="FF6601"/>
    <a:srgbClr val="FF6500"/>
    <a:srgbClr val="FE6700"/>
    <a:srgbClr val="0A761C"/>
    <a:srgbClr val="F48138"/>
    <a:srgbClr val="00ADE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87" autoAdjust="0"/>
    <p:restoredTop sz="94660"/>
  </p:normalViewPr>
  <p:slideViewPr>
    <p:cSldViewPr snapToGrid="0">
      <p:cViewPr>
        <p:scale>
          <a:sx n="50" d="100"/>
          <a:sy n="50" d="100"/>
        </p:scale>
        <p:origin x="-216" y="-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302F3D-5FE6-4B62-9E28-0F615653FF4F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5263F99-5D8B-4E3F-A489-933FFE117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8FED36-F291-461C-A9BB-DDBD77F0150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C8C86-B9DE-4F2E-99F7-777C361EAD6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B3E9FF-E65B-4094-9AE7-58A2DDA6A65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7CA22B-4B17-48E2-9048-60936237EDB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F74078-9AF0-4EAB-B4DC-27610C52848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4B61E2-57FC-4872-A841-C36DFA81A2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8C4CEA-FDD1-4749-A4CB-A5487447C2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CE24EB-F3AB-465C-949C-D69144D9961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9BFFD9-5A20-4116-87C7-4A23EC3BF7F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CE38D7-614C-4776-A4F3-DE0855561A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3DE741-CAF6-4068-B553-9C9B0EB496C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9AE0D6-CCCD-43AA-A6D2-EA2B215724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5595C7-0851-41CD-93F2-AFE917E2D4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EA4127-B984-4815-8EBF-48686972307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203EE-33EB-43B8-8AAA-1EBDEF432E5D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B83C2-7EE9-410D-A927-A800E8CE0E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6C3AA-3913-43CA-B9A7-D1AF5A344622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EF81-6463-42F9-8098-184A7A0C8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FC39F-55C8-47EB-A0F7-39D39057D040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23739-193C-4850-BF98-3C4950424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9E29D-C7C5-46C1-97FF-2B9C44C00BF6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E3722-FF44-49AE-B652-B6B6C0E8A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B2B26-DD64-4131-A711-1A7871962C80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FFF1D-AA40-4251-A44F-F50FC4693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B856-3C74-45E8-9378-54B1F740C24A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9B5C8-CEAC-44B1-86A3-E9B9B94F3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4FD2-C1BA-4C39-8655-9B3F4DC289CF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0BAEB-7E2B-48C9-A0BA-118F04F967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4892B-B7CF-4875-AD6C-B7996FE6F08D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C8B6F-0A2B-469F-ADFC-295D609F4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42FC9-C386-4F9F-A592-5EB6ED0A1175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1621-C23A-4A2D-8BEA-62DB78681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800BB-C568-410C-9167-CCD3AB3B194D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A1F03-8766-46DF-B0DA-F2961307CC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FA9C5-AD2D-4D81-BE3B-A725F653A554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E2893-A543-4376-96A1-FE8A6F5C3F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A2DECA-7F00-4B26-812D-D38F9BEF292B}" type="datetimeFigureOut">
              <a:rPr lang="ru-RU"/>
              <a:pPr>
                <a:defRPr/>
              </a:pPr>
              <a:t>11.08.2018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278E7F-593F-48E5-9D10-1409CB099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512763" y="207963"/>
            <a:ext cx="90408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600" b="1">
                <a:solidFill>
                  <a:schemeClr val="bg1"/>
                </a:solidFill>
                <a:latin typeface="Izhitsa"/>
                <a:cs typeface="Tahoma" pitchFamily="34" charset="0"/>
              </a:rPr>
              <a:t>Площадка г.Суздаль</a:t>
            </a:r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3413" y="798513"/>
            <a:ext cx="602297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Гастрономические возможности площадки</a:t>
            </a:r>
          </a:p>
        </p:txBody>
      </p:sp>
      <p:pic>
        <p:nvPicPr>
          <p:cNvPr id="32771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475" y="2630488"/>
            <a:ext cx="3151188" cy="210185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2772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175" y="950913"/>
            <a:ext cx="3717925" cy="2478087"/>
          </a:xfrm>
          <a:prstGeom prst="rect">
            <a:avLst/>
          </a:prstGeom>
          <a:noFill/>
          <a:ln w="222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2773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3050" y="2960688"/>
            <a:ext cx="4119563" cy="2747962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Инфраструктурные мощности площадки </a:t>
            </a:r>
          </a:p>
        </p:txBody>
      </p:sp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776288" y="2058988"/>
            <a:ext cx="10082212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Электропитание                – 45 кВт/генераторы 6 кВт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Вода                                     – водопровод/подвоз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Возможность 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разведения костров 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и пиротехнических шоу   – есть 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Биотуалеты                        – есть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Услуги по размещению и питанию</a:t>
            </a:r>
          </a:p>
        </p:txBody>
      </p:sp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7696200" y="1204913"/>
            <a:ext cx="44243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Отели, гостиницы,</a:t>
            </a:r>
          </a:p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гостевые дома</a:t>
            </a:r>
          </a:p>
          <a:p>
            <a:endParaRPr lang="ru-RU" sz="1800" b="1">
              <a:solidFill>
                <a:srgbClr val="FE67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Номерной фонд – 3700 койко/мест</a:t>
            </a:r>
          </a:p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От 500 руб в сутки</a:t>
            </a:r>
          </a:p>
        </p:txBody>
      </p:sp>
      <p:sp>
        <p:nvSpPr>
          <p:cNvPr id="36868" name="TextBox 4"/>
          <p:cNvSpPr txBox="1">
            <a:spLocks noChangeArrowheads="1"/>
          </p:cNvSpPr>
          <p:nvPr/>
        </p:nvSpPr>
        <p:spPr bwMode="auto">
          <a:xfrm>
            <a:off x="7772400" y="4265613"/>
            <a:ext cx="4054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Рестораны, кафе, </a:t>
            </a:r>
          </a:p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закусочные</a:t>
            </a:r>
          </a:p>
          <a:p>
            <a:endParaRPr lang="ru-RU" sz="1800" b="1">
              <a:solidFill>
                <a:srgbClr val="FE67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ru-RU" sz="18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Посадочных мест– 3480</a:t>
            </a:r>
          </a:p>
        </p:txBody>
      </p:sp>
      <p:pic>
        <p:nvPicPr>
          <p:cNvPr id="36869" name="Picture 2" descr="Картинки по запросу Отель сузда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563" y="722313"/>
            <a:ext cx="2908300" cy="193675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6870" name="Picture 4" descr="Картинки по запросу Отель сузда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" y="3249613"/>
            <a:ext cx="3086100" cy="1616075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6871" name="Picture 6" descr="Картинки по запросу Отель суздал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9250" y="1289050"/>
            <a:ext cx="2481263" cy="1674813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6872" name="Picture 8" descr="Картинки по запросу Отель суздаль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1787525"/>
            <a:ext cx="2428875" cy="1728788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6873" name="Picture 10" descr="Картинки по запросу Ресторан суздал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41575" y="3827463"/>
            <a:ext cx="2543175" cy="1566862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36874" name="Picture 12" descr="Картинки по запросу Ресторан суздаль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6913" y="4381500"/>
            <a:ext cx="2884487" cy="1622425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8288" y="606425"/>
            <a:ext cx="4151312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12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Логистические схемы при реализации мероприятий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03188"/>
            <a:ext cx="1219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Проведенные в 2017 году туристические события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36225" y="584460"/>
          <a:ext cx="6116975" cy="23169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45531"/>
                <a:gridCol w="1352410"/>
                <a:gridCol w="1929797"/>
                <a:gridCol w="889237"/>
              </a:tblGrid>
              <a:tr h="14040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50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6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Наименование 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Дата 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Место проведения 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Кол-во туристов/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зрителей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31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Рождественская ярмарка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01 – 08 января 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МБУК «Центр народного творчества города Суздаля»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70000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50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Концертно-развлекательная программа на Торговой площади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07  января 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3500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Святки в музее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07 января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Музей деревянного зодчества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2500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30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Концертная программа «Старый новый год»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13 января 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3000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8700" y="2887731"/>
          <a:ext cx="6095450" cy="31758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58580"/>
                <a:gridCol w="1347330"/>
                <a:gridCol w="1935599"/>
                <a:gridCol w="853941"/>
              </a:tblGrid>
              <a:tr h="138232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50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6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Гонки на собачьих упряжках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 «Суздальский луг»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4 февраля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Ильинский луг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2800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22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Лыжня России - 2017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12 февраля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Кремлевский луг г. Суздаля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350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9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Межрегиональные соревнования по лыжным гонкам «Суздальская лыжная верста» в рамках 50-летия туристического маршрута «Золотое кольцо России» с открытием памятной доски автору маршрута искусствоведу, литературоведу, журналисту Юрию Бычкову (01.09.1931 – 18.04.2016)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18 февраля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Кремлевский луг г. Суздаля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850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3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Фестиваль русской сказки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22 – 25 февраля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ГТК «Суздаль»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1200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4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Масленичные потехи с гусиными боями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25 февраля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Музей деревянного зодчества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6000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33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Широкая Масленица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25 – 26 февраля 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ГТК «Суздаль»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1200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2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Масленица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26 февраля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 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Торговая площадь города Суздаля,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501"/>
                          </a:solidFill>
                          <a:effectLst/>
                        </a:rPr>
                        <a:t>начало в 12.00</a:t>
                      </a:r>
                      <a:endParaRPr lang="ru-RU" sz="900" b="1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501"/>
                          </a:solidFill>
                          <a:effectLst/>
                        </a:rPr>
                        <a:t>7500</a:t>
                      </a:r>
                      <a:endParaRPr lang="ru-RU" sz="900" b="1" dirty="0">
                        <a:solidFill>
                          <a:srgbClr val="FF650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621118" y="588486"/>
          <a:ext cx="5485158" cy="8682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9411"/>
                <a:gridCol w="540683"/>
                <a:gridCol w="1769553"/>
                <a:gridCol w="795511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50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Фестиваль анимационного кино в Суздале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15 – 20 марта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1200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Театральный капустник, посвященный Международному  дню театра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28 марта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400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621147" y="1457039"/>
          <a:ext cx="5494653" cy="7873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86031"/>
                <a:gridCol w="581337"/>
                <a:gridCol w="1736362"/>
                <a:gridCol w="790923"/>
              </a:tblGrid>
              <a:tr h="20031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3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Международный фестиваль-конкурс народного песенно-танцевального искусства детей, молодёжи и студентов «Танцуй и пой, Россия молодая!»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06-09 апреля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800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624636" y="2266950"/>
          <a:ext cx="5481638" cy="37719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83918"/>
                <a:gridCol w="580822"/>
                <a:gridCol w="1734825"/>
                <a:gridCol w="782073"/>
              </a:tblGrid>
              <a:tr h="19826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15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Акция «Свеча памяти»</a:t>
                      </a:r>
                      <a:b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</a:b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Кинопоказ на открытом воздухе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08 мая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Памятник 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суздальцам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, погибшим в Великой Отечественной войне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550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0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Торжественное мероприятие, посвященное Дню Победы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09 мая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Улица Ленина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Памятник 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суздальцам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, погибшим в Великой Отечественной войне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5500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86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«Ночь музеев»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Точная дата определяется Министерством культуры РФ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Владимиро-Суздальский музей-заповедник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1100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22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Свадебный фестиваль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13 мая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03188"/>
            <a:ext cx="1219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Проведенные в 2017 году туристические события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34455" y="586600"/>
          <a:ext cx="6056846" cy="45156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25774"/>
                <a:gridCol w="639749"/>
                <a:gridCol w="1910827"/>
                <a:gridCol w="880496"/>
              </a:tblGrid>
              <a:tr h="1950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ИЮНЬ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/>
                </a:tc>
              </a:tr>
              <a:tr h="486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Международный день защиты детей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 июня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Парк 950-летия города Суздаля,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800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Праздник народных ремесел на Троицу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4 июня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Музей деревянного зодчества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4600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Русальная неделя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10-12 июня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1700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День России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12 июня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Парк 950-Летия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(или Торговая площадь)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1100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6600"/>
                          </a:solidFill>
                          <a:effectLst/>
                        </a:rPr>
                        <a:t>II</a:t>
                      </a: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 Гастрономический фестиваль медовухи «Медовуха Фэст»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12 июня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4500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6600"/>
                          </a:solidFill>
                          <a:effectLst/>
                        </a:rPr>
                        <a:t>III</a:t>
                      </a: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 Фестиваль Малых городов России (Ассоциация АМТГ)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17-18 июня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2500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63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Акция «Свеча скорби»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22 июня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Мемориал «Вечный огонь»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700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2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Ярмарка народных ремесел «Солнцеворот» с приглашением мастеров из городов Золотого кольца России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24 июня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народного творчества»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2300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День молодежи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24 июня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Парк 950-летия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700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Девятый международный блюз-байк фестиваль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30 июня – 2 июля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2200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Фестиваль-конкурс «Праздник Топора»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29 июня -1 июля 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77" marR="619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28956" y="5110163"/>
          <a:ext cx="6071868" cy="8804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32287"/>
                <a:gridCol w="641334"/>
                <a:gridCol w="1915567"/>
                <a:gridCol w="882680"/>
              </a:tblGrid>
              <a:tr h="13253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711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День Ивана Купалы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06-08 июля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ГК «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Гелиопарк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» Суздаль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800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06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Праздничная концертная программа «Любить по-русски», посвященная Дню семьи, любви и верности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7 июля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Площадка перед зданием МБУК «Центр культуры и досуга»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450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638924" y="584549"/>
          <a:ext cx="5467352" cy="18443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0215"/>
                <a:gridCol w="577484"/>
                <a:gridCol w="1724853"/>
                <a:gridCol w="794800"/>
              </a:tblGrid>
              <a:tr h="6147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Фестиваль велоспорта для всей семьи «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Велолето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в Суздале»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7-9 июля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Ильинский луг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1300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Праздник Огурца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15 июля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Музей деревянного зодчества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ГК «Пушкарская слобода»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18000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3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Фестиваль </a:t>
                      </a:r>
                      <a:r>
                        <a:rPr lang="en-US" sz="900" b="1">
                          <a:solidFill>
                            <a:srgbClr val="FF6600"/>
                          </a:solidFill>
                          <a:effectLst/>
                        </a:rPr>
                        <a:t>Golden Ring Ultra Trail 100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21-24 июля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ГК «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Гелиопарк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» Суздаль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4500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Международный фестиваль кемперов “</a:t>
                      </a:r>
                      <a:r>
                        <a:rPr lang="en-US" sz="900" b="1">
                          <a:solidFill>
                            <a:srgbClr val="FF6600"/>
                          </a:solidFill>
                          <a:effectLst/>
                        </a:rPr>
                        <a:t>The Golden Ring</a:t>
                      </a: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”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6600"/>
                          </a:solidFill>
                          <a:effectLst/>
                        </a:rPr>
                        <a:t>24 – 30 </a:t>
                      </a: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июля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Праздник Лаптя в Суздале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29июля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Стадион «Спартак»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3000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624800" y="2368548"/>
          <a:ext cx="5481475" cy="35560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6337"/>
                <a:gridCol w="578976"/>
                <a:gridCol w="1729308"/>
                <a:gridCol w="796854"/>
              </a:tblGrid>
              <a:tr h="20051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АВГУСТ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/>
                </a:tc>
              </a:tr>
              <a:tr h="479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Суздальский Фестиваль Чая «Чаю налей!»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5 августа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2200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8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День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12 августа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 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12000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Фольклорный фестиваль «Суздальский хоровод»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12 августа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Улицы города Суздаля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2000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82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Международный фестиваль лоскутного шитья «Душа России» - 2017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10 – 16 августа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Владимиро-Суздальский музей-заповедник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Другие площадки города по отдельному плану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985" marR="519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103188"/>
            <a:ext cx="1219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Проведенные в 2017 году туристические события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319463" y="771525"/>
          <a:ext cx="6015037" cy="1320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42870"/>
                <a:gridCol w="666750"/>
                <a:gridCol w="1905000"/>
                <a:gridCol w="8001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Праздник поэзии и песни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12 августа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ул. Кремлевская города Суздаля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площадка у памятника 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А.Лебедеву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450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Яблочный Спас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19 августа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19-20 августа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Спасо-Евфимиев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монастырь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2800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Всероссийский фестиваль духовной музыки и колокольных звонов «Лето Господне»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26-27 августа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Спасо-Евфимиев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монастырь,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Торговая площадь города Суздаля,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Ризоположенский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монастырь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1900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328987" y="2116931"/>
          <a:ext cx="6024563" cy="4402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14256"/>
                <a:gridCol w="687714"/>
                <a:gridCol w="1951068"/>
                <a:gridCol w="771525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Международный фестиваль творчества детей и молодёжи «Золотые купола»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04 – 08 сентября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ГТК «Суздаль»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750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300730" y="2559050"/>
          <a:ext cx="6043295" cy="2934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23820"/>
                <a:gridCol w="666750"/>
                <a:gridCol w="1962150"/>
                <a:gridCol w="790575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rgbClr val="FF6600"/>
                          </a:solidFill>
                          <a:effectLst/>
                        </a:rPr>
                        <a:t>Евфросиньевская</a:t>
                      </a: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 ярмарка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7 октября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6600"/>
                          </a:solidFill>
                          <a:effectLst/>
                        </a:rPr>
                        <a:t>6000</a:t>
                      </a:r>
                      <a:endParaRPr lang="ru-RU" sz="9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309937" y="2908777"/>
          <a:ext cx="6043613" cy="154607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43188"/>
                <a:gridCol w="676275"/>
                <a:gridCol w="1962150"/>
                <a:gridCol w="762000"/>
              </a:tblGrid>
              <a:tr h="158273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48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Ночь искусств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03 ноября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Различные экспозиции Суздальского филиала Государственного Владимиро-Суздальского музея-заповедника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850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6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Городское торжественное собрание, посвященное Дню народного единства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03 ноября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МБУК «Центр культуры и досуга города Суздаля»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550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3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Торжественный митинг по случаю Дня народного единства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04 ноября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Усыпальница князя 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Дм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. Пожарского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Территория </a:t>
                      </a: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Спасо-Евфимиева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 монастыря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3500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300410" y="4459287"/>
          <a:ext cx="6034090" cy="11739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651560"/>
                <a:gridCol w="659307"/>
                <a:gridCol w="1997030"/>
                <a:gridCol w="726193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ДЕКАБРЬ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nvex"/>
                      <a:lightRig rig="flood" dir="t"/>
                    </a:cell3D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Открытие Рождественской ярмарки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23 декабря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700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solidFill>
                            <a:srgbClr val="FF6600"/>
                          </a:solidFill>
                          <a:effectLst/>
                        </a:rPr>
                        <a:t>Конкурсно</a:t>
                      </a: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-развлекательная Новогодняя программа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31 декабря 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12.00-14.00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1700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Новогодняя ночь в Суздале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FF6600"/>
                          </a:solidFill>
                          <a:effectLst/>
                        </a:rPr>
                        <a:t>31 декабря – 1 января</a:t>
                      </a:r>
                      <a:endParaRPr lang="ru-RU" sz="900" b="1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Торговая площадь города Суздаля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FF6600"/>
                          </a:solidFill>
                          <a:effectLst/>
                        </a:rPr>
                        <a:t>1200</a:t>
                      </a:r>
                      <a:endParaRPr lang="ru-RU" sz="900" b="1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Проведенные в 2017 году туристические события</a:t>
            </a: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2328863" y="2239963"/>
            <a:ext cx="75342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Всего 2017                             – 56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Всего 2016                             – 48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Из них собственных             – 29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Из них внешних                    – 16</a:t>
            </a:r>
          </a:p>
          <a:p>
            <a:r>
              <a:rPr lang="ru-RU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Из них совместных               – 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16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Визуальные решения на площадке</a:t>
            </a:r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25" y="660400"/>
            <a:ext cx="3551238" cy="23891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0775" y="3582988"/>
            <a:ext cx="3792538" cy="214471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1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63" y="661988"/>
            <a:ext cx="3482975" cy="233203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4582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1375" y="3359150"/>
            <a:ext cx="4208463" cy="23685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3548063" y="2963863"/>
            <a:ext cx="1938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Гусиные бои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7245350" y="3071813"/>
            <a:ext cx="1938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Велолето</a:t>
            </a:r>
          </a:p>
        </p:txBody>
      </p: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1862138" y="5692775"/>
            <a:ext cx="1966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Масленица</a:t>
            </a: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6127750" y="5692775"/>
            <a:ext cx="243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Лыжная верста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0975" y="663575"/>
            <a:ext cx="3278188" cy="23241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6627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288" y="3429000"/>
            <a:ext cx="4681537" cy="228123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6628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49450" y="665163"/>
            <a:ext cx="4135438" cy="232568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6629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7913" y="3429000"/>
            <a:ext cx="3424237" cy="228123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6630" name="TextBox 12"/>
          <p:cNvSpPr txBox="1">
            <a:spLocks noChangeArrowheads="1"/>
          </p:cNvSpPr>
          <p:nvPr/>
        </p:nvSpPr>
        <p:spPr bwMode="auto">
          <a:xfrm>
            <a:off x="1966913" y="2952750"/>
            <a:ext cx="4191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Фестиваль лоскутного шитья</a:t>
            </a:r>
          </a:p>
        </p:txBody>
      </p:sp>
      <p:sp>
        <p:nvSpPr>
          <p:cNvPr id="26631" name="TextBox 13"/>
          <p:cNvSpPr txBox="1">
            <a:spLocks noChangeArrowheads="1"/>
          </p:cNvSpPr>
          <p:nvPr/>
        </p:nvSpPr>
        <p:spPr bwMode="auto">
          <a:xfrm>
            <a:off x="7345363" y="2987675"/>
            <a:ext cx="4189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Фестиваль «Суздаль-Град»</a:t>
            </a:r>
          </a:p>
        </p:txBody>
      </p:sp>
      <p:sp>
        <p:nvSpPr>
          <p:cNvPr id="26632" name="TextBox 14"/>
          <p:cNvSpPr txBox="1">
            <a:spLocks noChangeArrowheads="1"/>
          </p:cNvSpPr>
          <p:nvPr/>
        </p:nvSpPr>
        <p:spPr bwMode="auto">
          <a:xfrm>
            <a:off x="6532563" y="5670550"/>
            <a:ext cx="2236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Яблочный спас</a:t>
            </a:r>
          </a:p>
        </p:txBody>
      </p:sp>
      <p:sp>
        <p:nvSpPr>
          <p:cNvPr id="26633" name="TextBox 15"/>
          <p:cNvSpPr txBox="1">
            <a:spLocks noChangeArrowheads="1"/>
          </p:cNvSpPr>
          <p:nvPr/>
        </p:nvSpPr>
        <p:spPr bwMode="auto">
          <a:xfrm>
            <a:off x="776288" y="5640388"/>
            <a:ext cx="2771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Праздник Топора</a:t>
            </a:r>
          </a:p>
        </p:txBody>
      </p:sp>
      <p:sp>
        <p:nvSpPr>
          <p:cNvPr id="26634" name="TextBox 17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Визуальные решения на площадке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0550" y="660400"/>
            <a:ext cx="3973513" cy="23177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8675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676275"/>
            <a:ext cx="3789362" cy="228758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8676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1700" y="3363913"/>
            <a:ext cx="3265488" cy="2176462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867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32575" y="3363913"/>
            <a:ext cx="2862263" cy="21463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28678" name="TextBox 12"/>
          <p:cNvSpPr txBox="1">
            <a:spLocks noChangeArrowheads="1"/>
          </p:cNvSpPr>
          <p:nvPr/>
        </p:nvSpPr>
        <p:spPr bwMode="auto">
          <a:xfrm>
            <a:off x="1924050" y="2935288"/>
            <a:ext cx="4189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Гонки на собачьих упряжках</a:t>
            </a:r>
          </a:p>
        </p:txBody>
      </p:sp>
      <p:sp>
        <p:nvSpPr>
          <p:cNvPr id="28679" name="TextBox 13"/>
          <p:cNvSpPr txBox="1">
            <a:spLocks noChangeArrowheads="1"/>
          </p:cNvSpPr>
          <p:nvPr/>
        </p:nvSpPr>
        <p:spPr bwMode="auto">
          <a:xfrm>
            <a:off x="1397000" y="5438775"/>
            <a:ext cx="24495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Медовуха </a:t>
            </a:r>
            <a:r>
              <a:rPr lang="en-US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fest</a:t>
            </a:r>
            <a:endParaRPr lang="ru-RU" sz="2000" b="1">
              <a:solidFill>
                <a:srgbClr val="FF66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680" name="TextBox 14"/>
          <p:cNvSpPr txBox="1">
            <a:spLocks noChangeArrowheads="1"/>
          </p:cNvSpPr>
          <p:nvPr/>
        </p:nvSpPr>
        <p:spPr bwMode="auto">
          <a:xfrm>
            <a:off x="7653338" y="2935288"/>
            <a:ext cx="252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Праздник Огурца</a:t>
            </a:r>
          </a:p>
        </p:txBody>
      </p:sp>
      <p:sp>
        <p:nvSpPr>
          <p:cNvPr id="28681" name="TextBox 15"/>
          <p:cNvSpPr txBox="1">
            <a:spLocks noChangeArrowheads="1"/>
          </p:cNvSpPr>
          <p:nvPr/>
        </p:nvSpPr>
        <p:spPr bwMode="auto">
          <a:xfrm>
            <a:off x="6267450" y="5516563"/>
            <a:ext cx="3590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6600"/>
                </a:solidFill>
                <a:latin typeface="Tahoma" pitchFamily="34" charset="0"/>
                <a:cs typeface="Tahoma" pitchFamily="34" charset="0"/>
              </a:rPr>
              <a:t>Новый год и рождество</a:t>
            </a:r>
          </a:p>
        </p:txBody>
      </p:sp>
      <p:sp>
        <p:nvSpPr>
          <p:cNvPr id="28682" name="TextBox 17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Визуальные решения на площадке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448175" y="992188"/>
            <a:ext cx="3182938" cy="560387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4652963" y="1087438"/>
            <a:ext cx="3001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Глава администрации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1988" y="2239963"/>
            <a:ext cx="3182937" cy="560387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5207000" y="23352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Оргкомитет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8175" y="3703638"/>
            <a:ext cx="2447925" cy="911225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1006475" y="3833813"/>
            <a:ext cx="1711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Отдел культуры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13138" y="3703638"/>
            <a:ext cx="2482850" cy="911225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29" name="TextBox 12"/>
          <p:cNvSpPr txBox="1">
            <a:spLocks noChangeArrowheads="1"/>
          </p:cNvSpPr>
          <p:nvPr/>
        </p:nvSpPr>
        <p:spPr bwMode="auto">
          <a:xfrm>
            <a:off x="3636963" y="3819525"/>
            <a:ext cx="223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МБУ </a:t>
            </a:r>
          </a:p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Благоустройство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13500" y="3702050"/>
            <a:ext cx="2481263" cy="911225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31" name="TextBox 17"/>
          <p:cNvSpPr txBox="1">
            <a:spLocks noChangeArrowheads="1"/>
          </p:cNvSpPr>
          <p:nvPr/>
        </p:nvSpPr>
        <p:spPr bwMode="auto">
          <a:xfrm>
            <a:off x="6537325" y="3732213"/>
            <a:ext cx="22352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МКУ</a:t>
            </a:r>
          </a:p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Обеспечение деятельности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201150" y="3702050"/>
            <a:ext cx="2481263" cy="911225"/>
          </a:xfrm>
          <a:prstGeom prst="rect">
            <a:avLst/>
          </a:prstGeom>
          <a:solidFill>
            <a:srgbClr val="FF660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30733" name="TextBox 19"/>
          <p:cNvSpPr txBox="1">
            <a:spLocks noChangeArrowheads="1"/>
          </p:cNvSpPr>
          <p:nvPr/>
        </p:nvSpPr>
        <p:spPr bwMode="auto">
          <a:xfrm>
            <a:off x="9347200" y="3702050"/>
            <a:ext cx="22367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Полиция</a:t>
            </a:r>
          </a:p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МЧС</a:t>
            </a:r>
          </a:p>
          <a:p>
            <a:pPr algn="ctr"/>
            <a:r>
              <a:rPr lang="ru-RU" sz="18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Скорая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24575" y="1552575"/>
            <a:ext cx="0" cy="6873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062163" y="2613025"/>
            <a:ext cx="2386012" cy="102711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5330825" y="2800350"/>
            <a:ext cx="371475" cy="87153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413500" y="2816225"/>
            <a:ext cx="306388" cy="85566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30733" idx="0"/>
          </p:cNvCxnSpPr>
          <p:nvPr/>
        </p:nvCxnSpPr>
        <p:spPr>
          <a:xfrm>
            <a:off x="7629525" y="2705100"/>
            <a:ext cx="2836863" cy="99695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39" name="TextBox 29"/>
          <p:cNvSpPr txBox="1">
            <a:spLocks noChangeArrowheads="1"/>
          </p:cNvSpPr>
          <p:nvPr/>
        </p:nvSpPr>
        <p:spPr bwMode="auto">
          <a:xfrm>
            <a:off x="8061325" y="1084263"/>
            <a:ext cx="3343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>
                <a:solidFill>
                  <a:srgbClr val="FF6501"/>
                </a:solidFill>
                <a:latin typeface="Tahoma" pitchFamily="34" charset="0"/>
                <a:cs typeface="Tahoma" pitchFamily="34" charset="0"/>
              </a:rPr>
              <a:t>9036454545 Сахаров С.В</a:t>
            </a:r>
          </a:p>
        </p:txBody>
      </p:sp>
      <p:cxnSp>
        <p:nvCxnSpPr>
          <p:cNvPr id="32" name="Прямая соединительная линия 31"/>
          <p:cNvCxnSpPr>
            <a:endCxn id="30739" idx="1"/>
          </p:cNvCxnSpPr>
          <p:nvPr/>
        </p:nvCxnSpPr>
        <p:spPr>
          <a:xfrm flipV="1">
            <a:off x="7654925" y="1268413"/>
            <a:ext cx="406400" cy="47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41" name="TextBox 22"/>
          <p:cNvSpPr txBox="1">
            <a:spLocks noChangeArrowheads="1"/>
          </p:cNvSpPr>
          <p:nvPr/>
        </p:nvSpPr>
        <p:spPr bwMode="auto">
          <a:xfrm>
            <a:off x="638175" y="103188"/>
            <a:ext cx="1055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E6700"/>
                </a:solidFill>
                <a:latin typeface="Tahoma" pitchFamily="34" charset="0"/>
                <a:cs typeface="Tahoma" pitchFamily="34" charset="0"/>
              </a:rPr>
              <a:t>Система взаимодействия площадки и организаторов событий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214</Words>
  <Application>Microsoft Office PowerPoint</Application>
  <PresentationFormat>Произвольный</PresentationFormat>
  <Paragraphs>86</Paragraphs>
  <Slides>14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Calibri</vt:lpstr>
      <vt:lpstr>Arial</vt:lpstr>
      <vt:lpstr>Calibri Light</vt:lpstr>
      <vt:lpstr>Izhitsa</vt:lpstr>
      <vt:lpstr>Tahoma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В. Алекин</dc:creator>
  <cp:lastModifiedBy>BeeR</cp:lastModifiedBy>
  <cp:revision>159</cp:revision>
  <cp:lastPrinted>2017-04-12T08:48:57Z</cp:lastPrinted>
  <dcterms:created xsi:type="dcterms:W3CDTF">2017-03-31T07:51:09Z</dcterms:created>
  <dcterms:modified xsi:type="dcterms:W3CDTF">2018-08-11T19:36:09Z</dcterms:modified>
</cp:coreProperties>
</file>