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27" autoAdjust="0"/>
  </p:normalViewPr>
  <p:slideViewPr>
    <p:cSldViewPr>
      <p:cViewPr>
        <p:scale>
          <a:sx n="78" d="100"/>
          <a:sy n="78" d="100"/>
        </p:scale>
        <p:origin x="-113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ralracingclub.ru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653136"/>
            <a:ext cx="6553200" cy="457200"/>
          </a:xfrm>
        </p:spPr>
        <p:txBody>
          <a:bodyPr>
            <a:normAutofit/>
          </a:bodyPr>
          <a:lstStyle/>
          <a:p>
            <a:r>
              <a:rPr lang="ru-RU" b="1" cap="none" dirty="0"/>
              <a:t>представляет: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/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000" b="1" dirty="0"/>
              <a:t>Свердловский областной общественный фонд любителей бегов борзых собак «Уральский беговой клуб»</a:t>
            </a:r>
            <a:endParaRPr lang="ru-RU" sz="2000" dirty="0"/>
          </a:p>
        </p:txBody>
      </p:sp>
      <p:pic>
        <p:nvPicPr>
          <p:cNvPr id="1028" name="Picture 4" descr="D:\Диск Д\ТАНЕЦ\Презентация_УБК_cacl\Attachments_info@uralracingclub.ru_2016-12-17_23-16-28\UBK_LOGO E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9" y="332656"/>
            <a:ext cx="2477654" cy="173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5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00192" y="1657943"/>
            <a:ext cx="266429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Мероприятия</a:t>
            </a:r>
            <a:r>
              <a:rPr lang="ru-RU" sz="1400" dirty="0"/>
              <a:t> подобного типа </a:t>
            </a:r>
            <a:r>
              <a:rPr lang="ru-RU" sz="1400" b="1" dirty="0"/>
              <a:t>уникальны</a:t>
            </a:r>
            <a:r>
              <a:rPr lang="ru-RU" sz="1400" dirty="0"/>
              <a:t> не только для нашего региона, но и для всей страны. Их особенностями являются: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зрелищность</a:t>
            </a:r>
            <a:r>
              <a:rPr lang="ru-RU" sz="1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здоровый </a:t>
            </a:r>
            <a:r>
              <a:rPr lang="ru-RU" sz="1400" dirty="0"/>
              <a:t>спортивный азарт;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экзотичность </a:t>
            </a:r>
            <a:r>
              <a:rPr lang="ru-RU" sz="1400" dirty="0"/>
              <a:t>и </a:t>
            </a:r>
            <a:r>
              <a:rPr lang="ru-RU" sz="1400" dirty="0" err="1" smtClean="0"/>
              <a:t>инновационность</a:t>
            </a:r>
            <a:r>
              <a:rPr lang="ru-RU" sz="1400" dirty="0" smtClean="0"/>
              <a:t> досуга;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возможность </a:t>
            </a:r>
            <a:r>
              <a:rPr lang="ru-RU" sz="1400" dirty="0"/>
              <a:t>активного отдыха, в том числе, семейного, на открытом воздухе;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рекреационный, а также - позитивный психологический </a:t>
            </a:r>
            <a:r>
              <a:rPr lang="ru-RU" sz="1400" dirty="0"/>
              <a:t>и </a:t>
            </a:r>
            <a:r>
              <a:rPr lang="ru-RU" sz="1400" dirty="0" err="1"/>
              <a:t>воспитательно</a:t>
            </a:r>
            <a:r>
              <a:rPr lang="ru-RU" sz="1400" dirty="0"/>
              <a:t>-педагогический эффект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60672" cy="1039427"/>
          </a:xfrm>
        </p:spPr>
        <p:txBody>
          <a:bodyPr>
            <a:normAutofit/>
          </a:bodyPr>
          <a:lstStyle/>
          <a:p>
            <a:r>
              <a:rPr lang="ru-RU" sz="3200" b="1" cap="none" dirty="0" smtClean="0"/>
              <a:t>У</a:t>
            </a:r>
            <a:r>
              <a:rPr lang="ru-RU" sz="3200" b="1" dirty="0" smtClean="0"/>
              <a:t>никальность мероприятия</a:t>
            </a:r>
            <a:endParaRPr lang="ru-RU" sz="3200" b="1" dirty="0"/>
          </a:p>
        </p:txBody>
      </p:sp>
      <p:pic>
        <p:nvPicPr>
          <p:cNvPr id="4098" name="Picture 2" descr="D:\Диск Д\ТАНЕЦ\мои фото\ЧЕ_17_07\20245916_1247385282056952_206723709627815434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5977740" cy="3966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Наличие сайта, логотипа, Бренд-бука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20840"/>
            <a:ext cx="72008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>
              <a:latin typeface="+mj-lt"/>
            </a:endParaRPr>
          </a:p>
          <a:p>
            <a:r>
              <a:rPr lang="ru-RU" sz="1600" b="1" dirty="0" smtClean="0"/>
              <a:t>Уральский Беговой Клуб </a:t>
            </a:r>
            <a:r>
              <a:rPr lang="ru-RU" sz="1600" dirty="0" smtClean="0"/>
              <a:t>ведет активную информативно-организационную деятельность, в том числе, благодаря сайту УБК: </a:t>
            </a:r>
            <a:r>
              <a:rPr lang="ru-RU" sz="1600" b="1" u="sng" dirty="0" smtClean="0">
                <a:hlinkClick r:id="rId2"/>
              </a:rPr>
              <a:t>http://uralracingclub.ru/</a:t>
            </a:r>
            <a:endParaRPr lang="ru-RU" sz="1600" b="1" dirty="0" smtClean="0"/>
          </a:p>
          <a:p>
            <a:r>
              <a:rPr lang="ru-RU" sz="1600" dirty="0" smtClean="0"/>
              <a:t>группе в социальных сетях  (</a:t>
            </a:r>
            <a:r>
              <a:rPr lang="en-US" sz="1600" b="1" dirty="0" smtClean="0"/>
              <a:t>Facebook</a:t>
            </a:r>
            <a:r>
              <a:rPr lang="ru-RU" sz="1600" dirty="0" smtClean="0"/>
              <a:t>).  Клуб имеет собственный логотип, символику и узнаваемый визуальный, дизайнерский стиль собственной презентации, а также – проведения мероприятий.</a:t>
            </a:r>
            <a:endParaRPr lang="ru-RU" sz="1600" dirty="0"/>
          </a:p>
        </p:txBody>
      </p:sp>
      <p:pic>
        <p:nvPicPr>
          <p:cNvPr id="7171" name="Picture 3" descr="C:\Users\Richi\Desktop\сай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4" y="1877712"/>
            <a:ext cx="8440764" cy="2415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5812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997839"/>
            <a:ext cx="4032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Дальнейшее </a:t>
            </a:r>
            <a:r>
              <a:rPr lang="ru-RU" dirty="0">
                <a:latin typeface="+mj-lt"/>
              </a:rPr>
              <a:t>развитие приемлемой для </a:t>
            </a:r>
            <a:r>
              <a:rPr lang="ru-RU" b="1" dirty="0">
                <a:latin typeface="+mj-lt"/>
              </a:rPr>
              <a:t>развития </a:t>
            </a:r>
            <a:r>
              <a:rPr lang="ru-RU" dirty="0">
                <a:latin typeface="+mj-lt"/>
              </a:rPr>
              <a:t> цивилизованного отдыха горожан и гостей города </a:t>
            </a:r>
            <a:r>
              <a:rPr lang="ru-RU" b="1" dirty="0">
                <a:latin typeface="+mj-lt"/>
              </a:rPr>
              <a:t>инфраструктуры  </a:t>
            </a:r>
            <a:r>
              <a:rPr lang="ru-RU" dirty="0">
                <a:latin typeface="+mj-lt"/>
              </a:rPr>
              <a:t>требует заинтересованности  и </a:t>
            </a:r>
            <a:r>
              <a:rPr lang="ru-RU" b="1" dirty="0">
                <a:latin typeface="+mj-lt"/>
              </a:rPr>
              <a:t>поддержки</a:t>
            </a:r>
            <a:r>
              <a:rPr lang="ru-RU" dirty="0">
                <a:latin typeface="+mj-lt"/>
              </a:rPr>
              <a:t> заинтересованных инстанций.</a:t>
            </a:r>
          </a:p>
        </p:txBody>
      </p:sp>
      <p:pic>
        <p:nvPicPr>
          <p:cNvPr id="8195" name="Picture 3" descr="D:\Диск Д\ТАНЕЦ\Презентация_УБК_cacl\Attachments_info@uralracingclub.ru_2016-12-17_23-16-28\1450903525_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707"/>
            <a:ext cx="4492961" cy="33697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788024" y="332656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+mj-lt"/>
              </a:rPr>
              <a:t>Усилиями команды </a:t>
            </a:r>
            <a:r>
              <a:rPr lang="ru-RU" b="1" dirty="0">
                <a:latin typeface="+mj-lt"/>
              </a:rPr>
              <a:t>Уральского бегового клуба </a:t>
            </a:r>
            <a:r>
              <a:rPr lang="ru-RU" dirty="0">
                <a:latin typeface="+mj-lt"/>
              </a:rPr>
              <a:t>и благодаря расположению  собственников и арендаторов поля создан лучший </a:t>
            </a:r>
            <a:r>
              <a:rPr lang="ru-RU" b="1" dirty="0" err="1">
                <a:latin typeface="+mj-lt"/>
              </a:rPr>
              <a:t>Кинодром</a:t>
            </a:r>
            <a:r>
              <a:rPr lang="ru-RU" dirty="0">
                <a:latin typeface="+mj-lt"/>
              </a:rPr>
              <a:t> в </a:t>
            </a:r>
            <a:r>
              <a:rPr lang="ru-RU" dirty="0" smtClean="0">
                <a:latin typeface="+mj-lt"/>
              </a:rPr>
              <a:t>стране.</a:t>
            </a:r>
            <a:endParaRPr lang="ru-RU" dirty="0">
              <a:latin typeface="+mj-lt"/>
            </a:endParaRPr>
          </a:p>
        </p:txBody>
      </p:sp>
      <p:pic>
        <p:nvPicPr>
          <p:cNvPr id="5122" name="Picture 2" descr="D:\Диск Д\ТАНЕЦ\мои фото\ЧЕ_17_07\IMG_57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959" y="1997839"/>
            <a:ext cx="3168352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04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39752" y="5589240"/>
            <a:ext cx="7327900" cy="5222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10244" name="Picture 4" descr="D:\Диск Д\ТАНЕЦ\Презентация_УБК_cacl\Attachments_info@uralracingclub.ru_2016-12-17_23-16-28\постер2исп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16" y="188640"/>
            <a:ext cx="6719536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5939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ichi\Desktop\2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1"/>
            <a:ext cx="8879737" cy="573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0" y="1719263"/>
            <a:ext cx="4038600" cy="44069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2700" dirty="0">
                <a:solidFill>
                  <a:schemeClr val="tx1"/>
                </a:solidFill>
                <a:latin typeface="+mj-lt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+mj-lt"/>
              </a:rPr>
            </a:br>
            <a:endParaRPr lang="ru-RU" sz="2700" dirty="0">
              <a:latin typeface="+mj-lt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404663"/>
            <a:ext cx="8103457" cy="6264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796136" y="836712"/>
            <a:ext cx="316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latin typeface="+mj-lt"/>
            </a:endParaRPr>
          </a:p>
          <a:p>
            <a:pPr algn="just"/>
            <a:endParaRPr lang="ru-RU" sz="1600" b="1" dirty="0" smtClean="0">
              <a:latin typeface="+mj-lt"/>
            </a:endParaRPr>
          </a:p>
          <a:p>
            <a:pPr algn="just"/>
            <a:endParaRPr lang="ru-RU" sz="1600" b="1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4149080"/>
            <a:ext cx="7632848" cy="246221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/>
            <a:endParaRPr lang="ru-RU" sz="1400" b="1" dirty="0" smtClean="0">
              <a:solidFill>
                <a:schemeClr val="bg1"/>
              </a:solidFill>
            </a:endParaRPr>
          </a:p>
          <a:p>
            <a:pPr algn="just"/>
            <a:endParaRPr lang="ru-RU" sz="1400" b="1" dirty="0">
              <a:solidFill>
                <a:schemeClr val="bg1"/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bg1"/>
                </a:solidFill>
              </a:rPr>
              <a:t>Уральский </a:t>
            </a:r>
            <a:r>
              <a:rPr lang="ru-RU" sz="1400" b="1" dirty="0">
                <a:solidFill>
                  <a:schemeClr val="bg1"/>
                </a:solidFill>
              </a:rPr>
              <a:t>Беговой Клуб проводит спортивные состязания для собак борзых пород российского (</a:t>
            </a:r>
            <a:r>
              <a:rPr lang="en-US" sz="1400" b="1" dirty="0">
                <a:solidFill>
                  <a:schemeClr val="bg1"/>
                </a:solidFill>
              </a:rPr>
              <a:t>CACL</a:t>
            </a:r>
            <a:r>
              <a:rPr lang="ru-RU" sz="1400" b="1" dirty="0">
                <a:solidFill>
                  <a:schemeClr val="bg1"/>
                </a:solidFill>
              </a:rPr>
              <a:t>), а также – международного (</a:t>
            </a:r>
            <a:r>
              <a:rPr lang="en-US" sz="1400" b="1" dirty="0" err="1">
                <a:solidFill>
                  <a:schemeClr val="bg1"/>
                </a:solidFill>
              </a:rPr>
              <a:t>CACILl</a:t>
            </a:r>
            <a:r>
              <a:rPr lang="ru-RU" sz="1400" b="1" dirty="0">
                <a:solidFill>
                  <a:schemeClr val="bg1"/>
                </a:solidFill>
              </a:rPr>
              <a:t>) уровня с 2005  г.</a:t>
            </a:r>
          </a:p>
          <a:p>
            <a:pPr algn="just"/>
            <a:r>
              <a:rPr lang="ru-RU" sz="1400" b="1" dirty="0" smtClean="0">
                <a:solidFill>
                  <a:schemeClr val="bg1"/>
                </a:solidFill>
              </a:rPr>
              <a:t>Количество </a:t>
            </a:r>
            <a:r>
              <a:rPr lang="ru-RU" sz="1400" b="1" dirty="0">
                <a:solidFill>
                  <a:schemeClr val="bg1"/>
                </a:solidFill>
              </a:rPr>
              <a:t>участников соревнований (кроме жителей г. Екатеринбурга и Свердловской обл.  это  представители разных городов России, в </a:t>
            </a:r>
            <a:r>
              <a:rPr lang="ru-RU" sz="1400" b="1" dirty="0" err="1">
                <a:solidFill>
                  <a:schemeClr val="bg1"/>
                </a:solidFill>
              </a:rPr>
              <a:t>т.ч</a:t>
            </a:r>
            <a:r>
              <a:rPr lang="ru-RU" sz="1400" b="1" dirty="0">
                <a:solidFill>
                  <a:schemeClr val="bg1"/>
                </a:solidFill>
              </a:rPr>
              <a:t>. Иркутска, Москвы, </a:t>
            </a:r>
            <a:r>
              <a:rPr lang="ru-RU" sz="1400" b="1" dirty="0" smtClean="0">
                <a:solidFill>
                  <a:schemeClr val="bg1"/>
                </a:solidFill>
              </a:rPr>
              <a:t>Новосибирска, </a:t>
            </a:r>
            <a:r>
              <a:rPr lang="ru-RU" sz="1400" b="1" dirty="0">
                <a:solidFill>
                  <a:schemeClr val="bg1"/>
                </a:solidFill>
              </a:rPr>
              <a:t>Перми, Самары, Санкт-Петербурга, Тюмени, Челябинска и Челябинской обл</a:t>
            </a:r>
            <a:r>
              <a:rPr lang="ru-RU" sz="1400" b="1" dirty="0" smtClean="0">
                <a:solidFill>
                  <a:schemeClr val="bg1"/>
                </a:solidFill>
              </a:rPr>
              <a:t>., Уфы) </a:t>
            </a:r>
            <a:r>
              <a:rPr lang="ru-RU" sz="1400" b="1" dirty="0">
                <a:solidFill>
                  <a:schemeClr val="bg1"/>
                </a:solidFill>
              </a:rPr>
              <a:t>в эти годы колебалось от 100 до 300 человек</a:t>
            </a:r>
            <a:r>
              <a:rPr lang="ru-RU" sz="1400" b="1" dirty="0" smtClean="0">
                <a:solidFill>
                  <a:schemeClr val="bg1"/>
                </a:solidFill>
              </a:rPr>
              <a:t>. Количество </a:t>
            </a:r>
            <a:r>
              <a:rPr lang="ru-RU" sz="1400" b="1" dirty="0">
                <a:solidFill>
                  <a:schemeClr val="bg1"/>
                </a:solidFill>
              </a:rPr>
              <a:t>гостей, т.е. людей, желающих необычно провести досуг растет с каждым годом; так, </a:t>
            </a:r>
            <a:r>
              <a:rPr lang="ru-RU" sz="1400" b="1" dirty="0" smtClean="0">
                <a:solidFill>
                  <a:schemeClr val="bg1"/>
                </a:solidFill>
              </a:rPr>
              <a:t>в общей сложности, на </a:t>
            </a:r>
            <a:r>
              <a:rPr lang="ru-RU" sz="1400" b="1" dirty="0">
                <a:solidFill>
                  <a:schemeClr val="bg1"/>
                </a:solidFill>
              </a:rPr>
              <a:t>трех соревнованиях </a:t>
            </a:r>
            <a:r>
              <a:rPr lang="ru-RU" sz="1400" b="1" dirty="0" smtClean="0">
                <a:solidFill>
                  <a:schemeClr val="bg1"/>
                </a:solidFill>
              </a:rPr>
              <a:t>лета-2017 </a:t>
            </a:r>
            <a:r>
              <a:rPr lang="ru-RU" sz="1400" b="1" dirty="0">
                <a:solidFill>
                  <a:schemeClr val="bg1"/>
                </a:solidFill>
              </a:rPr>
              <a:t>побывало около </a:t>
            </a:r>
            <a:r>
              <a:rPr lang="ru-RU" sz="1400" b="1" dirty="0" smtClean="0">
                <a:solidFill>
                  <a:schemeClr val="bg1"/>
                </a:solidFill>
              </a:rPr>
              <a:t>800 </a:t>
            </a:r>
            <a:r>
              <a:rPr lang="ru-RU" sz="1400" b="1" dirty="0">
                <a:solidFill>
                  <a:schemeClr val="bg1"/>
                </a:solidFill>
              </a:rPr>
              <a:t>человек.</a:t>
            </a:r>
          </a:p>
        </p:txBody>
      </p:sp>
      <p:pic>
        <p:nvPicPr>
          <p:cNvPr id="6146" name="Picture 2" descr="C:\Users\Richi\Desktop\медаль ЗЗ-2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728192" cy="30776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5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r="5148"/>
          <a:stretch>
            <a:fillRect/>
          </a:stretch>
        </p:blipFill>
        <p:spPr>
          <a:xfrm>
            <a:off x="1459706" y="1052735"/>
            <a:ext cx="6998493" cy="39002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b="1" cap="none" dirty="0" smtClean="0"/>
              <a:t>Ожидается до 500 человек </a:t>
            </a:r>
            <a:r>
              <a:rPr lang="ru-RU" sz="1600" b="1" cap="none" dirty="0"/>
              <a:t>у</a:t>
            </a:r>
            <a:r>
              <a:rPr lang="ru-RU" sz="1600" b="1" cap="none" dirty="0" smtClean="0"/>
              <a:t>частников и  зрителей, </a:t>
            </a:r>
            <a:r>
              <a:rPr lang="ru-RU" sz="1600" b="1" cap="none" dirty="0" err="1" smtClean="0"/>
              <a:t>екатеринбуржцев</a:t>
            </a:r>
            <a:r>
              <a:rPr lang="ru-RU" sz="1600" b="1" cap="none" dirty="0" smtClean="0"/>
              <a:t> и гостей </a:t>
            </a:r>
            <a:r>
              <a:rPr lang="ru-RU" sz="1600" b="1" cap="none" dirty="0"/>
              <a:t>г</a:t>
            </a:r>
            <a:r>
              <a:rPr lang="ru-RU" sz="1600" b="1" cap="none" dirty="0" smtClean="0"/>
              <a:t>орода</a:t>
            </a:r>
            <a:endParaRPr lang="ru-RU" sz="1600" b="1" cap="none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На международный Чемпионат </a:t>
            </a:r>
            <a:br>
              <a:rPr lang="ru-RU" sz="1800" b="1" dirty="0" smtClean="0"/>
            </a:br>
            <a:r>
              <a:rPr lang="ru-RU" sz="1800" b="1" dirty="0" smtClean="0"/>
              <a:t>«</a:t>
            </a:r>
            <a:r>
              <a:rPr lang="ru-RU" sz="1800" b="1" dirty="0"/>
              <a:t>Кубок Золотого зайца» - </a:t>
            </a:r>
            <a:r>
              <a:rPr lang="ru-RU" sz="1800" b="1" dirty="0" smtClean="0"/>
              <a:t>2018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1026" name="Picture 2" descr="C:\Users\Richi\Downloads\1365649682_pl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561"/>
            <a:ext cx="4392488" cy="2919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122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Финансирование</a:t>
            </a:r>
            <a:endParaRPr lang="ru-RU" sz="32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1628800"/>
            <a:ext cx="6418234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07504" y="957471"/>
            <a:ext cx="23042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algn="just">
              <a:buClr>
                <a:srgbClr val="93A299"/>
              </a:buClr>
            </a:pPr>
            <a:endParaRPr lang="ru-RU" dirty="0" smtClean="0">
              <a:solidFill>
                <a:prstClr val="black"/>
              </a:solidFill>
              <a:latin typeface="Book Antiqua"/>
            </a:endParaRPr>
          </a:p>
          <a:p>
            <a:pPr marL="114300" lvl="0" algn="just">
              <a:buClr>
                <a:srgbClr val="93A299"/>
              </a:buClr>
            </a:pPr>
            <a:endParaRPr lang="ru-RU" dirty="0">
              <a:solidFill>
                <a:prstClr val="black"/>
              </a:solidFill>
              <a:latin typeface="Book Antiqua"/>
            </a:endParaRPr>
          </a:p>
          <a:p>
            <a:pPr marL="114300" lvl="0" algn="just">
              <a:buClr>
                <a:srgbClr val="93A299"/>
              </a:buClr>
            </a:pPr>
            <a:endParaRPr lang="ru-RU" dirty="0">
              <a:solidFill>
                <a:prstClr val="black"/>
              </a:solidFill>
              <a:latin typeface="Book Antiqua"/>
            </a:endParaRPr>
          </a:p>
          <a:p>
            <a:pPr marL="114300" lvl="0" algn="just">
              <a:buClr>
                <a:srgbClr val="93A299"/>
              </a:buClr>
            </a:pPr>
            <a:endParaRPr lang="ru-RU" dirty="0" smtClean="0">
              <a:solidFill>
                <a:prstClr val="black"/>
              </a:solidFill>
              <a:latin typeface="Book Antiqua"/>
            </a:endParaRPr>
          </a:p>
          <a:p>
            <a:pPr marL="114300" lvl="0" algn="just">
              <a:buClr>
                <a:srgbClr val="93A299"/>
              </a:buClr>
            </a:pPr>
            <a:endParaRPr lang="ru-RU" dirty="0">
              <a:solidFill>
                <a:prstClr val="black"/>
              </a:solidFill>
              <a:latin typeface="Book Antiqua"/>
            </a:endParaRPr>
          </a:p>
          <a:p>
            <a:pPr marL="114300" lvl="0" algn="just">
              <a:buClr>
                <a:srgbClr val="93A299"/>
              </a:buClr>
            </a:pPr>
            <a:r>
              <a:rPr lang="ru-RU" dirty="0" smtClean="0">
                <a:solidFill>
                  <a:prstClr val="black"/>
                </a:solidFill>
                <a:latin typeface="Book Antiqua"/>
              </a:rPr>
              <a:t>Источником финансирования </a:t>
            </a:r>
            <a:r>
              <a:rPr lang="ru-RU" dirty="0">
                <a:solidFill>
                  <a:prstClr val="black"/>
                </a:solidFill>
                <a:latin typeface="Book Antiqua"/>
              </a:rPr>
              <a:t>мероприятий </a:t>
            </a:r>
            <a:r>
              <a:rPr lang="ru-RU" b="1" dirty="0">
                <a:solidFill>
                  <a:prstClr val="black"/>
                </a:solidFill>
                <a:latin typeface="Book Antiqua"/>
              </a:rPr>
              <a:t>Уральского </a:t>
            </a:r>
            <a:r>
              <a:rPr lang="ru-RU" b="1" dirty="0" smtClean="0">
                <a:solidFill>
                  <a:prstClr val="black"/>
                </a:solidFill>
                <a:latin typeface="Book Antiqua"/>
              </a:rPr>
              <a:t>Бегового Клуба </a:t>
            </a:r>
          </a:p>
          <a:p>
            <a:pPr marL="114300" lvl="0" algn="just">
              <a:buClr>
                <a:srgbClr val="93A299"/>
              </a:buClr>
            </a:pPr>
            <a:r>
              <a:rPr lang="ru-RU" dirty="0" smtClean="0">
                <a:solidFill>
                  <a:prstClr val="black"/>
                </a:solidFill>
                <a:latin typeface="Book Antiqua"/>
              </a:rPr>
              <a:t>являются добровольные </a:t>
            </a:r>
            <a:r>
              <a:rPr lang="ru-RU" dirty="0">
                <a:solidFill>
                  <a:prstClr val="black"/>
                </a:solidFill>
                <a:latin typeface="Book Antiqua"/>
              </a:rPr>
              <a:t>пожертвования членов Клуба </a:t>
            </a:r>
            <a:endParaRPr lang="ru-RU" dirty="0" smtClean="0">
              <a:solidFill>
                <a:prstClr val="black"/>
              </a:solidFill>
              <a:latin typeface="Book Antiqua"/>
            </a:endParaRPr>
          </a:p>
          <a:p>
            <a:pPr marL="114300" lvl="0" algn="just">
              <a:buClr>
                <a:srgbClr val="93A299"/>
              </a:buClr>
            </a:pPr>
            <a:r>
              <a:rPr lang="ru-RU" dirty="0" smtClean="0">
                <a:solidFill>
                  <a:prstClr val="black"/>
                </a:solidFill>
                <a:latin typeface="Book Antiqua"/>
              </a:rPr>
              <a:t>и участников</a:t>
            </a:r>
          </a:p>
          <a:p>
            <a:pPr marL="114300" lvl="0" algn="just">
              <a:buClr>
                <a:srgbClr val="93A299"/>
              </a:buClr>
            </a:pPr>
            <a:r>
              <a:rPr lang="ru-RU" dirty="0" smtClean="0">
                <a:solidFill>
                  <a:prstClr val="black"/>
                </a:solidFill>
                <a:latin typeface="Book Antiqua"/>
              </a:rPr>
              <a:t> соревнований</a:t>
            </a:r>
            <a:endParaRPr lang="ru-RU" dirty="0">
              <a:solidFill>
                <a:prstClr val="black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6830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иск Д\ТАНЕЦ\Презентация_УБК_cacl\Attachments_info@uralracingclub.ru_2016-12-17_23-16-28\whippetscoursin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34" y="2030413"/>
            <a:ext cx="7252780" cy="4206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3753" y="-1864276"/>
            <a:ext cx="8976496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Традиция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БЕГОВ БОРЗЫХ ЗА МЕХАНИЧЕСКИМ ЗАЙЦЕМ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начинается с изобретения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американским инженером Оуэном Патриком Смитом так называемой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lure machine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»,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благодаря чему стал возможен бег собак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 сложным и длинным траекториям. Произошло это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1912 г.!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13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12450"/>
            <a:ext cx="4032448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 smtClean="0">
                <a:latin typeface="+mj-lt"/>
              </a:rPr>
              <a:t>Благодаря усилиям </a:t>
            </a:r>
            <a:r>
              <a:rPr lang="ru-RU" sz="1400" b="1" dirty="0" smtClean="0">
                <a:latin typeface="+mj-lt"/>
              </a:rPr>
              <a:t>Уральского Бегового Клуба, </a:t>
            </a:r>
            <a:r>
              <a:rPr lang="ru-RU" sz="1400" dirty="0" smtClean="0">
                <a:latin typeface="+mj-lt"/>
              </a:rPr>
              <a:t>получившего признание на Международном уровне, сегодня в Екатеринбурге и Свердловской области  </a:t>
            </a:r>
            <a:r>
              <a:rPr lang="ru-RU" sz="1400" dirty="0">
                <a:latin typeface="+mj-lt"/>
              </a:rPr>
              <a:t>самые быстрые собаки России с момента начала бегового движения в нашей стране. </a:t>
            </a:r>
          </a:p>
        </p:txBody>
      </p:sp>
      <p:pic>
        <p:nvPicPr>
          <p:cNvPr id="11265" name="Picture 1" descr="D:\Диск Д\ТАНЕЦ\Презентация_УБК_cacl\Attachments_info@uralracingclub.ru_2016-12-17_23-16-28\P12008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89" y="1968808"/>
            <a:ext cx="6054695" cy="4727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266" name="Picture 2" descr="D:\Диск Д\ТАНЕЦ\Презентация_УБК_cacl\Attachments_info@uralracingclub.ru_2016-12-17_23-16-28\1356188530_p12008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121" y="429883"/>
            <a:ext cx="3055266" cy="2370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6372200" y="2996952"/>
            <a:ext cx="23762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В </a:t>
            </a:r>
            <a:r>
              <a:rPr lang="ru-RU" sz="1400" dirty="0" err="1">
                <a:latin typeface="+mj-lt"/>
              </a:rPr>
              <a:t>т.ч</a:t>
            </a:r>
            <a:r>
              <a:rPr lang="ru-RU" sz="1400" dirty="0">
                <a:latin typeface="+mj-lt"/>
              </a:rPr>
              <a:t>. - Итальянский </a:t>
            </a:r>
            <a:r>
              <a:rPr lang="ru-RU" sz="1400" dirty="0" err="1">
                <a:latin typeface="+mj-lt"/>
              </a:rPr>
              <a:t>грейхаунд</a:t>
            </a:r>
            <a:r>
              <a:rPr lang="ru-RU" sz="1400" dirty="0">
                <a:latin typeface="+mj-lt"/>
              </a:rPr>
              <a:t> (левретка) </a:t>
            </a:r>
            <a:r>
              <a:rPr lang="en-US" sz="1400" b="1" dirty="0">
                <a:latin typeface="+mj-lt"/>
              </a:rPr>
              <a:t>Falco Noir De </a:t>
            </a:r>
            <a:r>
              <a:rPr lang="en-US" sz="1400" b="1" dirty="0" err="1">
                <a:latin typeface="+mj-lt"/>
              </a:rPr>
              <a:t>Magistris</a:t>
            </a:r>
            <a:r>
              <a:rPr lang="ru-RU" sz="1400" dirty="0">
                <a:latin typeface="+mj-lt"/>
              </a:rPr>
              <a:t>, получивший </a:t>
            </a:r>
            <a:r>
              <a:rPr lang="ru-RU" sz="1400" b="1" dirty="0">
                <a:latin typeface="+mj-lt"/>
              </a:rPr>
              <a:t>второе место на Чемпионате Европы </a:t>
            </a:r>
            <a:r>
              <a:rPr lang="ru-RU" sz="1400" dirty="0">
                <a:latin typeface="+mj-lt"/>
              </a:rPr>
              <a:t>по </a:t>
            </a:r>
            <a:r>
              <a:rPr lang="ru-RU" sz="1400" dirty="0" err="1">
                <a:latin typeface="+mj-lt"/>
              </a:rPr>
              <a:t>курсингу</a:t>
            </a:r>
            <a:r>
              <a:rPr lang="ru-RU" sz="1400" dirty="0">
                <a:latin typeface="+mj-lt"/>
              </a:rPr>
              <a:t> - </a:t>
            </a:r>
            <a:r>
              <a:rPr lang="ru-RU" sz="1400" b="1" dirty="0">
                <a:latin typeface="+mj-lt"/>
              </a:rPr>
              <a:t>2012</a:t>
            </a:r>
            <a:r>
              <a:rPr lang="ru-RU" sz="1400" dirty="0">
                <a:latin typeface="+mj-lt"/>
              </a:rPr>
              <a:t>, проходившем в Венгрии; многократный </a:t>
            </a:r>
            <a:r>
              <a:rPr lang="ru-RU" sz="1400" b="1" dirty="0">
                <a:latin typeface="+mj-lt"/>
              </a:rPr>
              <a:t>Чемпион  России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уиппет</a:t>
            </a:r>
            <a:r>
              <a:rPr lang="ru-RU" sz="1400" dirty="0">
                <a:latin typeface="+mj-lt"/>
              </a:rPr>
              <a:t> </a:t>
            </a:r>
            <a:r>
              <a:rPr lang="en-US" sz="1400" b="1" dirty="0">
                <a:latin typeface="+mj-lt"/>
              </a:rPr>
              <a:t>Poker Face van de </a:t>
            </a:r>
            <a:r>
              <a:rPr lang="en-US" sz="1400" b="1" dirty="0" err="1">
                <a:latin typeface="+mj-lt"/>
              </a:rPr>
              <a:t>Waterram</a:t>
            </a:r>
            <a:r>
              <a:rPr lang="ru-RU" sz="1400" dirty="0">
                <a:latin typeface="+mj-lt"/>
              </a:rPr>
              <a:t>; наконец,  </a:t>
            </a:r>
            <a:r>
              <a:rPr lang="ru-RU" sz="1400" b="1" dirty="0">
                <a:latin typeface="+mj-lt"/>
              </a:rPr>
              <a:t>Вице-чемпионка мира</a:t>
            </a:r>
            <a:r>
              <a:rPr lang="ru-RU" sz="1400" dirty="0">
                <a:latin typeface="+mj-lt"/>
              </a:rPr>
              <a:t> (</a:t>
            </a:r>
            <a:r>
              <a:rPr lang="ru-RU" sz="1400" dirty="0" err="1">
                <a:latin typeface="+mj-lt"/>
              </a:rPr>
              <a:t>Монт</a:t>
            </a:r>
            <a:r>
              <a:rPr lang="ru-RU" sz="1400" dirty="0">
                <a:latin typeface="+mj-lt"/>
              </a:rPr>
              <a:t>-де-</a:t>
            </a:r>
            <a:r>
              <a:rPr lang="ru-RU" sz="1400" dirty="0" err="1">
                <a:latin typeface="+mj-lt"/>
              </a:rPr>
              <a:t>Марсан</a:t>
            </a:r>
            <a:r>
              <a:rPr lang="ru-RU" sz="1400" dirty="0">
                <a:latin typeface="+mj-lt"/>
              </a:rPr>
              <a:t>, Франция, -2012) </a:t>
            </a:r>
            <a:r>
              <a:rPr lang="ru-RU" sz="1400" dirty="0" err="1">
                <a:latin typeface="+mj-lt"/>
              </a:rPr>
              <a:t>уиппет</a:t>
            </a:r>
            <a:r>
              <a:rPr lang="ru-RU" sz="1400" dirty="0">
                <a:latin typeface="+mj-lt"/>
              </a:rPr>
              <a:t> </a:t>
            </a:r>
            <a:r>
              <a:rPr lang="en-US" sz="1400" b="1" dirty="0">
                <a:latin typeface="+mj-lt"/>
              </a:rPr>
              <a:t>Old Road</a:t>
            </a:r>
            <a:r>
              <a:rPr lang="ru-RU" sz="1400" b="1" dirty="0">
                <a:latin typeface="+mj-lt"/>
              </a:rPr>
              <a:t>’</a:t>
            </a:r>
            <a:r>
              <a:rPr lang="en-US" sz="1400" b="1" dirty="0">
                <a:latin typeface="+mj-lt"/>
              </a:rPr>
              <a:t>s ISIS</a:t>
            </a:r>
            <a:r>
              <a:rPr lang="ru-RU" sz="1400" b="1" dirty="0">
                <a:latin typeface="+mj-lt"/>
              </a:rPr>
              <a:t>.</a:t>
            </a:r>
            <a:r>
              <a:rPr lang="ru-RU" sz="14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44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latin typeface="+mj-lt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305342"/>
            <a:ext cx="734481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/>
          </a:p>
          <a:p>
            <a:r>
              <a:rPr lang="ru-RU" sz="1400" b="1" dirty="0" smtClean="0"/>
              <a:t>БЕГА </a:t>
            </a:r>
            <a:r>
              <a:rPr lang="ru-RU" sz="1400" b="1" dirty="0"/>
              <a:t>БОРЗЫХ ЗА МЕХАНИЧЕСКИМ ЗАЙЦЕМ</a:t>
            </a:r>
            <a:r>
              <a:rPr lang="ru-RU" sz="1400" dirty="0"/>
              <a:t> – </a:t>
            </a:r>
            <a:endParaRPr lang="ru-RU" sz="1400" dirty="0" smtClean="0"/>
          </a:p>
          <a:p>
            <a:r>
              <a:rPr lang="ru-RU" sz="1400" dirty="0" smtClean="0"/>
              <a:t>это </a:t>
            </a:r>
            <a:r>
              <a:rPr lang="ru-RU" sz="1400" dirty="0"/>
              <a:t>вид спортивных состязаний для собак </a:t>
            </a:r>
            <a:endParaRPr lang="ru-RU" sz="1400" dirty="0" smtClean="0"/>
          </a:p>
          <a:p>
            <a:r>
              <a:rPr lang="ru-RU" sz="1400" dirty="0" smtClean="0"/>
              <a:t>борзых </a:t>
            </a:r>
            <a:r>
              <a:rPr lang="ru-RU" sz="1400" dirty="0"/>
              <a:t>пород, которые оценивают </a:t>
            </a:r>
            <a:endParaRPr lang="ru-RU" sz="1400" dirty="0" smtClean="0"/>
          </a:p>
          <a:p>
            <a:r>
              <a:rPr lang="ru-RU" sz="1400" dirty="0" smtClean="0"/>
              <a:t>сертифицированные эксперты.</a:t>
            </a:r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r>
              <a:rPr lang="ru-RU" sz="1400" dirty="0" smtClean="0"/>
              <a:t>. </a:t>
            </a:r>
            <a:endParaRPr lang="ru-RU" sz="1400" dirty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  <a:p>
            <a:pPr algn="just"/>
            <a:endParaRPr lang="ru-RU" sz="1200" b="1" dirty="0" smtClean="0">
              <a:latin typeface="+mj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Содержание мероприятия</a:t>
            </a:r>
            <a:endParaRPr lang="ru-RU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136775"/>
            <a:ext cx="6767513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Richi\Desktop\DSC_89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6624736" cy="4192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ichi\Desktop\DSC_878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85" y="4136887"/>
            <a:ext cx="2879019" cy="25482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997839"/>
            <a:ext cx="727280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sz="1600" dirty="0" smtClean="0">
              <a:latin typeface="+mj-lt"/>
            </a:endParaRPr>
          </a:p>
          <a:p>
            <a:pPr algn="just"/>
            <a:endParaRPr lang="ru-RU" sz="1600" dirty="0">
              <a:latin typeface="+mj-lt"/>
            </a:endParaRPr>
          </a:p>
          <a:p>
            <a:pPr algn="just"/>
            <a:r>
              <a:rPr lang="ru-RU" sz="1600" dirty="0" smtClean="0">
                <a:latin typeface="+mj-lt"/>
              </a:rPr>
              <a:t>планируемом </a:t>
            </a:r>
            <a:r>
              <a:rPr lang="ru-RU" sz="1600" dirty="0">
                <a:latin typeface="+mj-lt"/>
              </a:rPr>
              <a:t>мероприятии собаки разных пород 10-й группы (</a:t>
            </a:r>
            <a:r>
              <a:rPr lang="ru-RU" sz="1600" b="1" dirty="0">
                <a:latin typeface="+mj-lt"/>
              </a:rPr>
              <a:t>борзые</a:t>
            </a:r>
            <a:r>
              <a:rPr lang="ru-RU" sz="1600" dirty="0">
                <a:latin typeface="+mj-lt"/>
              </a:rPr>
              <a:t>) и  некоторых других групп (в </a:t>
            </a:r>
            <a:r>
              <a:rPr lang="ru-RU" sz="1600" dirty="0" err="1">
                <a:latin typeface="+mj-lt"/>
              </a:rPr>
              <a:t>т.ч</a:t>
            </a:r>
            <a:r>
              <a:rPr lang="ru-RU" sz="1600" dirty="0">
                <a:latin typeface="+mj-lt"/>
              </a:rPr>
              <a:t>. </a:t>
            </a:r>
            <a:r>
              <a:rPr lang="ru-RU" sz="1600" b="1" dirty="0" err="1">
                <a:latin typeface="+mj-lt"/>
              </a:rPr>
              <a:t>бассенджи</a:t>
            </a:r>
            <a:r>
              <a:rPr lang="ru-RU" sz="1600" dirty="0">
                <a:latin typeface="+mj-lt"/>
              </a:rPr>
              <a:t>) будут соревноваться в дисциплине </a:t>
            </a:r>
            <a:r>
              <a:rPr lang="en-US" sz="1600" b="1" dirty="0">
                <a:latin typeface="+mj-lt"/>
              </a:rPr>
              <a:t>RACING</a:t>
            </a:r>
            <a:r>
              <a:rPr lang="ru-RU" sz="1600" dirty="0">
                <a:latin typeface="+mj-lt"/>
              </a:rPr>
              <a:t> (</a:t>
            </a:r>
            <a:r>
              <a:rPr lang="ru-RU" sz="1600" dirty="0" err="1">
                <a:latin typeface="+mj-lt"/>
              </a:rPr>
              <a:t>рейсинг</a:t>
            </a:r>
            <a:r>
              <a:rPr lang="ru-RU" sz="1600" dirty="0">
                <a:latin typeface="+mj-lt"/>
              </a:rPr>
              <a:t>) – бег по кругу. Приоритетом являются скорость (мировые достижения у борзых – до </a:t>
            </a:r>
            <a:r>
              <a:rPr lang="ru-RU" sz="1600" b="1" dirty="0">
                <a:latin typeface="+mj-lt"/>
              </a:rPr>
              <a:t>15 м/с</a:t>
            </a:r>
            <a:r>
              <a:rPr lang="ru-RU" sz="1600" dirty="0">
                <a:latin typeface="+mj-lt"/>
              </a:rPr>
              <a:t>) и корректность поведения собаки в экстремальных для нее </a:t>
            </a:r>
            <a:r>
              <a:rPr lang="ru-RU" sz="1600" dirty="0" smtClean="0">
                <a:latin typeface="+mj-lt"/>
              </a:rPr>
              <a:t>условиях.</a:t>
            </a:r>
            <a:endParaRPr lang="ru-RU" sz="1600" dirty="0">
              <a:latin typeface="+mj-lt"/>
            </a:endParaRPr>
          </a:p>
        </p:txBody>
      </p:sp>
      <p:pic>
        <p:nvPicPr>
          <p:cNvPr id="3074" name="Picture 2" descr="C:\Users\Richi\Desktop\IMG_5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3550"/>
            <a:ext cx="7037288" cy="46948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ichi\Desktop\2018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7" y="188640"/>
            <a:ext cx="3234803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11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421</TotalTime>
  <Words>494</Words>
  <Application>Microsoft Office PowerPoint</Application>
  <PresentationFormat>Экран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Аптека</vt:lpstr>
      <vt:lpstr>                 Свердловский областной общественный фонд любителей бегов борзых собак «Уральский беговой клуб»</vt:lpstr>
      <vt:lpstr>Презентация PowerPoint</vt:lpstr>
      <vt:lpstr>Презентация PowerPoint</vt:lpstr>
      <vt:lpstr> На международный Чемпионат  «Кубок Золотого зайца» - 2018 </vt:lpstr>
      <vt:lpstr>Финансирование</vt:lpstr>
      <vt:lpstr>Презентация PowerPoint</vt:lpstr>
      <vt:lpstr>Презентация PowerPoint</vt:lpstr>
      <vt:lpstr>Содержание мероприятия</vt:lpstr>
      <vt:lpstr>Презентация PowerPoint</vt:lpstr>
      <vt:lpstr>Уникальность мероприятия</vt:lpstr>
      <vt:lpstr>Наличие сайта, логотипа, Бренд-бука</vt:lpstr>
      <vt:lpstr>Презентация PowerPoint</vt:lpstr>
      <vt:lpstr>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Свердловский областной общественный фонд любителей бегов борзых собак «Уральский беговой клуб»</dc:title>
  <dc:creator>Richi</dc:creator>
  <cp:lastModifiedBy>User</cp:lastModifiedBy>
  <cp:revision>43</cp:revision>
  <dcterms:created xsi:type="dcterms:W3CDTF">2016-12-18T11:14:55Z</dcterms:created>
  <dcterms:modified xsi:type="dcterms:W3CDTF">2018-08-02T09:05:52Z</dcterms:modified>
</cp:coreProperties>
</file>