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7" r:id="rId3"/>
    <p:sldId id="268" r:id="rId4"/>
    <p:sldId id="269" r:id="rId5"/>
    <p:sldId id="258" r:id="rId6"/>
    <p:sldId id="259" r:id="rId7"/>
    <p:sldId id="271" r:id="rId8"/>
    <p:sldId id="275" r:id="rId9"/>
    <p:sldId id="272" r:id="rId10"/>
    <p:sldId id="276" r:id="rId11"/>
    <p:sldId id="260" r:id="rId12"/>
    <p:sldId id="26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8A6-F677-4D0B-B457-3EE0AB0BE146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B02-6437-44A1-BC64-A913E5BB0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4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8A6-F677-4D0B-B457-3EE0AB0BE146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B02-6437-44A1-BC64-A913E5BB0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8A6-F677-4D0B-B457-3EE0AB0BE146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B02-6437-44A1-BC64-A913E5BB02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6199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8A6-F677-4D0B-B457-3EE0AB0BE146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B02-6437-44A1-BC64-A913E5BB0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87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8A6-F677-4D0B-B457-3EE0AB0BE146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B02-6437-44A1-BC64-A913E5BB02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5191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8A6-F677-4D0B-B457-3EE0AB0BE146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B02-6437-44A1-BC64-A913E5BB0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757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8A6-F677-4D0B-B457-3EE0AB0BE146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B02-6437-44A1-BC64-A913E5BB0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38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8A6-F677-4D0B-B457-3EE0AB0BE146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B02-6437-44A1-BC64-A913E5BB0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3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8A6-F677-4D0B-B457-3EE0AB0BE146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B02-6437-44A1-BC64-A913E5BB0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7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8A6-F677-4D0B-B457-3EE0AB0BE146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B02-6437-44A1-BC64-A913E5BB0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3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8A6-F677-4D0B-B457-3EE0AB0BE146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B02-6437-44A1-BC64-A913E5BB0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8A6-F677-4D0B-B457-3EE0AB0BE146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B02-6437-44A1-BC64-A913E5BB0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3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8A6-F677-4D0B-B457-3EE0AB0BE146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B02-6437-44A1-BC64-A913E5BB0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80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8A6-F677-4D0B-B457-3EE0AB0BE146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B02-6437-44A1-BC64-A913E5BB0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5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8A6-F677-4D0B-B457-3EE0AB0BE146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B02-6437-44A1-BC64-A913E5BB0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6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98A6-F677-4D0B-B457-3EE0AB0BE146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B02-6437-44A1-BC64-A913E5BB0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1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E98A6-F677-4D0B-B457-3EE0AB0BE146}" type="datetimeFigureOut">
              <a:rPr lang="ru-RU" smtClean="0"/>
              <a:pPr/>
              <a:t>01.08.2018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4D7B02-6437-44A1-BC64-A913E5BB0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8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2276872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 Ежегодный Международный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 детский фестиваль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«Бриллиантовые </a:t>
            </a:r>
            <a:r>
              <a:rPr lang="ru-RU" sz="3200" b="1" i="1" dirty="0">
                <a:solidFill>
                  <a:srgbClr val="FF0000"/>
                </a:solidFill>
              </a:rPr>
              <a:t>нотки» </a:t>
            </a:r>
            <a:endParaRPr lang="ru-RU" sz="32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г</a:t>
            </a:r>
            <a:r>
              <a:rPr lang="ru-RU" sz="3200" b="1" i="1" dirty="0">
                <a:solidFill>
                  <a:srgbClr val="FF0000"/>
                </a:solidFill>
              </a:rPr>
              <a:t>. Якутск, Республика Саха (Якутия),  </a:t>
            </a:r>
            <a:r>
              <a:rPr lang="ru-RU" sz="3200" b="1" i="1" dirty="0" smtClean="0">
                <a:solidFill>
                  <a:srgbClr val="FF0000"/>
                </a:solidFill>
              </a:rPr>
              <a:t>Россия </a:t>
            </a:r>
            <a:endParaRPr lang="en-US" sz="3200" b="1" i="1" dirty="0" smtClean="0">
              <a:solidFill>
                <a:srgbClr val="FF0000"/>
              </a:solidFill>
            </a:endParaRPr>
          </a:p>
          <a:p>
            <a:pPr algn="ctr"/>
            <a:endParaRPr lang="ru-RU" sz="32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ИНСТАГРАМ </a:t>
            </a:r>
            <a:r>
              <a:rPr lang="en-US" sz="3200" b="1" dirty="0" smtClean="0">
                <a:solidFill>
                  <a:srgbClr val="FF0000"/>
                </a:solidFill>
              </a:rPr>
              <a:t>@DIAMONDS_NOTES 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3200" b="1" i="1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 descr="ЛОГО Б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2255997" cy="21777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34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249" y="980728"/>
            <a:ext cx="7520940" cy="12772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en-US" dirty="0" smtClean="0"/>
              <a:t>IV </a:t>
            </a:r>
            <a:r>
              <a:rPr lang="ru-RU" dirty="0" smtClean="0"/>
              <a:t>Международный детский фестиваль</a:t>
            </a:r>
            <a:br>
              <a:rPr lang="ru-RU" dirty="0" smtClean="0"/>
            </a:br>
            <a:r>
              <a:rPr lang="ru-RU" dirty="0" smtClean="0"/>
              <a:t>«Бриллиантовые нотки»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852936"/>
            <a:ext cx="7272362" cy="2751675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2800" dirty="0" smtClean="0"/>
              <a:t>Приняли участие:</a:t>
            </a:r>
          </a:p>
          <a:p>
            <a:r>
              <a:rPr lang="ru-RU" sz="2800" dirty="0" smtClean="0"/>
              <a:t>27 участников из Китая, </a:t>
            </a:r>
          </a:p>
          <a:p>
            <a:r>
              <a:rPr lang="ru-RU" sz="2800" dirty="0" smtClean="0"/>
              <a:t>5 участников из Казахстана </a:t>
            </a:r>
          </a:p>
          <a:p>
            <a:r>
              <a:rPr lang="ru-RU" sz="2800" dirty="0" smtClean="0"/>
              <a:t>57 участников из Хабаровского края</a:t>
            </a:r>
          </a:p>
          <a:p>
            <a:r>
              <a:rPr lang="ru-RU" sz="2800" dirty="0" smtClean="0"/>
              <a:t>6823  участников из РС(Я) ( 29 улусов )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764704"/>
            <a:ext cx="30963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рамках фестиваля </a:t>
            </a:r>
            <a:r>
              <a:rPr lang="ru-RU" b="1" dirty="0" smtClean="0">
                <a:solidFill>
                  <a:srgbClr val="FF0000"/>
                </a:solidFill>
              </a:rPr>
              <a:t>проводи</a:t>
            </a:r>
            <a:r>
              <a:rPr lang="ru-RU" b="1" dirty="0" smtClean="0">
                <a:solidFill>
                  <a:srgbClr val="FF0000"/>
                </a:solidFill>
              </a:rPr>
              <a:t>лась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научно- практическая конференция</a:t>
            </a:r>
            <a:r>
              <a:rPr lang="ru-RU" dirty="0">
                <a:solidFill>
                  <a:srgbClr val="FF0000"/>
                </a:solidFill>
              </a:rPr>
              <a:t>  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на </a:t>
            </a:r>
            <a:r>
              <a:rPr lang="ru-RU" b="1" dirty="0" smtClean="0">
                <a:solidFill>
                  <a:srgbClr val="FF0000"/>
                </a:solidFill>
              </a:rPr>
              <a:t>темы  </a:t>
            </a:r>
            <a:r>
              <a:rPr lang="ru-RU" b="1" dirty="0">
                <a:solidFill>
                  <a:srgbClr val="FF0000"/>
                </a:solidFill>
              </a:rPr>
              <a:t>«Красота природы моего Улуса - частичка  Якутии», « Туристические маршруты моего улуса».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Для детей проводились экскурсии по городу Якутску , посетили Царство вечной мерзлоты .</a:t>
            </a:r>
          </a:p>
        </p:txBody>
      </p:sp>
      <p:pic>
        <p:nvPicPr>
          <p:cNvPr id="5" name="Picture 2" descr="http://static.wixstatic.com/media/eedd90_bd409ff8f900413caf956d4197b9d47f.jpg_srz_572_762_85_22_0.50_1.20_0.00_jpg_sr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329720" cy="4435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Рисунок 5" descr="ЛОГО Б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04664"/>
            <a:ext cx="1440160" cy="13902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214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4664"/>
            <a:ext cx="4752528" cy="3167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hikari-ykt.ru/images/news/hikari-ykt_ru_00117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5616624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Рисунок 5" descr="ЛОГО Б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04664"/>
            <a:ext cx="1944216" cy="18768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4126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>Благотворительный концерт в НМЦ «Материнства и детства»  участников фестиваля  Детского образцового коллектива «Радость» 23 марта </a:t>
            </a:r>
            <a:r>
              <a:rPr lang="ru-RU" sz="1400" dirty="0" smtClean="0"/>
              <a:t>2018</a:t>
            </a:r>
            <a:endParaRPr lang="ru-RU" sz="1400" dirty="0"/>
          </a:p>
        </p:txBody>
      </p:sp>
      <p:pic>
        <p:nvPicPr>
          <p:cNvPr id="2050" name="Picture 2" descr="C:\Users\Мария\Desktop\фото фестиваль весна 2016\солнечный город\IMG_79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98795" y="2311992"/>
            <a:ext cx="5370022" cy="3578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 smtClean="0"/>
              <a:t>Во время фестиваля  участники фестиваля</a:t>
            </a:r>
            <a:br>
              <a:rPr lang="ru-RU" sz="1400" dirty="0" smtClean="0"/>
            </a:br>
            <a:r>
              <a:rPr lang="ru-RU" sz="1400" dirty="0" smtClean="0"/>
              <a:t> встречаются  с активистами  клуба единого детского движения  «Стремление»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25 марта </a:t>
            </a:r>
            <a:r>
              <a:rPr lang="ru-RU" sz="1400" dirty="0" smtClean="0"/>
              <a:t>2018г</a:t>
            </a:r>
            <a:r>
              <a:rPr lang="ru-RU" sz="1400" dirty="0" smtClean="0"/>
              <a:t>. активисты Клуба Единого детского движения "Стремление" ("</a:t>
            </a:r>
            <a:r>
              <a:rPr lang="ru-RU" sz="1400" dirty="0" err="1" smtClean="0"/>
              <a:t>Дьулуур</a:t>
            </a:r>
            <a:r>
              <a:rPr lang="ru-RU" sz="1400" dirty="0" smtClean="0"/>
              <a:t>") РС(Я) встретились с детьми из Китая, Казахстана и Хабаровска. Ребята рассказали о культуре, традициях своего народа. А члены Клуба ЕДД не только поделились опытом своей работы, но и прочитали стихотворения на 4-х языках! Гости встречи были приятно удивлены тем, что в Якутии развивается детское движение.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/>
              <a:t>В</a:t>
            </a:r>
            <a:r>
              <a:rPr lang="ru-RU" sz="1400" dirty="0" smtClean="0"/>
              <a:t> Доме «</a:t>
            </a:r>
            <a:r>
              <a:rPr lang="ru-RU" sz="1400" dirty="0" err="1" smtClean="0"/>
              <a:t>Арчы</a:t>
            </a:r>
            <a:r>
              <a:rPr lang="ru-RU" sz="1400" dirty="0" smtClean="0"/>
              <a:t>» участники фестиваля и </a:t>
            </a:r>
            <a:r>
              <a:rPr lang="ru-RU" sz="1400" dirty="0" smtClean="0"/>
              <a:t>дети из </a:t>
            </a:r>
            <a:r>
              <a:rPr lang="ru-RU" sz="1400" dirty="0"/>
              <a:t>Я</a:t>
            </a:r>
            <a:r>
              <a:rPr lang="ru-RU" sz="1400" dirty="0" smtClean="0"/>
              <a:t>кутии провели урок </a:t>
            </a:r>
            <a:r>
              <a:rPr lang="ru-RU" sz="1400" dirty="0" smtClean="0"/>
              <a:t>каллиграфии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074" name="Picture 2" descr="C:\Users\Мария\Desktop\фото фестиваль весна 2016\дом арчи изо и фото\IMG_9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64308" y="2621641"/>
            <a:ext cx="4438996" cy="2959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Совместный  проект</a:t>
            </a:r>
            <a:br>
              <a:rPr lang="ru-RU" dirty="0" smtClean="0"/>
            </a:br>
            <a:r>
              <a:rPr lang="ru-RU" dirty="0" smtClean="0"/>
              <a:t> «Мы  рисуем мир»</a:t>
            </a:r>
            <a:endParaRPr lang="ru-RU" dirty="0"/>
          </a:p>
        </p:txBody>
      </p:sp>
      <p:pic>
        <p:nvPicPr>
          <p:cNvPr id="4098" name="Picture 2" descr="C:\Users\Мария\Desktop\фото фестиваль весна 2016\дом арчи изо и фото\IMG_9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98795" y="2311992"/>
            <a:ext cx="5370022" cy="3578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z="1200" dirty="0"/>
          </a:p>
        </p:txBody>
      </p:sp>
      <p:pic>
        <p:nvPicPr>
          <p:cNvPr id="5122" name="Picture 2" descr="C:\Users\Мария\Desktop\фото фестиваль весна 2016\концерт первый\IMG_87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809979"/>
            <a:ext cx="4572032" cy="3048021"/>
          </a:xfrm>
          <a:prstGeom prst="rect">
            <a:avLst/>
          </a:prstGeom>
          <a:noFill/>
        </p:spPr>
      </p:pic>
      <p:pic>
        <p:nvPicPr>
          <p:cNvPr id="2051" name="Picture 3" descr="C:\Users\Мария\Desktop\фото фестиваль весна 2016\гала концерт\IMG_9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258800" y="-8458200"/>
            <a:ext cx="6543596" cy="4362397"/>
          </a:xfrm>
          <a:prstGeom prst="rect">
            <a:avLst/>
          </a:prstGeom>
          <a:noFill/>
        </p:spPr>
      </p:pic>
      <p:pic>
        <p:nvPicPr>
          <p:cNvPr id="2052" name="Picture 4" descr="C:\Users\Мария\Desktop\фото фестиваль весна 2016\гала концерт\IMG_96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258800" y="-8458200"/>
            <a:ext cx="7132320" cy="4754880"/>
          </a:xfrm>
          <a:prstGeom prst="rect">
            <a:avLst/>
          </a:prstGeom>
          <a:noFill/>
        </p:spPr>
      </p:pic>
      <p:pic>
        <p:nvPicPr>
          <p:cNvPr id="8" name="Picture 4" descr="C:\Users\Мария\Desktop\фото фестиваль весна 2016\гала концерт\IMG_96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106400" y="-8305800"/>
            <a:ext cx="7132320" cy="4754880"/>
          </a:xfrm>
          <a:prstGeom prst="rect">
            <a:avLst/>
          </a:prstGeom>
          <a:noFill/>
        </p:spPr>
      </p:pic>
      <p:pic>
        <p:nvPicPr>
          <p:cNvPr id="2053" name="Picture 5" descr="C:\Users\Мария\Desktop\фото фестиваль весна 2016\концерт первый\IMG_83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857232"/>
            <a:ext cx="4179123" cy="2786082"/>
          </a:xfrm>
          <a:prstGeom prst="rect">
            <a:avLst/>
          </a:prstGeom>
          <a:noFill/>
        </p:spPr>
      </p:pic>
      <p:pic>
        <p:nvPicPr>
          <p:cNvPr id="2054" name="Picture 6" descr="C:\Users\Мария\Desktop\фото фестиваль весна 2016\гала концерт\IMG_97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357298"/>
            <a:ext cx="385765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400" dirty="0"/>
          </a:p>
        </p:txBody>
      </p:sp>
      <p:pic>
        <p:nvPicPr>
          <p:cNvPr id="1026" name="Picture 2" descr="C:\Users\Мария\Desktop\фото фестиваль весна 2016\момент фото 1 дн\IMG_0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428" y="1100138"/>
            <a:ext cx="3762543" cy="2114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Мария\Desktop\фото фестиваль весна 2016\момент фото 1 дн\IMG_2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86190"/>
            <a:ext cx="3286148" cy="2190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Users\Мария\Desktop\фото фестиваль весна 2016\гала концерт\IMG_96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8244" y="1518628"/>
            <a:ext cx="4044284" cy="269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Picture 4" descr="C:\Users\Мария\Desktop\фото фестиваль весна 2016\гала концерт\IMG_96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929066"/>
            <a:ext cx="3798082" cy="2532055"/>
          </a:xfrm>
          <a:prstGeom prst="rect">
            <a:avLst/>
          </a:prstGeom>
          <a:noFill/>
        </p:spPr>
      </p:pic>
      <p:pic>
        <p:nvPicPr>
          <p:cNvPr id="7" name="Picture 2" descr="C:\Users\Мария\Desktop\фото фестиваль весна 2016\гала концерт\IMG_9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14422"/>
            <a:ext cx="3395427" cy="2263618"/>
          </a:xfrm>
          <a:prstGeom prst="rect">
            <a:avLst/>
          </a:prstGeom>
          <a:noFill/>
        </p:spPr>
      </p:pic>
      <p:pic>
        <p:nvPicPr>
          <p:cNvPr id="9" name="Picture 3" descr="C:\Users\Мария\Desktop\фото фестиваль весна 2016\момент фото 2 дн\IMG_29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0594" y="1214422"/>
            <a:ext cx="3107553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692696"/>
            <a:ext cx="6512828" cy="5760640"/>
          </a:xfrm>
        </p:spPr>
        <p:txBody>
          <a:bodyPr>
            <a:normAutofit/>
          </a:bodyPr>
          <a:lstStyle/>
          <a:p>
            <a:pPr marL="0" indent="0"/>
            <a:r>
              <a:rPr lang="ru-RU" sz="2800" u="sng" dirty="0">
                <a:solidFill>
                  <a:srgbClr val="FF0000"/>
                </a:solidFill>
              </a:rPr>
              <a:t>Фестиваль проводится  Фестивальным комитетом </a:t>
            </a:r>
            <a:r>
              <a:rPr lang="ru-RU" sz="2800" dirty="0">
                <a:solidFill>
                  <a:srgbClr val="FF0000"/>
                </a:solidFill>
              </a:rPr>
              <a:t>«Бриллиантовые нотки»  при поддержке </a:t>
            </a:r>
            <a:endParaRPr lang="ru-RU" sz="28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0000"/>
                </a:solidFill>
              </a:rPr>
              <a:t>Министерства </a:t>
            </a:r>
            <a:r>
              <a:rPr lang="ru-RU" sz="2800" dirty="0">
                <a:solidFill>
                  <a:srgbClr val="FF0000"/>
                </a:solidFill>
              </a:rPr>
              <a:t>Культуры и духовного развития РС(Я), </a:t>
            </a:r>
            <a:endParaRPr lang="ru-RU" sz="28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0000"/>
                </a:solidFill>
              </a:rPr>
              <a:t>Министерство </a:t>
            </a:r>
            <a:r>
              <a:rPr lang="ru-RU" sz="2800" dirty="0" smtClean="0">
                <a:solidFill>
                  <a:srgbClr val="FF0000"/>
                </a:solidFill>
              </a:rPr>
              <a:t>образования и науки РС(Я) 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rgbClr val="FF0000"/>
                </a:solidFill>
              </a:rPr>
              <a:t>Окружная администрация  города Якутска</a:t>
            </a:r>
            <a:r>
              <a:rPr lang="ru-RU" sz="28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0000"/>
                </a:solidFill>
              </a:rPr>
              <a:t>Турфирма «Хикари»</a:t>
            </a:r>
            <a:endParaRPr lang="ru-RU" sz="28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ЛОГО Б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1728192" cy="16682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286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4916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 итогам фестиваля  </a:t>
            </a:r>
            <a:br>
              <a:rPr lang="ru-RU" dirty="0" smtClean="0"/>
            </a:br>
            <a:r>
              <a:rPr lang="ru-RU" dirty="0" smtClean="0"/>
              <a:t>награждаются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Гран </a:t>
            </a:r>
            <a:r>
              <a:rPr lang="ru-RU" dirty="0" smtClean="0"/>
              <a:t>при, лауреаты </a:t>
            </a:r>
            <a:br>
              <a:rPr lang="ru-RU" dirty="0" smtClean="0"/>
            </a:br>
            <a:r>
              <a:rPr lang="ru-RU" dirty="0" smtClean="0"/>
              <a:t> по всем номинациям.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Мария\Desktop\фото фестиваль весна 2016\награждение победителей\IMG_97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4048" y="4293096"/>
            <a:ext cx="3271058" cy="2177935"/>
          </a:xfrm>
          <a:prstGeom prst="rect">
            <a:avLst/>
          </a:prstGeom>
          <a:noFill/>
        </p:spPr>
      </p:pic>
      <p:pic>
        <p:nvPicPr>
          <p:cNvPr id="4099" name="Picture 3" descr="C:\Users\Мария\Desktop\фото фестиваль весна 2016\награждение победителей\IMG_9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330" y="2924944"/>
            <a:ext cx="4357718" cy="2905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9568" y="476672"/>
            <a:ext cx="6810904" cy="604867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Цель: Развитие детского  художественного творчества и распространение достижений детей </a:t>
            </a:r>
            <a:r>
              <a:rPr lang="ru-RU" sz="2800" dirty="0" smtClean="0">
                <a:solidFill>
                  <a:srgbClr val="FF0000"/>
                </a:solidFill>
              </a:rPr>
              <a:t>;</a:t>
            </a:r>
          </a:p>
          <a:p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dirty="0">
                <a:solidFill>
                  <a:srgbClr val="FF0000"/>
                </a:solidFill>
              </a:rPr>
              <a:t>Задачи: Формирование уровня эстетического развития детей на лучших образцах художественного творчества</a:t>
            </a:r>
            <a:r>
              <a:rPr lang="ru-RU" sz="2800" dirty="0" smtClean="0">
                <a:solidFill>
                  <a:srgbClr val="FF0000"/>
                </a:solidFill>
              </a:rPr>
              <a:t>;</a:t>
            </a:r>
          </a:p>
          <a:p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dirty="0">
                <a:solidFill>
                  <a:srgbClr val="FF0000"/>
                </a:solidFill>
              </a:rPr>
              <a:t> - Развитие творческого потенциала и повышения уровня профессионального мастерства педагогов и руководителей коллективов.</a:t>
            </a: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ЛОГО Б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1584176" cy="15292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086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693356" cy="4122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Количество участников фестиваля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288731"/>
              </p:ext>
            </p:extLst>
          </p:nvPr>
        </p:nvGraphicFramePr>
        <p:xfrm>
          <a:off x="1763688" y="1196752"/>
          <a:ext cx="7200798" cy="5926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00133"/>
                <a:gridCol w="1200133"/>
                <a:gridCol w="1200133"/>
                <a:gridCol w="1200133"/>
                <a:gridCol w="1200133"/>
                <a:gridCol w="1200133"/>
              </a:tblGrid>
              <a:tr h="1134413">
                <a:tc>
                  <a:txBody>
                    <a:bodyPr/>
                    <a:lstStyle/>
                    <a:p>
                      <a:r>
                        <a:rPr lang="ru-RU" dirty="0" smtClean="0"/>
                        <a:t>2013г.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</a:tr>
              <a:tr h="113441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3439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4187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5103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6912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7209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7412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65840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14 улусов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КНР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Корея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Хабаровский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край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Турция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Москва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Сочи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24 улусов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Индия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Хабаровский Край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Турция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Болгария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Москва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32 улуса</a:t>
                      </a:r>
                    </a:p>
                    <a:p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Хабаровкий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край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Чехия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Калмыкия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Москва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33 улуса</a:t>
                      </a:r>
                    </a:p>
                    <a:p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Хабаровкий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край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КНР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Корея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Узбекистан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Казахстан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Москва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Татарстан</a:t>
                      </a: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улуса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Хабаровский край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КНР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Корея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Казахстан</a:t>
                      </a: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33 улуса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КНР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Казахстан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Москва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ЛОГО Б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973" y="188640"/>
            <a:ext cx="1342691" cy="12961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031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81601"/>
            <a:ext cx="3744416" cy="5486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Места проведения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256035"/>
              </p:ext>
            </p:extLst>
          </p:nvPr>
        </p:nvGraphicFramePr>
        <p:xfrm>
          <a:off x="4427984" y="730241"/>
          <a:ext cx="2007901" cy="68172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07901"/>
              </a:tblGrid>
              <a:tr h="3555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55643">
                <a:tc>
                  <a:txBody>
                    <a:bodyPr/>
                    <a:lstStyle/>
                    <a:p>
                      <a:r>
                        <a:rPr lang="sah-RU" dirty="0" smtClean="0">
                          <a:solidFill>
                            <a:srgbClr val="FF0000"/>
                          </a:solidFill>
                        </a:rPr>
                        <a:t>Государтсвенный</a:t>
                      </a:r>
                      <a:r>
                        <a:rPr lang="sah-RU" baseline="0" dirty="0" smtClean="0">
                          <a:solidFill>
                            <a:srgbClr val="FF0000"/>
                          </a:solidFill>
                        </a:rPr>
                        <a:t> театр юного зрителя Республики Саха (Якутия)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422330">
                <a:tc>
                  <a:txBody>
                    <a:bodyPr/>
                    <a:lstStyle/>
                    <a:p>
                      <a:r>
                        <a:rPr lang="sah-RU" dirty="0" smtClean="0">
                          <a:solidFill>
                            <a:srgbClr val="FF0000"/>
                          </a:solidFill>
                        </a:rPr>
                        <a:t>Духовный</a:t>
                      </a:r>
                      <a:r>
                        <a:rPr lang="sah-RU" baseline="0" dirty="0" smtClean="0">
                          <a:solidFill>
                            <a:srgbClr val="FF0000"/>
                          </a:solidFill>
                        </a:rPr>
                        <a:t> центр “Дом Арчы”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88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Культурный Центр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«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Сергеляхские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огни»</a:t>
                      </a: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5564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Якутский колледж связи и энергетики 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им.П.И.Дудкина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8895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ДК Кулаковского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и другие площадки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http://www.hikari-ykt.ru/upload/iblock/21f/1%D0%B4%D0%BD%20(24).JPG_Thumbnail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47" y="2348880"/>
            <a:ext cx="2952328" cy="1967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58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www.hikari-ykt.ru/upload/iblock/10b/1%D0%B4%D0%BD%20(61).JPG_Thumbnail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t="-3996" r="12799" b="20451"/>
          <a:stretch/>
        </p:blipFill>
        <p:spPr bwMode="auto">
          <a:xfrm>
            <a:off x="30021" y="0"/>
            <a:ext cx="9144001" cy="5556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39752" y="476672"/>
            <a:ext cx="6508204" cy="412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Количество участников фестиваля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531205"/>
              </p:ext>
            </p:extLst>
          </p:nvPr>
        </p:nvGraphicFramePr>
        <p:xfrm>
          <a:off x="1331640" y="1700808"/>
          <a:ext cx="7560840" cy="17281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60140"/>
                <a:gridCol w="1260140"/>
                <a:gridCol w="1260140"/>
                <a:gridCol w="1260140"/>
                <a:gridCol w="1260140"/>
                <a:gridCol w="1260140"/>
              </a:tblGrid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2013г.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3439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6912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7417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ЛОГО Б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440160" cy="13902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729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944" y="284425"/>
            <a:ext cx="49685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Гостями и членами жюри были приглашены</a:t>
            </a:r>
            <a:r>
              <a:rPr lang="ru-RU" b="1" dirty="0" smtClean="0">
                <a:solidFill>
                  <a:srgbClr val="FF0000"/>
                </a:solidFill>
              </a:rPr>
              <a:t>: 2013-201</a:t>
            </a:r>
            <a:r>
              <a:rPr lang="en-US" b="1" dirty="0" smtClean="0">
                <a:solidFill>
                  <a:srgbClr val="FF0000"/>
                </a:solidFill>
              </a:rPr>
              <a:t>8</a:t>
            </a:r>
            <a:r>
              <a:rPr lang="ru-RU" b="1" dirty="0" err="1" smtClean="0">
                <a:solidFill>
                  <a:srgbClr val="FF0000"/>
                </a:solidFill>
              </a:rPr>
              <a:t>г.г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1.</a:t>
            </a:r>
            <a:r>
              <a:rPr lang="ru-RU" b="1" dirty="0">
                <a:solidFill>
                  <a:srgbClr val="FF0000"/>
                </a:solidFill>
              </a:rPr>
              <a:t>Замира </a:t>
            </a:r>
            <a:r>
              <a:rPr lang="ru-RU" b="1" dirty="0" err="1">
                <a:solidFill>
                  <a:srgbClr val="FF0000"/>
                </a:solidFill>
              </a:rPr>
              <a:t>Рысаева</a:t>
            </a:r>
            <a:r>
              <a:rPr lang="ru-RU" dirty="0">
                <a:solidFill>
                  <a:srgbClr val="FF0000"/>
                </a:solidFill>
              </a:rPr>
              <a:t> - директор </a:t>
            </a:r>
            <a:r>
              <a:rPr lang="ru-RU" dirty="0" err="1">
                <a:solidFill>
                  <a:srgbClr val="FF0000"/>
                </a:solidFill>
              </a:rPr>
              <a:t>ООО"Саяр</a:t>
            </a:r>
            <a:r>
              <a:rPr lang="ru-RU" dirty="0">
                <a:solidFill>
                  <a:srgbClr val="FF0000"/>
                </a:solidFill>
              </a:rPr>
              <a:t>", арт-директор Интернационального </a:t>
            </a:r>
            <a:r>
              <a:rPr lang="ru-RU" dirty="0" err="1">
                <a:solidFill>
                  <a:srgbClr val="FF0000"/>
                </a:solidFill>
              </a:rPr>
              <a:t>проекта"АЛТЫН</a:t>
            </a:r>
            <a:r>
              <a:rPr lang="ru-RU" dirty="0">
                <a:solidFill>
                  <a:srgbClr val="FF0000"/>
                </a:solidFill>
              </a:rPr>
              <a:t> МАЙДАН" , руководитель Международного фестивального движения "</a:t>
            </a:r>
            <a:r>
              <a:rPr lang="ru-RU" dirty="0" err="1">
                <a:solidFill>
                  <a:srgbClr val="FF0000"/>
                </a:solidFill>
              </a:rPr>
              <a:t>Саяр</a:t>
            </a:r>
            <a:r>
              <a:rPr lang="ru-RU" dirty="0">
                <a:solidFill>
                  <a:srgbClr val="FF0000"/>
                </a:solidFill>
              </a:rPr>
              <a:t>", руководитель </a:t>
            </a:r>
            <a:r>
              <a:rPr lang="ru-RU" dirty="0" err="1">
                <a:solidFill>
                  <a:srgbClr val="FF0000"/>
                </a:solidFill>
              </a:rPr>
              <a:t>Экопроекта"ОЛИВА</a:t>
            </a:r>
            <a:r>
              <a:rPr lang="ru-RU" dirty="0">
                <a:solidFill>
                  <a:srgbClr val="FF0000"/>
                </a:solidFill>
              </a:rPr>
              <a:t>". </a:t>
            </a:r>
            <a:r>
              <a:rPr lang="ru-RU" dirty="0" smtClean="0">
                <a:solidFill>
                  <a:srgbClr val="FF0000"/>
                </a:solidFill>
              </a:rPr>
              <a:t>Турция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2.</a:t>
            </a:r>
            <a:r>
              <a:rPr lang="ru-RU" b="1" dirty="0">
                <a:solidFill>
                  <a:srgbClr val="FF0000"/>
                </a:solidFill>
              </a:rPr>
              <a:t>Эмиль Димитров</a:t>
            </a:r>
            <a:r>
              <a:rPr lang="ru-RU" dirty="0">
                <a:solidFill>
                  <a:srgbClr val="FF0000"/>
                </a:solidFill>
              </a:rPr>
              <a:t> - владелец и президент “Фольклорного Мира”- Управление фольклорного искусства, Член жюри в Международном Фольклорном танцевальном Фестивале в Польше, генеральный вице-секретарь “Федерация международного танцевального фестиваля”, штаб-квартира находится в Корее. Болгария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AutoShape 2" descr="https://e.mail.ru/cgi-bin/getattach?file=%d0%97%d0%b0%d0%bc%d0%b8%d1%80%d0%b0.jpg&amp;id=14546495350000000525;0;2&amp;mode=attachment&amp;&amp;x-email=hikari_2003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e.mail.ru/cgi-bin/getattach?file=%d0%97%d0%b0%d0%bc%d0%b8%d1%80%d0%b0.jpg&amp;id=14546495350000000525;0;2&amp;mode=attachment&amp;&amp;x-email=hikari_2003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e.mail.ru/cgi-bin/getattach?file=%d0%97%d0%b0%d0%bc%d0%b8%d1%80%d0%b0.jpg&amp;id=14546495350000000525;0;2&amp;mode=attachment&amp;&amp;x-email=hikari_2003%40mail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4770">
            <a:off x="452908" y="1951336"/>
            <a:ext cx="3176808" cy="1786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dpc.yaguo.ru/old/images/stories/brill_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3022919" cy="1983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Рисунок 7" descr="ЛОГО Б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60648"/>
            <a:ext cx="1584176" cy="15292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515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1920" y="335845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3.</a:t>
            </a:r>
            <a:r>
              <a:rPr lang="ru-RU" b="1" dirty="0" smtClean="0">
                <a:solidFill>
                  <a:srgbClr val="FF0000"/>
                </a:solidFill>
              </a:rPr>
              <a:t>Дипак </a:t>
            </a:r>
            <a:r>
              <a:rPr lang="ru-RU" b="1" dirty="0" err="1" smtClean="0">
                <a:solidFill>
                  <a:srgbClr val="FF0000"/>
                </a:solidFill>
              </a:rPr>
              <a:t>Томар</a:t>
            </a:r>
            <a:r>
              <a:rPr lang="ru-RU" dirty="0" smtClean="0">
                <a:solidFill>
                  <a:srgbClr val="FF0000"/>
                </a:solidFill>
              </a:rPr>
              <a:t> - Секретариат и основатель ведущих культурных объединений в Индии. Глава международного танцевального фестиваля  в Индии. Один из основателей “</a:t>
            </a:r>
            <a:r>
              <a:rPr lang="en-US" dirty="0" err="1" smtClean="0">
                <a:solidFill>
                  <a:srgbClr val="FF0000"/>
                </a:solidFill>
              </a:rPr>
              <a:t>Lok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hitkari</a:t>
            </a:r>
            <a:r>
              <a:rPr lang="en-US" dirty="0" smtClean="0">
                <a:solidFill>
                  <a:srgbClr val="FF0000"/>
                </a:solidFill>
              </a:rPr>
              <a:t> trust</a:t>
            </a:r>
            <a:r>
              <a:rPr lang="ru-RU" dirty="0" smtClean="0">
                <a:solidFill>
                  <a:srgbClr val="FF0000"/>
                </a:solidFill>
              </a:rPr>
              <a:t>”, организация работающая в помощь бедным людям. Управление благотворительной больницей, с бесплатным лечением и лекарствами для особо больных. Среднее число 200 пациентов за день за 15 лет. Индия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4.Митали </a:t>
            </a:r>
            <a:r>
              <a:rPr lang="ru-RU" b="1" dirty="0" err="1" smtClean="0">
                <a:solidFill>
                  <a:srgbClr val="FF0000"/>
                </a:solidFill>
              </a:rPr>
              <a:t>Томар</a:t>
            </a:r>
            <a:r>
              <a:rPr lang="ru-RU" dirty="0" smtClean="0">
                <a:solidFill>
                  <a:srgbClr val="FF0000"/>
                </a:solidFill>
              </a:rPr>
              <a:t> - Хореограф: В раннем возрасте она знает более 100 видов танцев. Ее оценили СМИ и общественность. Танцы соло были выставлены по телевидению много раз. Она организовала много танцевальных секций. Она набиралась опыта в “Набор иностранных танцевальных команд” также обучала их индийским национальным танцам, и знакомила с национальной одеждой Индии. Индия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AutoShape 2" descr="https://e.mail.ru/cgi-bin/getattach?file=%d0%b4%d0%b8%d0%bf%d0%b0%d0%bd%20%d1%82%d0%be%d0%bc%d0%b0%d1%80%20%d0%b8%d0%bd%d0%b4%d0%b8%d1%8f.jpg&amp;id=14546495350000000525;0;1&amp;mode=attachment&amp;&amp;x-email=hikari_2003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e.mail.ru/cgi-bin/getattach?file=%d0%b4%d0%b8%d0%bf%d0%b0%d0%bd%20%d1%82%d0%be%d0%bc%d0%b0%d1%80%20%d0%b8%d0%bd%d0%b4%d0%b8%d1%8f.jpg&amp;id=14546495350000000525;0;1&amp;mode=attachment&amp;&amp;x-email=hikari_2003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2843808" cy="2843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ЛОГО Б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76672"/>
            <a:ext cx="1512168" cy="14597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676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692696"/>
            <a:ext cx="39604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5.Сун </a:t>
            </a:r>
            <a:r>
              <a:rPr lang="ru-RU" b="1" dirty="0" err="1" smtClean="0">
                <a:solidFill>
                  <a:srgbClr val="FF0000"/>
                </a:solidFill>
              </a:rPr>
              <a:t>Лантин</a:t>
            </a:r>
            <a:r>
              <a:rPr lang="ru-RU" dirty="0" smtClean="0">
                <a:solidFill>
                  <a:srgbClr val="FF0000"/>
                </a:solidFill>
              </a:rPr>
              <a:t> – директор туристической фирмы «Морская мелодия», Китай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6.Пан </a:t>
            </a:r>
            <a:r>
              <a:rPr lang="ru-RU" b="1" dirty="0" err="1" smtClean="0">
                <a:solidFill>
                  <a:srgbClr val="FF0000"/>
                </a:solidFill>
              </a:rPr>
              <a:t>Янмэй</a:t>
            </a:r>
            <a:r>
              <a:rPr lang="ru-RU" dirty="0" smtClean="0">
                <a:solidFill>
                  <a:srgbClr val="FF0000"/>
                </a:solidFill>
              </a:rPr>
              <a:t> – вокалистка, Китай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7.Гао </a:t>
            </a:r>
            <a:r>
              <a:rPr lang="ru-RU" b="1" dirty="0" err="1" smtClean="0">
                <a:solidFill>
                  <a:srgbClr val="FF0000"/>
                </a:solidFill>
              </a:rPr>
              <a:t>Цзяою</a:t>
            </a:r>
            <a:r>
              <a:rPr lang="ru-RU" dirty="0" smtClean="0">
                <a:solidFill>
                  <a:srgbClr val="FF0000"/>
                </a:solidFill>
              </a:rPr>
              <a:t> –  вокальный инструктор, Китай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8.Стахеева Генриетта </a:t>
            </a:r>
            <a:r>
              <a:rPr lang="ru-RU" b="1" dirty="0" err="1" smtClean="0">
                <a:solidFill>
                  <a:srgbClr val="FF0000"/>
                </a:solidFill>
              </a:rPr>
              <a:t>Ариевна</a:t>
            </a:r>
            <a:r>
              <a:rPr lang="ru-RU" dirty="0" smtClean="0">
                <a:solidFill>
                  <a:srgbClr val="FF0000"/>
                </a:solidFill>
              </a:rPr>
              <a:t>, заслуженный работник культуры РФ, г. Хабаровск. Председатель комитета Международных  детских  фестивалей «Солнечный мир» и «Морская мелодия» в Китайской Народной Республике.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primamedia.ru/f/big/679/678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612897" cy="2032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http://rskshi2.ykt.ru/wp-content/uploads/2014/03/20140315_183823_re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3948200" cy="2218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664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536</TotalTime>
  <Words>642</Words>
  <Application>Microsoft Office PowerPoint</Application>
  <PresentationFormat>Экран (4:3)</PresentationFormat>
  <Paragraphs>122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Количество участников фестиваля</vt:lpstr>
      <vt:lpstr>Места проведения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 в IV Международный детский фестиваль «Бриллиантовые нотки»  </vt:lpstr>
      <vt:lpstr>Презентация PowerPoint</vt:lpstr>
      <vt:lpstr>Презентация PowerPoint</vt:lpstr>
      <vt:lpstr>Благотворительный концерт в НМЦ «Материнства и детства»  участников фестиваля  Детского образцового коллектива «Радость» 23 марта 2018</vt:lpstr>
      <vt:lpstr>Во время фестиваля  участники фестиваля  встречаются  с активистами  клуба единого детского движения  «Стремление»</vt:lpstr>
      <vt:lpstr>В Доме «Арчы» участники фестиваля и дети из Якутии провели урок каллиграфии </vt:lpstr>
      <vt:lpstr>Совместный  проект  «Мы  рисуем мир»</vt:lpstr>
      <vt:lpstr>Презентация PowerPoint</vt:lpstr>
      <vt:lpstr>Презентация PowerPoint</vt:lpstr>
      <vt:lpstr>  </vt:lpstr>
      <vt:lpstr>По итогам фестиваля   награждаются   Гран при, лауреаты   по всем номинациям.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Хикари</dc:creator>
  <cp:lastModifiedBy>Пользователь Windows</cp:lastModifiedBy>
  <cp:revision>62</cp:revision>
  <dcterms:created xsi:type="dcterms:W3CDTF">2016-02-05T03:39:28Z</dcterms:created>
  <dcterms:modified xsi:type="dcterms:W3CDTF">2018-08-01T08:55:56Z</dcterms:modified>
</cp:coreProperties>
</file>