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94" r:id="rId2"/>
    <p:sldMasterId id="2147483706" r:id="rId3"/>
    <p:sldMasterId id="2147483718" r:id="rId4"/>
  </p:sldMasterIdLst>
  <p:sldIdLst>
    <p:sldId id="256" r:id="rId5"/>
    <p:sldId id="257" r:id="rId6"/>
    <p:sldId id="258" r:id="rId7"/>
    <p:sldId id="260" r:id="rId8"/>
    <p:sldId id="259" r:id="rId9"/>
    <p:sldId id="263" r:id="rId10"/>
    <p:sldId id="264" r:id="rId11"/>
    <p:sldId id="262" r:id="rId12"/>
    <p:sldId id="261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72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41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4370-49A4-4024-958C-BFDC2311C6F5}" type="datetimeFigureOut">
              <a:rPr lang="ru-RU" smtClean="0"/>
              <a:t>05.08.2018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5956-EB1F-46FC-AB86-6A0CDEFC1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045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4370-49A4-4024-958C-BFDC2311C6F5}" type="datetimeFigureOut">
              <a:rPr lang="ru-RU" smtClean="0"/>
              <a:t>05.08.2018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5956-EB1F-46FC-AB86-6A0CDEFC1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261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8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4370-49A4-4024-958C-BFDC2311C6F5}" type="datetimeFigureOut">
              <a:rPr lang="ru-RU" smtClean="0"/>
              <a:t>05.08.2018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5956-EB1F-46FC-AB86-6A0CDEFC111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3133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4370-49A4-4024-958C-BFDC2311C6F5}" type="datetimeFigureOut">
              <a:rPr lang="ru-RU" smtClean="0"/>
              <a:t>05.08.2018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5956-EB1F-46FC-AB86-6A0CDEFC1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830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8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4370-49A4-4024-958C-BFDC2311C6F5}" type="datetimeFigureOut">
              <a:rPr lang="ru-RU" smtClean="0"/>
              <a:t>05.08.2018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5956-EB1F-46FC-AB86-6A0CDEFC111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4447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4370-49A4-4024-958C-BFDC2311C6F5}" type="datetimeFigureOut">
              <a:rPr lang="ru-RU" smtClean="0"/>
              <a:t>05.08.2018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5956-EB1F-46FC-AB86-6A0CDEFC1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928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4370-49A4-4024-958C-BFDC2311C6F5}" type="datetimeFigureOut">
              <a:rPr lang="ru-RU" smtClean="0"/>
              <a:t>05.08.2018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5956-EB1F-46FC-AB86-6A0CDEFC1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082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8" y="609607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9" y="609600"/>
            <a:ext cx="7060151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4370-49A4-4024-958C-BFDC2311C6F5}" type="datetimeFigureOut">
              <a:rPr lang="ru-RU" smtClean="0"/>
              <a:t>05.08.2018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5956-EB1F-46FC-AB86-6A0CDEFC1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678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54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14" y="3132290"/>
            <a:ext cx="9567135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372BE-740F-4995-B9B0-A73D79FBB89D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05.08.2018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02729-E202-4E3F-ABAF-4F8AB10B8F71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9221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1FB7C-EF94-4A86-BA5F-303779FADEF4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05.08.2018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BF8D1-5717-4F3A-B703-5CC97E2A1BA0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476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9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5" y="4607511"/>
            <a:ext cx="7960659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DA4C2-32D0-48CE-9DA7-FC4E2FFF4A0E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05.08.2018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DB8EE-55C8-4FC8-B9A3-0FFD81854B8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494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4370-49A4-4024-958C-BFDC2311C6F5}" type="datetimeFigureOut">
              <a:rPr lang="ru-RU" smtClean="0"/>
              <a:t>05.08.2018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5956-EB1F-46FC-AB86-6A0CDEFC1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7672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4FF27-A058-4751-877C-BE8B4A61A2F8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05.08.2018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E6586-2204-4A3A-A619-C4D81FEA678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738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CCFF9-4079-4AD7-AE36-79AD0B05CF9E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05.08.2018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7226E-5AAA-4635-AE0F-65890CE8234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8735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9BCA3-6127-47AA-B74A-82B7F5C8204D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05.08.2018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F4B31-A3CC-4FD9-87F1-811AB4292CD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2670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5123B-4D66-4457-90D3-D6D78EB29C11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05.08.2018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19291-B45A-4641-BBC6-52DC18AC84F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0525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800" y="2209809"/>
            <a:ext cx="4848113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93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6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3E9BD-8FF4-4981-9FDF-7BF1B4CCE782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05.08.2018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080E1-92B6-4A66-8AA6-9B58ED1CA8C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2162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64541-7259-4341-BBAC-C15C0CB8C117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05.08.2018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020D5-ECF3-4104-AEDC-786433773BDF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9782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6B039-B28C-419E-B2C5-DF68548F515F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05.08.2018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86CDF-A4A6-4520-BE02-7CD4419B586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1704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26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7" y="731528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0FB36-9565-44F5-9F99-BECE44765CFB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05.08.2018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8825B-EEF5-4D94-82B4-8D3046A428E9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9812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52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13" y="3132290"/>
            <a:ext cx="9567135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372BE-740F-4995-B9B0-A73D79FBB89D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05.08.2018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02729-E202-4E3F-ABAF-4F8AB10B8F71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7352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1FB7C-EF94-4A86-BA5F-303779FADEF4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05.08.2018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BF8D1-5717-4F3A-B703-5CC97E2A1BA0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325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71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4370-49A4-4024-958C-BFDC2311C6F5}" type="datetimeFigureOut">
              <a:rPr lang="ru-RU" smtClean="0"/>
              <a:t>05.08.2018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5956-EB1F-46FC-AB86-6A0CDEFC1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7618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9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5" y="4607511"/>
            <a:ext cx="7960659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DA4C2-32D0-48CE-9DA7-FC4E2FFF4A0E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05.08.2018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DB8EE-55C8-4FC8-B9A3-0FFD81854B8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2299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4FF27-A058-4751-877C-BE8B4A61A2F8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05.08.2018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E6586-2204-4A3A-A619-C4D81FEA678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6893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CCFF9-4079-4AD7-AE36-79AD0B05CF9E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05.08.2018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7226E-5AAA-4635-AE0F-65890CE8234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3595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9BCA3-6127-47AA-B74A-82B7F5C8204D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05.08.2018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F4B31-A3CC-4FD9-87F1-811AB4292CD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1032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5123B-4D66-4457-90D3-D6D78EB29C11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05.08.2018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19291-B45A-4641-BBC6-52DC18AC84F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0654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8" y="2209807"/>
            <a:ext cx="4848113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92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6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3E9BD-8FF4-4981-9FDF-7BF1B4CCE782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05.08.2018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080E1-92B6-4A66-8AA6-9B58ED1CA8C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3059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64541-7259-4341-BBAC-C15C0CB8C117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05.08.2018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020D5-ECF3-4104-AEDC-786433773BDF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870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6B039-B28C-419E-B2C5-DF68548F515F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05.08.2018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86CDF-A4A6-4520-BE02-7CD4419B586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4165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24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6" y="731526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0FB36-9565-44F5-9F99-BECE44765CFB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05.08.2018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8825B-EEF5-4D94-82B4-8D3046A428E9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7451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372BE-740F-4995-B9B0-A73D79FBB89D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05.08.2018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02729-E202-4E3F-ABAF-4F8AB10B8F71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910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6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4370-49A4-4024-958C-BFDC2311C6F5}" type="datetimeFigureOut">
              <a:rPr lang="ru-RU" smtClean="0"/>
              <a:t>05.08.2018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5956-EB1F-46FC-AB86-6A0CDEFC1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6693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1FB7C-EF94-4A86-BA5F-303779FADEF4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05.08.2018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BF8D1-5717-4F3A-B703-5CC97E2A1BA0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1533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DA4C2-32D0-48CE-9DA7-FC4E2FFF4A0E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05.08.2018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DB8EE-55C8-4FC8-B9A3-0FFD81854B8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2640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4FF27-A058-4751-877C-BE8B4A61A2F8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05.08.2018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E6586-2204-4A3A-A619-C4D81FEA678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3202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CCFF9-4079-4AD7-AE36-79AD0B05CF9E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05.08.2018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7226E-5AAA-4635-AE0F-65890CE8234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0904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9BCA3-6127-47AA-B74A-82B7F5C8204D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05.08.2018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F4B31-A3CC-4FD9-87F1-811AB4292CD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1233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5123B-4D66-4457-90D3-D6D78EB29C11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05.08.2018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19291-B45A-4641-BBC6-52DC18AC84F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0549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3E9BD-8FF4-4981-9FDF-7BF1B4CCE782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05.08.2018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080E1-92B6-4A66-8AA6-9B58ED1CA8CE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2671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64541-7259-4341-BBAC-C15C0CB8C117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05.08.2018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020D5-ECF3-4104-AEDC-786433773BDF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012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6B039-B28C-419E-B2C5-DF68548F515F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05.08.2018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86CDF-A4A6-4520-BE02-7CD4419B586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859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0FB36-9565-44F5-9F99-BECE44765CFB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05.08.2018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8825B-EEF5-4D94-82B4-8D3046A428E9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835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50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50" y="2737253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5" y="2160983"/>
            <a:ext cx="41856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9" y="2737253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4370-49A4-4024-958C-BFDC2311C6F5}" type="datetimeFigureOut">
              <a:rPr lang="ru-RU" smtClean="0"/>
              <a:t>05.08.2018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5956-EB1F-46FC-AB86-6A0CDEFC1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764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4370-49A4-4024-958C-BFDC2311C6F5}" type="datetimeFigureOut">
              <a:rPr lang="ru-RU" smtClean="0"/>
              <a:t>05.08.2018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5956-EB1F-46FC-AB86-6A0CDEFC1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1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4370-49A4-4024-958C-BFDC2311C6F5}" type="datetimeFigureOut">
              <a:rPr lang="ru-RU" smtClean="0"/>
              <a:t>05.08.2018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5956-EB1F-46FC-AB86-6A0CDEFC1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866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4" y="514932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4370-49A4-4024-958C-BFDC2311C6F5}" type="datetimeFigureOut">
              <a:rPr lang="ru-RU" smtClean="0"/>
              <a:t>05.08.2018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5956-EB1F-46FC-AB86-6A0CDEFC1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491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6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6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B4370-49A4-4024-958C-BFDC2311C6F5}" type="datetimeFigureOut">
              <a:rPr lang="ru-RU" smtClean="0"/>
              <a:t>05.08.2018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C5956-EB1F-46FC-AB86-6A0CDEFC1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410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216059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70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B4370-49A4-4024-958C-BFDC2311C6F5}" type="datetimeFigureOut">
              <a:rPr lang="ru-RU" smtClean="0"/>
              <a:t>05.08.2018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5" y="6041370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5" y="6041370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EFEC5956-EB1F-46FC-AB86-6A0CDEFC1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30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839" y="4371975"/>
            <a:ext cx="8682567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0" y="731847"/>
            <a:ext cx="85344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9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B32240-C9D0-4AFA-8CF6-0222F5CB3EBB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05.08.2018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9"/>
            <a:ext cx="447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9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733010-9B24-44DD-B1A8-0FA09921C4E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867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838" y="4371975"/>
            <a:ext cx="8682567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0" y="731845"/>
            <a:ext cx="85344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7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B32240-C9D0-4AFA-8CF6-0222F5CB3EBB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05.08.2018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7"/>
            <a:ext cx="447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733010-9B24-44DD-B1A8-0FA09921C4E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000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834" y="4371975"/>
            <a:ext cx="8682567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0" y="731839"/>
            <a:ext cx="85344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B32240-C9D0-4AFA-8CF6-0222F5CB3EBB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05.08.2018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733010-9B24-44DD-B1A8-0FA09921C4E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578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2073" y="859817"/>
            <a:ext cx="7881931" cy="3191027"/>
          </a:xfrm>
        </p:spPr>
        <p:txBody>
          <a:bodyPr/>
          <a:lstStyle/>
          <a:p>
            <a:pPr algn="ctr"/>
            <a:r>
              <a:rPr lang="ru-RU" sz="4800" b="1" dirty="0" smtClean="0">
                <a:latin typeface="Garamond" pitchFamily="18" charset="0"/>
                <a:cs typeface="Times New Roman" panose="02020603050405020304" pitchFamily="18" charset="0"/>
              </a:rPr>
              <a:t>Студенческий </a:t>
            </a:r>
            <a:br>
              <a:rPr lang="ru-RU" sz="4800" b="1" dirty="0" smtClean="0">
                <a:latin typeface="Garamond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latin typeface="Garamond" pitchFamily="18" charset="0"/>
                <a:cs typeface="Times New Roman" panose="02020603050405020304" pitchFamily="18" charset="0"/>
              </a:rPr>
              <a:t>этногастрономический фестиваль</a:t>
            </a:r>
            <a:br>
              <a:rPr lang="ru-RU" sz="4800" b="1" dirty="0" smtClean="0">
                <a:latin typeface="Garamond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latin typeface="Garamond" pitchFamily="18" charset="0"/>
                <a:cs typeface="Times New Roman" panose="02020603050405020304" pitchFamily="18" charset="0"/>
              </a:rPr>
              <a:t>«Вкус Родины»</a:t>
            </a:r>
            <a:endParaRPr lang="ru-RU" sz="4800" b="1" dirty="0">
              <a:latin typeface="Garamond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34363" y="4432978"/>
            <a:ext cx="7766936" cy="1096899"/>
          </a:xfrm>
        </p:spPr>
        <p:txBody>
          <a:bodyPr>
            <a:normAutofit fontScale="92500"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Segoe Script" pitchFamily="34" charset="0"/>
                <a:cs typeface="Times New Roman" panose="02020603050405020304" pitchFamily="18" charset="0"/>
              </a:rPr>
              <a:t>«Студенты за здоровое питание и сохранение национальных традиций!»</a:t>
            </a:r>
            <a:endParaRPr lang="ru-RU" sz="2800" b="1" dirty="0">
              <a:solidFill>
                <a:schemeClr val="tx1"/>
              </a:solidFill>
              <a:latin typeface="Segoe Script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23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398" y="1042076"/>
            <a:ext cx="4513263" cy="4335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8367" y="204724"/>
            <a:ext cx="5691116" cy="6428095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Garamond" pitchFamily="18" charset="0"/>
                <a:cs typeface="Times New Roman" panose="02020603050405020304" pitchFamily="18" charset="0"/>
              </a:rPr>
              <a:t>По нашему замыслу, 7 </a:t>
            </a:r>
            <a:r>
              <a:rPr lang="ru-RU" sz="2000" b="1" dirty="0">
                <a:solidFill>
                  <a:schemeClr val="tx1"/>
                </a:solidFill>
                <a:latin typeface="Garamond" pitchFamily="18" charset="0"/>
                <a:cs typeface="Times New Roman" panose="02020603050405020304" pitchFamily="18" charset="0"/>
              </a:rPr>
              <a:t>апреля </a:t>
            </a:r>
            <a:r>
              <a:rPr lang="ru-RU" sz="2000" b="1" dirty="0" smtClean="0">
                <a:solidFill>
                  <a:schemeClr val="tx1"/>
                </a:solidFill>
                <a:latin typeface="Garamond" pitchFamily="18" charset="0"/>
                <a:cs typeface="Times New Roman" panose="02020603050405020304" pitchFamily="18" charset="0"/>
              </a:rPr>
              <a:t>2019 года </a:t>
            </a:r>
            <a:r>
              <a:rPr lang="ru-RU" sz="2000" b="1" dirty="0">
                <a:solidFill>
                  <a:schemeClr val="tx1"/>
                </a:solidFill>
                <a:latin typeface="Garamond" pitchFamily="18" charset="0"/>
                <a:cs typeface="Times New Roman" panose="02020603050405020304" pitchFamily="18" charset="0"/>
              </a:rPr>
              <a:t>в Волгоградском ГАУ </a:t>
            </a:r>
            <a:r>
              <a:rPr lang="ru-RU" sz="2000" b="1" dirty="0" smtClean="0">
                <a:solidFill>
                  <a:schemeClr val="tx1"/>
                </a:solidFill>
                <a:latin typeface="Garamond" pitchFamily="18" charset="0"/>
                <a:cs typeface="Times New Roman" panose="02020603050405020304" pitchFamily="18" charset="0"/>
              </a:rPr>
              <a:t>в рамках Всемирного </a:t>
            </a:r>
            <a:r>
              <a:rPr lang="ru-RU" sz="2000" b="1" dirty="0">
                <a:solidFill>
                  <a:schemeClr val="tx1"/>
                </a:solidFill>
                <a:latin typeface="Garamond" pitchFamily="18" charset="0"/>
                <a:cs typeface="Times New Roman" panose="02020603050405020304" pitchFamily="18" charset="0"/>
              </a:rPr>
              <a:t>дня здоровья </a:t>
            </a:r>
            <a:r>
              <a:rPr lang="ru-RU" sz="2000" b="1" dirty="0" smtClean="0">
                <a:solidFill>
                  <a:schemeClr val="tx1"/>
                </a:solidFill>
                <a:latin typeface="Garamond" pitchFamily="18" charset="0"/>
                <a:cs typeface="Times New Roman" panose="02020603050405020304" pitchFamily="18" charset="0"/>
              </a:rPr>
              <a:t>запланировано проведение студенческого этногастрономического фестиваля «Вкус Родины», </a:t>
            </a:r>
            <a:r>
              <a:rPr lang="ru-RU" sz="2000" b="1" dirty="0">
                <a:solidFill>
                  <a:schemeClr val="tx1"/>
                </a:solidFill>
                <a:latin typeface="Garamond" pitchFamily="18" charset="0"/>
                <a:cs typeface="Times New Roman" panose="02020603050405020304" pitchFamily="18" charset="0"/>
              </a:rPr>
              <a:t>в котором смогут принять участие не только студенты Волгоградского ГАУ, но и студенты других учебных заведений нашего города и других </a:t>
            </a:r>
            <a:r>
              <a:rPr lang="ru-RU" sz="2000" b="1" dirty="0" smtClean="0">
                <a:solidFill>
                  <a:schemeClr val="tx1"/>
                </a:solidFill>
                <a:latin typeface="Garamond" pitchFamily="18" charset="0"/>
                <a:cs typeface="Times New Roman" panose="02020603050405020304" pitchFamily="18" charset="0"/>
              </a:rPr>
              <a:t>городов.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Garamond" pitchFamily="18" charset="0"/>
                <a:cs typeface="Times New Roman" panose="02020603050405020304" pitchFamily="18" charset="0"/>
              </a:rPr>
              <a:t>Участники </a:t>
            </a:r>
            <a:r>
              <a:rPr lang="ru-RU" sz="2000" b="1" dirty="0">
                <a:solidFill>
                  <a:schemeClr val="tx1"/>
                </a:solidFill>
                <a:latin typeface="Garamond" pitchFamily="18" charset="0"/>
                <a:cs typeface="Times New Roman" panose="02020603050405020304" pitchFamily="18" charset="0"/>
              </a:rPr>
              <a:t>смогут познакомиться с национальными блюдами разных народов нашей большой страны. Убедиться в том, что здоровая пища может быть не только полезной, но ещё и очень вкусной!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Garamond" pitchFamily="18" charset="0"/>
                <a:cs typeface="Times New Roman" panose="02020603050405020304" pitchFamily="18" charset="0"/>
              </a:rPr>
              <a:t>Новые знакомства, знания, </a:t>
            </a:r>
            <a:r>
              <a:rPr lang="ru-RU" sz="2000" b="1" dirty="0" smtClean="0">
                <a:solidFill>
                  <a:schemeClr val="tx1"/>
                </a:solidFill>
                <a:latin typeface="Garamond" pitchFamily="18" charset="0"/>
                <a:cs typeface="Times New Roman" panose="02020603050405020304" pitchFamily="18" charset="0"/>
              </a:rPr>
              <a:t>вкусные и полезные национальные блюда, </a:t>
            </a:r>
            <a:r>
              <a:rPr lang="ru-RU" sz="2000" b="1" dirty="0">
                <a:solidFill>
                  <a:schemeClr val="tx1"/>
                </a:solidFill>
                <a:latin typeface="Garamond" pitchFamily="18" charset="0"/>
                <a:cs typeface="Times New Roman" panose="02020603050405020304" pitchFamily="18" charset="0"/>
              </a:rPr>
              <a:t>чувство единства </a:t>
            </a:r>
            <a:r>
              <a:rPr lang="ru-RU" sz="2000" b="1" dirty="0" smtClean="0">
                <a:solidFill>
                  <a:schemeClr val="tx1"/>
                </a:solidFill>
                <a:latin typeface="Garamond" pitchFamily="18" charset="0"/>
                <a:cs typeface="Times New Roman" panose="02020603050405020304" pitchFamily="18" charset="0"/>
              </a:rPr>
              <a:t>представителей разных народов </a:t>
            </a:r>
            <a:r>
              <a:rPr lang="ru-RU" sz="2000" b="1" dirty="0">
                <a:solidFill>
                  <a:schemeClr val="tx1"/>
                </a:solidFill>
                <a:latin typeface="Garamond" pitchFamily="18" charset="0"/>
                <a:cs typeface="Times New Roman" panose="02020603050405020304" pitchFamily="18" charset="0"/>
              </a:rPr>
              <a:t>и просто хорошее настроение стоит того, чтобы посетить фестиваль </a:t>
            </a:r>
            <a:r>
              <a:rPr lang="ru-RU" sz="2000" b="1" dirty="0" smtClean="0">
                <a:solidFill>
                  <a:schemeClr val="tx1"/>
                </a:solidFill>
                <a:latin typeface="Garamond" pitchFamily="18" charset="0"/>
                <a:cs typeface="Times New Roman" panose="02020603050405020304" pitchFamily="18" charset="0"/>
              </a:rPr>
              <a:t>«Вкус Родины».</a:t>
            </a:r>
            <a:endParaRPr lang="ru-RU" sz="2000" dirty="0">
              <a:latin typeface="Garamond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41497" y="809197"/>
            <a:ext cx="5810079" cy="646331"/>
          </a:xfrm>
          <a:prstGeom prst="rect">
            <a:avLst/>
          </a:prstGeom>
          <a:noFill/>
          <a:scene3d>
            <a:camera prst="orthographicFront">
              <a:rot lat="1800000" lon="12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Segoe Script" pitchFamily="34" charset="0"/>
              </a:rPr>
              <a:t>Студенческий этногастрономический фестиваль «Вкус Родины»</a:t>
            </a:r>
            <a:endParaRPr lang="ru-RU" b="1" dirty="0">
              <a:solidFill>
                <a:srgbClr val="C00000"/>
              </a:solidFill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89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539" y="647315"/>
            <a:ext cx="5288559" cy="35016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72957" y="514924"/>
            <a:ext cx="4258907" cy="5995057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Garamond" pitchFamily="18" charset="0"/>
                <a:cs typeface="Times New Roman" panose="02020603050405020304" pitchFamily="18" charset="0"/>
              </a:rPr>
              <a:t>Подобные мероприятия уже проходили в Волгоградском ГАУ и увенчались успехом.</a:t>
            </a:r>
          </a:p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Garamond" pitchFamily="18" charset="0"/>
                <a:cs typeface="Times New Roman" panose="02020603050405020304" pitchFamily="18" charset="0"/>
              </a:rPr>
              <a:t>Так, например, в апреле 2015 года в </a:t>
            </a:r>
            <a:r>
              <a:rPr lang="ru-RU" sz="1800" b="1" dirty="0">
                <a:solidFill>
                  <a:schemeClr val="tx1"/>
                </a:solidFill>
                <a:latin typeface="Garamond" pitchFamily="18" charset="0"/>
                <a:cs typeface="Times New Roman" panose="02020603050405020304" pitchFamily="18" charset="0"/>
              </a:rPr>
              <a:t>рамкам недели социального </a:t>
            </a:r>
            <a:r>
              <a:rPr lang="ru-RU" sz="1800" b="1" dirty="0" smtClean="0">
                <a:solidFill>
                  <a:schemeClr val="tx1"/>
                </a:solidFill>
                <a:latin typeface="Garamond" pitchFamily="18" charset="0"/>
                <a:cs typeface="Times New Roman" panose="02020603050405020304" pitchFamily="18" charset="0"/>
              </a:rPr>
              <a:t>актива </a:t>
            </a:r>
            <a:r>
              <a:rPr lang="ru-RU" sz="1800" b="1" dirty="0">
                <a:solidFill>
                  <a:schemeClr val="tx1"/>
                </a:solidFill>
                <a:latin typeface="Garamond" pitchFamily="18" charset="0"/>
                <a:cs typeface="Times New Roman" panose="02020603050405020304" pitchFamily="18" charset="0"/>
              </a:rPr>
              <a:t>с большим успехом прошел межнациональный конкурс </a:t>
            </a:r>
            <a:r>
              <a:rPr lang="ru-RU" sz="1800" b="1" dirty="0" smtClean="0">
                <a:solidFill>
                  <a:schemeClr val="tx1"/>
                </a:solidFill>
                <a:latin typeface="Garamond" pitchFamily="18" charset="0"/>
                <a:cs typeface="Times New Roman" panose="02020603050405020304" pitchFamily="18" charset="0"/>
              </a:rPr>
              <a:t>«Дружба народов». Участвовали </a:t>
            </a:r>
            <a:r>
              <a:rPr lang="ru-RU" sz="1800" b="1" dirty="0">
                <a:solidFill>
                  <a:schemeClr val="tx1"/>
                </a:solidFill>
                <a:latin typeface="Garamond" pitchFamily="18" charset="0"/>
                <a:cs typeface="Times New Roman" panose="02020603050405020304" pitchFamily="18" charset="0"/>
              </a:rPr>
              <a:t>представители 8 факультетов и института непрерывного образования. Жюри, зрители и болельщики с удовольствием пополнили свои знания о Португалии, Дагестане, России, Армении, Японии и южно-африканском народе Свази. Конкурсанты творчески подошли ко всем пяти заданиям. Необходимо было рассказать о себе, обычаях своей страны, продемонстрировать костюм и национальное блюдо и рассказать стихотворение на родном языке.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807" y="3512452"/>
            <a:ext cx="4717759" cy="31236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6369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7578" y="701041"/>
            <a:ext cx="4513263" cy="50596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0649" y="524082"/>
            <a:ext cx="3575715" cy="344742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Garamond" pitchFamily="18" charset="0"/>
                <a:cs typeface="Times New Roman" panose="02020603050405020304" pitchFamily="18" charset="0"/>
              </a:rPr>
              <a:t>Ещё ранее, в декабре 2012 года в Волгоградском ГАУ прошли </a:t>
            </a:r>
            <a:r>
              <a:rPr lang="en-US" sz="2000" b="1" dirty="0" smtClean="0">
                <a:solidFill>
                  <a:schemeClr val="tx1"/>
                </a:solidFill>
                <a:latin typeface="Garamond" pitchFamily="18" charset="0"/>
                <a:cs typeface="Times New Roman" panose="02020603050405020304" pitchFamily="18" charset="0"/>
              </a:rPr>
              <a:t>I</a:t>
            </a:r>
            <a:r>
              <a:rPr lang="ru-RU" sz="2000" b="1" dirty="0" smtClean="0">
                <a:solidFill>
                  <a:schemeClr val="tx1"/>
                </a:solidFill>
                <a:latin typeface="Garamond" pitchFamily="18" charset="0"/>
                <a:cs typeface="Times New Roman" panose="02020603050405020304" pitchFamily="18" charset="0"/>
              </a:rPr>
              <a:t> Краеведческие чтения, где помимо научной конференции была и развлекательная программа с танцами и песнями представителей разных национальностей нашего ВУЗа и угощением всех желающих блинами.</a:t>
            </a:r>
            <a:endParaRPr lang="ru-RU" sz="2000" b="1" dirty="0">
              <a:solidFill>
                <a:schemeClr val="tx1"/>
              </a:solidFill>
              <a:latin typeface="Garamond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322" y="182881"/>
            <a:ext cx="2474359" cy="487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124" y="3827514"/>
            <a:ext cx="2813207" cy="3027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16" y="4204837"/>
            <a:ext cx="3979757" cy="26531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084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766" y="805219"/>
            <a:ext cx="6698207" cy="4897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5" y="464025"/>
            <a:ext cx="3854528" cy="5854888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Garamond" pitchFamily="18" charset="0"/>
                <a:cs typeface="Times New Roman" panose="02020603050405020304" pitchFamily="18" charset="0"/>
              </a:rPr>
              <a:t>Мы же решили взять за основу национальное блюдо!</a:t>
            </a:r>
          </a:p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Garamond" pitchFamily="18" charset="0"/>
                <a:cs typeface="Times New Roman" panose="02020603050405020304" pitchFamily="18" charset="0"/>
              </a:rPr>
              <a:t>Студенты разных национальностей поделятся традиционными блюдами своего народа с участниками фестиваля, которыми могут стать студенты любого ВУЗа, как Волгограда, так и любого другого региона страны!</a:t>
            </a:r>
          </a:p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Garamond" pitchFamily="18" charset="0"/>
                <a:cs typeface="Times New Roman" panose="02020603050405020304" pitchFamily="18" charset="0"/>
              </a:rPr>
              <a:t>Во время фестиваля будет играть музыка тех народов, блюда которых будут стоять на столах. А сами студенты будут одеты в национальные костюмы.</a:t>
            </a:r>
          </a:p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Garamond" pitchFamily="18" charset="0"/>
                <a:cs typeface="Times New Roman" panose="02020603050405020304" pitchFamily="18" charset="0"/>
              </a:rPr>
              <a:t>Так каждый участник фестиваля сможет полностью окунуться в атмосферу разных народов мира!</a:t>
            </a:r>
            <a:endParaRPr lang="ru-RU" sz="1800" b="1" dirty="0">
              <a:solidFill>
                <a:schemeClr val="tx1"/>
              </a:solidFill>
              <a:latin typeface="Garamond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56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7"/>
          <a:stretch/>
        </p:blipFill>
        <p:spPr bwMode="auto">
          <a:xfrm>
            <a:off x="239190" y="514002"/>
            <a:ext cx="11906249" cy="634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527052" y="1032"/>
            <a:ext cx="1104053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Программа фестиваля</a:t>
            </a:r>
          </a:p>
        </p:txBody>
      </p:sp>
    </p:spTree>
    <p:extLst>
      <p:ext uri="{BB962C8B-B14F-4D97-AF65-F5344CB8AC3E}">
        <p14:creationId xmlns:p14="http://schemas.microsoft.com/office/powerpoint/2010/main" val="291614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0"/>
          <a:stretch/>
        </p:blipFill>
        <p:spPr bwMode="auto">
          <a:xfrm>
            <a:off x="334435" y="6913"/>
            <a:ext cx="11523133" cy="6703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550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20" y="1277938"/>
            <a:ext cx="4933949" cy="446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8" y="1277938"/>
            <a:ext cx="5185833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814917" y="5949950"/>
            <a:ext cx="441748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prstClr val="black"/>
                </a:solidFill>
                <a:cs typeface="Arial" charset="0"/>
              </a:rPr>
              <a:t>Группа ВКонтакте</a:t>
            </a: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6383874" y="5949950"/>
            <a:ext cx="499321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prstClr val="black"/>
                </a:solidFill>
                <a:cs typeface="Arial" charset="0"/>
              </a:rPr>
              <a:t>Группа в Одноклассниках</a:t>
            </a:r>
          </a:p>
        </p:txBody>
      </p:sp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643469" y="450850"/>
            <a:ext cx="10560051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Продвижение фестиваля в социальных сетях</a:t>
            </a:r>
          </a:p>
        </p:txBody>
      </p:sp>
    </p:spTree>
    <p:extLst>
      <p:ext uri="{BB962C8B-B14F-4D97-AF65-F5344CB8AC3E}">
        <p14:creationId xmlns:p14="http://schemas.microsoft.com/office/powerpoint/2010/main" val="102759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336" y="5699760"/>
            <a:ext cx="8596667" cy="79248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Приятного аппетита! Великолепного настроения и незабываемых впечатлений!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8" b="7348"/>
          <a:stretch>
            <a:fillRect/>
          </a:stretch>
        </p:blipFill>
        <p:spPr>
          <a:xfrm>
            <a:off x="677863" y="335288"/>
            <a:ext cx="8596312" cy="5166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7626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Красный и фиолетовый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157</TotalTime>
  <Words>360</Words>
  <Application>Microsoft Office PowerPoint</Application>
  <PresentationFormat>Произвольный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Грань</vt:lpstr>
      <vt:lpstr>Воздушный поток</vt:lpstr>
      <vt:lpstr>1_Воздушный поток</vt:lpstr>
      <vt:lpstr>2_Воздушный поток</vt:lpstr>
      <vt:lpstr>Студенческий  этногастрономический фестиваль «Вкус Родины»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Приятного аппетита! Великолепного настроения и незабываемых впечатлений!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Студенческий  этно-гастрономический фестиваль «Гурман»</dc:title>
  <dc:creator>Дарья Ткачёва</dc:creator>
  <cp:lastModifiedBy>User</cp:lastModifiedBy>
  <cp:revision>20</cp:revision>
  <dcterms:created xsi:type="dcterms:W3CDTF">2015-08-27T06:11:54Z</dcterms:created>
  <dcterms:modified xsi:type="dcterms:W3CDTF">2018-08-05T20:49:33Z</dcterms:modified>
</cp:coreProperties>
</file>