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</p:sldIdLst>
  <p:sldSz cy="5143500" cx="9144000"/>
  <p:notesSz cx="6858000" cy="9144000"/>
  <p:embeddedFontLst>
    <p:embeddedFont>
      <p:font typeface="Caveat"/>
      <p:regular r:id="rId18"/>
      <p:bold r:id="rId19"/>
    </p:embeddedFont>
    <p:embeddedFont>
      <p:font typeface="Comfortaa"/>
      <p:regular r:id="rId20"/>
      <p:bold r:id="rId21"/>
    </p:embeddedFont>
    <p:embeddedFont>
      <p:font typeface="Ruslan Display"/>
      <p:regular r:id="rId2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Comfortaa-regular.fntdata"/><Relationship Id="rId11" Type="http://schemas.openxmlformats.org/officeDocument/2006/relationships/slide" Target="slides/slide7.xml"/><Relationship Id="rId22" Type="http://schemas.openxmlformats.org/officeDocument/2006/relationships/font" Target="fonts/RuslanDisplay-regular.fntdata"/><Relationship Id="rId10" Type="http://schemas.openxmlformats.org/officeDocument/2006/relationships/slide" Target="slides/slide6.xml"/><Relationship Id="rId21" Type="http://schemas.openxmlformats.org/officeDocument/2006/relationships/font" Target="fonts/Comfortaa-bold.fnt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19" Type="http://schemas.openxmlformats.org/officeDocument/2006/relationships/font" Target="fonts/Caveat-bold.fntdata"/><Relationship Id="rId6" Type="http://schemas.openxmlformats.org/officeDocument/2006/relationships/slide" Target="slides/slide2.xml"/><Relationship Id="rId18" Type="http://schemas.openxmlformats.org/officeDocument/2006/relationships/font" Target="fonts/Caveat-regular.fntdata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dd9ee6260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3dd9ee6260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1491d63ba5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1491d63ba5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c39bea0d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c39bea0d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491d63ba5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1491d63ba5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1491d63ba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1491d63ba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3c058078bf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3c058078bf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3c058078bf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3c058078bf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d600cbe9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d600cbe9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dd9ee6260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3dd9ee6260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e74494fda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1e74494fda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dd9ee6260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dd9ee6260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1e901154b9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1e901154b9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m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m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m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m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m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m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m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m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m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m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m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m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8.png"/><Relationship Id="rId4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jpg"/><Relationship Id="rId4" Type="http://schemas.openxmlformats.org/officeDocument/2006/relationships/image" Target="../media/image16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png"/><Relationship Id="rId4" Type="http://schemas.openxmlformats.org/officeDocument/2006/relationships/image" Target="../media/image2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7.jpg"/><Relationship Id="rId4" Type="http://schemas.openxmlformats.org/officeDocument/2006/relationships/image" Target="../media/image21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://vk.com/russian_holiday" TargetMode="External"/><Relationship Id="rId4" Type="http://schemas.openxmlformats.org/officeDocument/2006/relationships/image" Target="../media/image18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jpg"/><Relationship Id="rId4" Type="http://schemas.openxmlformats.org/officeDocument/2006/relationships/image" Target="../media/image12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hyperlink" Target="https://youtu.be/UZmfwSGFuoY" TargetMode="External"/><Relationship Id="rId4" Type="http://schemas.openxmlformats.org/officeDocument/2006/relationships/hyperlink" Target="https://youtu.be/I9LkntolMuY" TargetMode="External"/><Relationship Id="rId9" Type="http://schemas.openxmlformats.org/officeDocument/2006/relationships/image" Target="../media/image26.jpg"/><Relationship Id="rId5" Type="http://schemas.openxmlformats.org/officeDocument/2006/relationships/hyperlink" Target="https://youtu.be/gs5vLqG6Kss" TargetMode="External"/><Relationship Id="rId6" Type="http://schemas.openxmlformats.org/officeDocument/2006/relationships/hyperlink" Target="https://youtu.be/JzNXXJOazxY" TargetMode="External"/><Relationship Id="rId7" Type="http://schemas.openxmlformats.org/officeDocument/2006/relationships/image" Target="../media/image20.png"/><Relationship Id="rId8" Type="http://schemas.openxmlformats.org/officeDocument/2006/relationships/image" Target="../media/image14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jpg"/><Relationship Id="rId4" Type="http://schemas.openxmlformats.org/officeDocument/2006/relationships/image" Target="../media/image15.jpg"/><Relationship Id="rId5" Type="http://schemas.openxmlformats.org/officeDocument/2006/relationships/image" Target="../media/image2.jpg"/><Relationship Id="rId6" Type="http://schemas.openxmlformats.org/officeDocument/2006/relationships/image" Target="../media/image17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jpg"/><Relationship Id="rId4" Type="http://schemas.openxmlformats.org/officeDocument/2006/relationships/image" Target="../media/image6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jpg"/><Relationship Id="rId4" Type="http://schemas.openxmlformats.org/officeDocument/2006/relationships/image" Target="../media/image9.jpg"/><Relationship Id="rId5" Type="http://schemas.openxmlformats.org/officeDocument/2006/relationships/image" Target="../media/image8.jpg"/><Relationship Id="rId6" Type="http://schemas.openxmlformats.org/officeDocument/2006/relationships/image" Target="../media/image23.jpg"/><Relationship Id="rId7" Type="http://schemas.openxmlformats.org/officeDocument/2006/relationships/image" Target="../media/image25.jpg"/><Relationship Id="rId8" Type="http://schemas.openxmlformats.org/officeDocument/2006/relationships/image" Target="../media/image24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938" y="25338"/>
            <a:ext cx="8868125" cy="5092825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>
            <p:ph type="ctrTitle"/>
          </p:nvPr>
        </p:nvSpPr>
        <p:spPr>
          <a:xfrm>
            <a:off x="436525" y="3053150"/>
            <a:ext cx="8246700" cy="894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ms" sz="3600">
                <a:solidFill>
                  <a:srgbClr val="000000"/>
                </a:solidFill>
                <a:latin typeface="Ruslan Display"/>
                <a:ea typeface="Ruslan Display"/>
                <a:cs typeface="Ruslan Display"/>
                <a:sym typeface="Ruslan Display"/>
              </a:rPr>
              <a:t>“Большие святочные гулянья”</a:t>
            </a:r>
            <a:endParaRPr sz="4800">
              <a:solidFill>
                <a:srgbClr val="000000"/>
              </a:solidFill>
              <a:latin typeface="Ruslan Display"/>
              <a:ea typeface="Ruslan Display"/>
              <a:cs typeface="Ruslan Display"/>
              <a:sym typeface="Ruslan Display"/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 rotWithShape="1">
          <a:blip r:embed="rId4">
            <a:alphaModFix/>
          </a:blip>
          <a:srcRect b="0" l="495" r="495" t="0"/>
          <a:stretch/>
        </p:blipFill>
        <p:spPr>
          <a:xfrm>
            <a:off x="3475597" y="661100"/>
            <a:ext cx="2192800" cy="221470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>
            <p:ph idx="1" type="subTitle"/>
          </p:nvPr>
        </p:nvSpPr>
        <p:spPr>
          <a:xfrm>
            <a:off x="742350" y="4007600"/>
            <a:ext cx="7659300" cy="77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ms" sz="2000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Фестиваль русской праздничной культуры XIX века</a:t>
            </a:r>
            <a:endParaRPr sz="2000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58" name="Google Shape;58;p13"/>
          <p:cNvSpPr txBox="1"/>
          <p:nvPr/>
        </p:nvSpPr>
        <p:spPr>
          <a:xfrm>
            <a:off x="1266825" y="0"/>
            <a:ext cx="6625800" cy="7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ms">
                <a:latin typeface="Cambria"/>
                <a:ea typeface="Cambria"/>
                <a:cs typeface="Cambria"/>
                <a:sym typeface="Cambria"/>
              </a:rPr>
              <a:t>Социокультурный проект 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ms">
                <a:latin typeface="Cambria"/>
                <a:ea typeface="Cambria"/>
                <a:cs typeface="Cambria"/>
                <a:sym typeface="Cambria"/>
              </a:rPr>
              <a:t>“Съезжий праздник под Петербургом” 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2"/>
          <p:cNvSpPr txBox="1"/>
          <p:nvPr>
            <p:ph type="ctrTitle"/>
          </p:nvPr>
        </p:nvSpPr>
        <p:spPr>
          <a:xfrm>
            <a:off x="219100" y="125225"/>
            <a:ext cx="2920200" cy="54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b="1" lang="ms" sz="3000">
                <a:latin typeface="Caveat"/>
                <a:ea typeface="Caveat"/>
                <a:cs typeface="Caveat"/>
                <a:sym typeface="Caveat"/>
              </a:rPr>
              <a:t>Место проведения</a:t>
            </a:r>
            <a:endParaRPr b="1" sz="3000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31" name="Google Shape;131;p22"/>
          <p:cNvSpPr txBox="1"/>
          <p:nvPr>
            <p:ph idx="1" type="subTitle"/>
          </p:nvPr>
        </p:nvSpPr>
        <p:spPr>
          <a:xfrm>
            <a:off x="144775" y="595750"/>
            <a:ext cx="8316900" cy="153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ms" sz="1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ms" sz="1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С 2018 года фестиваль проводится в деревне </a:t>
            </a:r>
            <a:r>
              <a:rPr b="1" lang="ms" sz="1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Ложголово</a:t>
            </a:r>
            <a:r>
              <a:rPr lang="ms" sz="1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Сланцевского района, при поддержке администрации Старопольского сельского поселения. </a:t>
            </a:r>
            <a:br>
              <a:rPr lang="ms" sz="1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</a:br>
            <a:r>
              <a:rPr lang="ms" sz="140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В зимнее время население деревни 100 человек. Сланцевский район - население 43 000 человек. </a:t>
            </a:r>
            <a:endParaRPr sz="140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ms" sz="1400" u="sng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</a:br>
            <a:r>
              <a:rPr lang="ms" sz="140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Расстояние: </a:t>
            </a:r>
            <a:br>
              <a:rPr lang="ms" sz="140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</a:br>
            <a:r>
              <a:rPr lang="ms" sz="140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Санкт-Петербург 130 км</a:t>
            </a:r>
            <a:br>
              <a:rPr lang="ms" sz="140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</a:br>
            <a:r>
              <a:rPr lang="ms" sz="140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Сланцы 60 км</a:t>
            </a:r>
            <a:br>
              <a:rPr lang="ms" sz="140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</a:br>
            <a:r>
              <a:rPr lang="ms" sz="140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Кингисепп 43 км</a:t>
            </a:r>
            <a:br>
              <a:rPr lang="ms" sz="140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</a:br>
            <a:endParaRPr sz="140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ms" sz="1400">
                <a:latin typeface="Georgia"/>
                <a:ea typeface="Georgia"/>
                <a:cs typeface="Georgia"/>
                <a:sym typeface="Georgia"/>
              </a:rPr>
            </a:br>
            <a:endParaRPr sz="140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32" name="Google Shape;13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58475" y="1561300"/>
            <a:ext cx="4403351" cy="325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9099" y="2410050"/>
            <a:ext cx="3615045" cy="24100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3"/>
          <p:cNvSpPr txBox="1"/>
          <p:nvPr/>
        </p:nvSpPr>
        <p:spPr>
          <a:xfrm>
            <a:off x="76000" y="88675"/>
            <a:ext cx="8982000" cy="49788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lgDash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23"/>
          <p:cNvSpPr txBox="1"/>
          <p:nvPr/>
        </p:nvSpPr>
        <p:spPr>
          <a:xfrm>
            <a:off x="3141600" y="254825"/>
            <a:ext cx="2673300" cy="61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ms" sz="280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Целевые аудитории</a:t>
            </a:r>
            <a:endParaRPr sz="2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40" name="Google Shape;140;p23"/>
          <p:cNvSpPr txBox="1"/>
          <p:nvPr/>
        </p:nvSpPr>
        <p:spPr>
          <a:xfrm>
            <a:off x="166875" y="2644125"/>
            <a:ext cx="4590600" cy="23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ms"/>
              <a:t>        </a:t>
            </a:r>
            <a:r>
              <a:rPr lang="ms">
                <a:latin typeface="Cambria"/>
                <a:ea typeface="Cambria"/>
                <a:cs typeface="Cambria"/>
                <a:sym typeface="Cambria"/>
              </a:rPr>
              <a:t>      </a:t>
            </a:r>
            <a:r>
              <a:rPr lang="ms" sz="1600">
                <a:latin typeface="Cambria"/>
                <a:ea typeface="Cambria"/>
                <a:cs typeface="Cambria"/>
                <a:sym typeface="Cambria"/>
              </a:rPr>
              <a:t>   </a:t>
            </a:r>
            <a:r>
              <a:rPr b="1" lang="ms" sz="1600">
                <a:latin typeface="Ruslan Display"/>
                <a:ea typeface="Ruslan Display"/>
                <a:cs typeface="Ruslan Display"/>
                <a:sym typeface="Ruslan Display"/>
              </a:rPr>
              <a:t>ГОСТИ:</a:t>
            </a:r>
            <a:br>
              <a:rPr lang="ms" sz="1600">
                <a:latin typeface="Cambria"/>
                <a:ea typeface="Cambria"/>
                <a:cs typeface="Cambria"/>
                <a:sym typeface="Cambria"/>
              </a:rPr>
            </a:br>
            <a:endParaRPr sz="1600">
              <a:latin typeface="Cambria"/>
              <a:ea typeface="Cambria"/>
              <a:cs typeface="Cambria"/>
              <a:sym typeface="Cambria"/>
            </a:endParaRPr>
          </a:p>
          <a:p>
            <a: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Font typeface="Georgia"/>
              <a:buChar char="●"/>
            </a:pPr>
            <a:r>
              <a:rPr lang="ms" sz="1600">
                <a:latin typeface="Georgia"/>
                <a:ea typeface="Georgia"/>
                <a:cs typeface="Georgia"/>
                <a:sym typeface="Georgia"/>
              </a:rPr>
              <a:t>постоянные </a:t>
            </a:r>
            <a:r>
              <a:rPr lang="ms" sz="1600">
                <a:latin typeface="Georgia"/>
                <a:ea typeface="Georgia"/>
                <a:cs typeface="Georgia"/>
                <a:sym typeface="Georgia"/>
              </a:rPr>
              <a:t>жители и дачники д.Ложголово;</a:t>
            </a:r>
            <a:endParaRPr sz="1600">
              <a:latin typeface="Georgia"/>
              <a:ea typeface="Georgia"/>
              <a:cs typeface="Georgia"/>
              <a:sym typeface="Georgia"/>
            </a:endParaRPr>
          </a:p>
          <a:p>
            <a: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Font typeface="Georgia"/>
              <a:buChar char="●"/>
            </a:pPr>
            <a:r>
              <a:rPr lang="ms" sz="1600">
                <a:latin typeface="Georgia"/>
                <a:ea typeface="Georgia"/>
                <a:cs typeface="Georgia"/>
                <a:sym typeface="Georgia"/>
              </a:rPr>
              <a:t>с</a:t>
            </a:r>
            <a:r>
              <a:rPr lang="ms" sz="1600">
                <a:latin typeface="Georgia"/>
                <a:ea typeface="Georgia"/>
                <a:cs typeface="Georgia"/>
                <a:sym typeface="Georgia"/>
              </a:rPr>
              <a:t>емьи с детьми и </a:t>
            </a:r>
            <a:r>
              <a:rPr lang="ms" sz="1600">
                <a:latin typeface="Georgia"/>
                <a:ea typeface="Georgia"/>
                <a:cs typeface="Georgia"/>
                <a:sym typeface="Georgia"/>
              </a:rPr>
              <a:t>активная молодёжь Сланцевского района</a:t>
            </a:r>
            <a:r>
              <a:rPr lang="ms" sz="1600">
                <a:latin typeface="Georgia"/>
                <a:ea typeface="Georgia"/>
                <a:cs typeface="Georgia"/>
                <a:sym typeface="Georgia"/>
              </a:rPr>
              <a:t>; </a:t>
            </a:r>
            <a:endParaRPr sz="1600">
              <a:latin typeface="Georgia"/>
              <a:ea typeface="Georgia"/>
              <a:cs typeface="Georgia"/>
              <a:sym typeface="Georgia"/>
            </a:endParaRPr>
          </a:p>
          <a:p>
            <a: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Font typeface="Georgia"/>
              <a:buChar char="●"/>
            </a:pPr>
            <a:r>
              <a:rPr lang="ms" sz="1600">
                <a:latin typeface="Georgia"/>
                <a:ea typeface="Georgia"/>
                <a:cs typeface="Georgia"/>
                <a:sym typeface="Georgia"/>
              </a:rPr>
              <a:t>туристы из Санкт-Петербурга и Лен.области, Москвы, Пскова и других городов</a:t>
            </a:r>
            <a:endParaRPr sz="1600">
              <a:latin typeface="Georgia"/>
              <a:ea typeface="Georgia"/>
              <a:cs typeface="Georgia"/>
              <a:sym typeface="Georgia"/>
            </a:endParaRPr>
          </a:p>
          <a:p>
            <a:pPr indent="0" lvl="0" marL="457200" rtl="0">
              <a:spcBef>
                <a:spcPts val="0"/>
              </a:spcBef>
              <a:spcAft>
                <a:spcPts val="0"/>
              </a:spcAft>
              <a:buNone/>
            </a:pPr>
            <a:br>
              <a:rPr lang="ms">
                <a:latin typeface="Cambria"/>
                <a:ea typeface="Cambria"/>
                <a:cs typeface="Cambria"/>
                <a:sym typeface="Cambria"/>
              </a:rPr>
            </a:br>
            <a:br>
              <a:rPr lang="ms"/>
            </a:br>
            <a:br>
              <a:rPr lang="ms"/>
            </a:br>
            <a:endParaRPr/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23"/>
          <p:cNvSpPr txBox="1"/>
          <p:nvPr/>
        </p:nvSpPr>
        <p:spPr>
          <a:xfrm>
            <a:off x="4757475" y="2644125"/>
            <a:ext cx="4256700" cy="21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ms" sz="1600">
                <a:latin typeface="Cambria"/>
                <a:ea typeface="Cambria"/>
                <a:cs typeface="Cambria"/>
                <a:sym typeface="Cambria"/>
              </a:rPr>
              <a:t>    </a:t>
            </a:r>
            <a:r>
              <a:rPr b="1" lang="ms" sz="1600">
                <a:latin typeface="Ruslan Display"/>
                <a:ea typeface="Ruslan Display"/>
                <a:cs typeface="Ruslan Display"/>
                <a:sym typeface="Ruslan Display"/>
              </a:rPr>
              <a:t>УЧАСТНИКИ:</a:t>
            </a:r>
            <a:br>
              <a:rPr lang="ms" sz="1600">
                <a:latin typeface="Cambria"/>
                <a:ea typeface="Cambria"/>
                <a:cs typeface="Cambria"/>
                <a:sym typeface="Cambria"/>
              </a:rPr>
            </a:br>
            <a:endParaRPr sz="1600">
              <a:latin typeface="Cambria"/>
              <a:ea typeface="Cambria"/>
              <a:cs typeface="Cambria"/>
              <a:sym typeface="Cambria"/>
            </a:endParaRPr>
          </a:p>
          <a:p>
            <a: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Font typeface="Georgia"/>
              <a:buChar char="●"/>
            </a:pPr>
            <a:r>
              <a:rPr lang="ms" sz="1600">
                <a:latin typeface="Georgia"/>
                <a:ea typeface="Georgia"/>
                <a:cs typeface="Georgia"/>
                <a:sym typeface="Georgia"/>
              </a:rPr>
              <a:t>фольклористы и реконструкторы; </a:t>
            </a:r>
            <a:endParaRPr sz="1600">
              <a:latin typeface="Georgia"/>
              <a:ea typeface="Georgia"/>
              <a:cs typeface="Georgia"/>
              <a:sym typeface="Georgia"/>
            </a:endParaRPr>
          </a:p>
          <a:p>
            <a: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Font typeface="Georgia"/>
              <a:buChar char="●"/>
            </a:pPr>
            <a:r>
              <a:rPr lang="ms" sz="1600">
                <a:latin typeface="Georgia"/>
                <a:ea typeface="Georgia"/>
                <a:cs typeface="Georgia"/>
                <a:sym typeface="Georgia"/>
              </a:rPr>
              <a:t>мастера и ремесленники; </a:t>
            </a:r>
            <a:endParaRPr sz="1600">
              <a:latin typeface="Georgia"/>
              <a:ea typeface="Georgia"/>
              <a:cs typeface="Georgia"/>
              <a:sym typeface="Georgia"/>
            </a:endParaRPr>
          </a:p>
          <a:p>
            <a: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ms" sz="1600">
                <a:latin typeface="Georgia"/>
                <a:ea typeface="Georgia"/>
                <a:cs typeface="Georgia"/>
                <a:sym typeface="Georgia"/>
              </a:rPr>
              <a:t>журналисты и фотографы; </a:t>
            </a:r>
            <a:endParaRPr sz="1600">
              <a:latin typeface="Georgia"/>
              <a:ea typeface="Georgia"/>
              <a:cs typeface="Georgia"/>
              <a:sym typeface="Georgia"/>
            </a:endParaRPr>
          </a:p>
          <a:p>
            <a: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ms" sz="1600">
                <a:latin typeface="Georgia"/>
                <a:ea typeface="Georgia"/>
                <a:cs typeface="Georgia"/>
                <a:sym typeface="Georgia"/>
              </a:rPr>
              <a:t>фермеры;</a:t>
            </a:r>
            <a:endParaRPr sz="1600">
              <a:latin typeface="Georgia"/>
              <a:ea typeface="Georgia"/>
              <a:cs typeface="Georgia"/>
              <a:sym typeface="Georgia"/>
            </a:endParaRPr>
          </a:p>
          <a:p>
            <a: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ms" sz="1600">
                <a:latin typeface="Georgia"/>
                <a:ea typeface="Georgia"/>
                <a:cs typeface="Georgia"/>
                <a:sym typeface="Georgia"/>
              </a:rPr>
              <a:t>деятели культуры, педагоги;</a:t>
            </a:r>
            <a:endParaRPr sz="1600">
              <a:latin typeface="Georgia"/>
              <a:ea typeface="Georgia"/>
              <a:cs typeface="Georgia"/>
              <a:sym typeface="Georgia"/>
            </a:endParaRPr>
          </a:p>
          <a:p>
            <a: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ms" sz="1600">
                <a:latin typeface="Georgia"/>
                <a:ea typeface="Georgia"/>
                <a:cs typeface="Georgia"/>
                <a:sym typeface="Georgia"/>
              </a:rPr>
              <a:t>волонтёры</a:t>
            </a:r>
            <a:br>
              <a:rPr lang="ms" sz="1600">
                <a:latin typeface="Georgia"/>
                <a:ea typeface="Georgia"/>
                <a:cs typeface="Georgia"/>
                <a:sym typeface="Georgia"/>
              </a:rPr>
            </a:br>
            <a:endParaRPr/>
          </a:p>
        </p:txBody>
      </p:sp>
      <p:pic>
        <p:nvPicPr>
          <p:cNvPr descr="25094.png" id="142" name="Google Shape;14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3775" y="254825"/>
            <a:ext cx="1583625" cy="23893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10046473_large_10.png" id="143" name="Google Shape;143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79100" y="254825"/>
            <a:ext cx="1782971" cy="238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4"/>
          <p:cNvSpPr txBox="1"/>
          <p:nvPr/>
        </p:nvSpPr>
        <p:spPr>
          <a:xfrm>
            <a:off x="76000" y="88675"/>
            <a:ext cx="8982000" cy="49788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lgDash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24"/>
          <p:cNvSpPr txBox="1"/>
          <p:nvPr/>
        </p:nvSpPr>
        <p:spPr>
          <a:xfrm>
            <a:off x="201250" y="202700"/>
            <a:ext cx="4885200" cy="49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ms" sz="280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Программа фестиваля</a:t>
            </a:r>
            <a:endParaRPr/>
          </a:p>
        </p:txBody>
      </p:sp>
      <p:sp>
        <p:nvSpPr>
          <p:cNvPr id="150" name="Google Shape;150;p24"/>
          <p:cNvSpPr txBox="1"/>
          <p:nvPr/>
        </p:nvSpPr>
        <p:spPr>
          <a:xfrm>
            <a:off x="216400" y="848425"/>
            <a:ext cx="4854900" cy="301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551559" lvl="0" marL="528064" rtl="0">
              <a:spcBef>
                <a:spcPts val="1000"/>
              </a:spcBef>
              <a:spcAft>
                <a:spcPts val="0"/>
              </a:spcAft>
              <a:buSzPts val="1600"/>
              <a:buFont typeface="Georgia"/>
              <a:buChar char="●"/>
            </a:pPr>
            <a:r>
              <a:rPr lang="ms" sz="1600">
                <a:latin typeface="Georgia"/>
                <a:ea typeface="Georgia"/>
                <a:cs typeface="Georgia"/>
                <a:sym typeface="Georgia"/>
              </a:rPr>
              <a:t>Святочные обычаи и обряды: колядки, ряжения, гадания и пр.</a:t>
            </a:r>
            <a:endParaRPr sz="1600">
              <a:latin typeface="Georgia"/>
              <a:ea typeface="Georgia"/>
              <a:cs typeface="Georgia"/>
              <a:sym typeface="Georgia"/>
            </a:endParaRPr>
          </a:p>
          <a:p>
            <a:pPr indent="-551559" lvl="0" marL="528064" rtl="0">
              <a:spcBef>
                <a:spcPts val="1000"/>
              </a:spcBef>
              <a:spcAft>
                <a:spcPts val="0"/>
              </a:spcAft>
              <a:buSzPts val="1600"/>
              <a:buFont typeface="Georgia"/>
              <a:buChar char="●"/>
            </a:pPr>
            <a:r>
              <a:rPr lang="ms" sz="1600">
                <a:latin typeface="Georgia"/>
                <a:ea typeface="Georgia"/>
                <a:cs typeface="Georgia"/>
                <a:sym typeface="Georgia"/>
              </a:rPr>
              <a:t>Песни и музыка европейско	й части России</a:t>
            </a:r>
            <a:endParaRPr sz="1600">
              <a:latin typeface="Georgia"/>
              <a:ea typeface="Georgia"/>
              <a:cs typeface="Georgia"/>
              <a:sym typeface="Georgia"/>
            </a:endParaRPr>
          </a:p>
          <a:p>
            <a:pPr indent="-551559" lvl="0" marL="528064" rtl="0">
              <a:spcBef>
                <a:spcPts val="1000"/>
              </a:spcBef>
              <a:spcAft>
                <a:spcPts val="0"/>
              </a:spcAft>
              <a:buSzPts val="1600"/>
              <a:buFont typeface="Georgia"/>
              <a:buChar char="●"/>
            </a:pPr>
            <a:r>
              <a:rPr lang="ms" sz="1600">
                <a:latin typeface="Georgia"/>
                <a:ea typeface="Georgia"/>
                <a:cs typeface="Georgia"/>
                <a:sym typeface="Georgia"/>
              </a:rPr>
              <a:t>Народные развлечения: танцы, хороводы, игры, забавы</a:t>
            </a:r>
            <a:endParaRPr sz="1600">
              <a:latin typeface="Georgia"/>
              <a:ea typeface="Georgia"/>
              <a:cs typeface="Georgia"/>
              <a:sym typeface="Georgia"/>
            </a:endParaRPr>
          </a:p>
          <a:p>
            <a:pPr indent="-551559" lvl="0" marL="528064" rtl="0">
              <a:spcBef>
                <a:spcPts val="1000"/>
              </a:spcBef>
              <a:spcAft>
                <a:spcPts val="0"/>
              </a:spcAft>
              <a:buSzPts val="1600"/>
              <a:buFont typeface="Georgia"/>
              <a:buChar char="●"/>
            </a:pPr>
            <a:r>
              <a:rPr lang="ms" sz="1600">
                <a:latin typeface="Georgia"/>
                <a:ea typeface="Georgia"/>
                <a:cs typeface="Georgia"/>
                <a:sym typeface="Georgia"/>
              </a:rPr>
              <a:t>Ярмарочная площадь: товары, скоморохи, ярмарочные представления и развлечения.  </a:t>
            </a:r>
            <a:endParaRPr sz="1600">
              <a:latin typeface="Georgia"/>
              <a:ea typeface="Georgia"/>
              <a:cs typeface="Georgia"/>
              <a:sym typeface="Georgia"/>
            </a:endParaRPr>
          </a:p>
          <a:p>
            <a:pPr indent="-551559" lvl="0" marL="528064" rtl="0">
              <a:spcBef>
                <a:spcPts val="1000"/>
              </a:spcBef>
              <a:spcAft>
                <a:spcPts val="0"/>
              </a:spcAft>
              <a:buSzPts val="1600"/>
              <a:buFont typeface="Georgia"/>
              <a:buChar char="●"/>
            </a:pPr>
            <a:r>
              <a:rPr lang="ms" sz="1600">
                <a:latin typeface="Georgia"/>
                <a:ea typeface="Georgia"/>
                <a:cs typeface="Georgia"/>
                <a:sym typeface="Georgia"/>
              </a:rPr>
              <a:t>Быт и ремёсла в формате мастер-классов и выставки</a:t>
            </a:r>
            <a:endParaRPr sz="1600">
              <a:latin typeface="Georgia"/>
              <a:ea typeface="Georgia"/>
              <a:cs typeface="Georgia"/>
              <a:sym typeface="Georgia"/>
            </a:endParaRPr>
          </a:p>
          <a:p>
            <a:pPr indent="-551559" lvl="0" marL="528064" rtl="0">
              <a:spcBef>
                <a:spcPts val="1000"/>
              </a:spcBef>
              <a:spcAft>
                <a:spcPts val="0"/>
              </a:spcAft>
              <a:buSzPts val="1600"/>
              <a:buFont typeface="Georgia"/>
              <a:buChar char="●"/>
            </a:pPr>
            <a:r>
              <a:rPr lang="ms" sz="1600">
                <a:latin typeface="Georgia"/>
                <a:ea typeface="Georgia"/>
                <a:cs typeface="Georgia"/>
                <a:sym typeface="Georgia"/>
              </a:rPr>
              <a:t>Концерты-избушники</a:t>
            </a:r>
            <a:endParaRPr sz="160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51" name="Google Shape;15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04825" y="2549250"/>
            <a:ext cx="3531961" cy="2354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04825" y="202700"/>
            <a:ext cx="3527675" cy="23546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5"/>
          <p:cNvSpPr txBox="1"/>
          <p:nvPr/>
        </p:nvSpPr>
        <p:spPr>
          <a:xfrm>
            <a:off x="76000" y="88675"/>
            <a:ext cx="8982000" cy="49788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lgDash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25"/>
          <p:cNvSpPr txBox="1"/>
          <p:nvPr>
            <p:ph type="title"/>
          </p:nvPr>
        </p:nvSpPr>
        <p:spPr>
          <a:xfrm>
            <a:off x="417525" y="256950"/>
            <a:ext cx="1983300" cy="47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ms">
                <a:latin typeface="Caveat"/>
                <a:ea typeface="Caveat"/>
                <a:cs typeface="Caveat"/>
                <a:sym typeface="Caveat"/>
              </a:rPr>
              <a:t>Контакты:</a:t>
            </a:r>
            <a:endParaRPr b="1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59" name="Google Shape;159;p25"/>
          <p:cNvSpPr txBox="1"/>
          <p:nvPr>
            <p:ph idx="1" type="body"/>
          </p:nvPr>
        </p:nvSpPr>
        <p:spPr>
          <a:xfrm>
            <a:off x="417525" y="846400"/>
            <a:ext cx="6585900" cy="378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ms" sz="1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Организатор: </a:t>
            </a:r>
            <a:endParaRPr b="1" sz="14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ms" sz="1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Клуб исторической реконструкции “Любава”</a:t>
            </a:r>
            <a:endParaRPr sz="14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ms" sz="1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Телефоны для связи с организаторами:</a:t>
            </a:r>
            <a:r>
              <a:rPr b="1" lang="ms" sz="1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endParaRPr b="1" sz="14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ms" sz="1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+7 (911) 712 95 69 Любовь Смирнова </a:t>
            </a:r>
            <a:br>
              <a:rPr lang="ms" sz="1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</a:br>
            <a:r>
              <a:rPr lang="ms" sz="1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+7 (921) 945 13 04 Анна-Ксения Галактионова </a:t>
            </a:r>
            <a:endParaRPr sz="14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ms" sz="1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Почта:</a:t>
            </a:r>
            <a:r>
              <a:rPr lang="ms" sz="1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9451304@gmail.com</a:t>
            </a:r>
            <a:endParaRPr sz="1400">
              <a:solidFill>
                <a:srgbClr val="0000F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>
              <a:spcBef>
                <a:spcPts val="1600"/>
              </a:spcBef>
              <a:spcAft>
                <a:spcPts val="0"/>
              </a:spcAft>
              <a:buNone/>
            </a:pPr>
            <a:r>
              <a:rPr b="1" lang="ms" sz="1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Группа фестиваля ВК:</a:t>
            </a:r>
            <a:r>
              <a:rPr lang="ms" sz="1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ms" sz="1400">
                <a:solidFill>
                  <a:srgbClr val="0000FF"/>
                </a:solidFill>
                <a:uFill>
                  <a:noFill/>
                </a:uFill>
                <a:latin typeface="Georgia"/>
                <a:ea typeface="Georgia"/>
                <a:cs typeface="Georgia"/>
                <a:sym typeface="Georgia"/>
                <a:hlinkClick r:id="rId3"/>
              </a:rPr>
              <a:t>http://vk.com/russian_holiday</a:t>
            </a:r>
            <a:endParaRPr sz="1400">
              <a:solidFill>
                <a:srgbClr val="0000F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>
              <a:spcBef>
                <a:spcPts val="1600"/>
              </a:spcBef>
              <a:spcAft>
                <a:spcPts val="0"/>
              </a:spcAft>
              <a:buNone/>
            </a:pPr>
            <a:r>
              <a:rPr b="1" lang="ms" sz="140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Хэштеги: </a:t>
            </a:r>
            <a:r>
              <a:rPr lang="ms" sz="140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#большиесвяточныегулянья #бсг2019 #странствующиеорганизаторы </a:t>
            </a:r>
            <a:endParaRPr sz="140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</p:txBody>
      </p:sp>
      <p:pic>
        <p:nvPicPr>
          <p:cNvPr id="160" name="Google Shape;160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66925" y="153349"/>
            <a:ext cx="3426678" cy="4849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/>
          <p:nvPr/>
        </p:nvSpPr>
        <p:spPr>
          <a:xfrm>
            <a:off x="76000" y="88675"/>
            <a:ext cx="8982000" cy="49914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lgDash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" name="Google Shape;64;p14"/>
          <p:cNvSpPr txBox="1"/>
          <p:nvPr/>
        </p:nvSpPr>
        <p:spPr>
          <a:xfrm>
            <a:off x="183800" y="133175"/>
            <a:ext cx="5029500" cy="84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ms" sz="2800">
                <a:latin typeface="Caveat"/>
                <a:ea typeface="Caveat"/>
                <a:cs typeface="Caveat"/>
                <a:sym typeface="Caveat"/>
              </a:rPr>
              <a:t>О проекте </a:t>
            </a:r>
            <a:endParaRPr b="1" sz="2800">
              <a:latin typeface="Caveat"/>
              <a:ea typeface="Caveat"/>
              <a:cs typeface="Caveat"/>
              <a:sym typeface="Cave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ms" sz="2800">
                <a:latin typeface="Caveat"/>
                <a:ea typeface="Caveat"/>
                <a:cs typeface="Caveat"/>
                <a:sym typeface="Caveat"/>
              </a:rPr>
              <a:t>“Съезжий праздник под Петербургом”</a:t>
            </a:r>
            <a:endParaRPr b="1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75725" y="1043300"/>
            <a:ext cx="8982000" cy="403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70078" lvl="0" marL="33070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Georgia"/>
              <a:buChar char="•"/>
            </a:pPr>
            <a:r>
              <a:rPr lang="ms">
                <a:latin typeface="Georgia"/>
                <a:ea typeface="Georgia"/>
                <a:cs typeface="Georgia"/>
                <a:sym typeface="Georgia"/>
              </a:rPr>
              <a:t>Социокультурный проект “Съезжий праздник под Петербургом”  - это серия фестивалей исторической реконструкции, знакомящих своих гостей с русской праздничной культурой рубежа 19-20 веков. А также ряд просветительских встреч для подготовки гостей мероприятия к праздникам.  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indent="-370078" lvl="0" marL="330708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Georgia"/>
              <a:buChar char="•"/>
            </a:pPr>
            <a:r>
              <a:rPr lang="ms">
                <a:latin typeface="Georgia"/>
                <a:ea typeface="Georgia"/>
                <a:cs typeface="Georgia"/>
                <a:sym typeface="Georgia"/>
              </a:rPr>
              <a:t>Проект реализуется с 2015  года на территории Ленинградской области.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indent="-370078" lvl="0" marL="330708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Georgia"/>
              <a:buChar char="•"/>
            </a:pPr>
            <a:r>
              <a:rPr lang="ms">
                <a:latin typeface="Georgia"/>
                <a:ea typeface="Georgia"/>
                <a:cs typeface="Georgia"/>
                <a:sym typeface="Georgia"/>
              </a:rPr>
              <a:t>Организатор: Клуб исторической реконструкции “Любава” 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indent="-370078" lvl="0" marL="330708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Georgia"/>
              <a:buChar char="•"/>
            </a:pPr>
            <a:r>
              <a:rPr lang="ms">
                <a:latin typeface="Georgia"/>
                <a:ea typeface="Georgia"/>
                <a:cs typeface="Georgia"/>
                <a:sym typeface="Georgia"/>
              </a:rPr>
              <a:t>Цели проекта: культурное просвещение, развитие сельских территорий, патриотическое и духовно-нравственное воспитание молодёжи, поддержка отечественных производителей и народных ремёсел.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indent="-370078" lvl="0" marL="330708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Georgia"/>
              <a:buChar char="•"/>
            </a:pPr>
            <a:r>
              <a:rPr lang="ms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За период с 2015 года было организовано 7 фестивалей и более 20 мероприятий образовательного характера. Аудитория проекта более 2500 человек. Фестивали состоялись  в 4 районах Ленинградской области. Совместно с РГПУ им.Герцена было издано учебно-методическое пособие для родителей и педагогов по празднику Красная горка, готовится к изданию пособие по Святкам. </a:t>
            </a:r>
            <a:endParaRPr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70078" lvl="0" marL="330708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Georgia"/>
              <a:buChar char="•"/>
            </a:pPr>
            <a:r>
              <a:rPr lang="ms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Проект реализуется на личные средства организаторов, добровольные пожертвования, организационные сборы с участников, а также дополнительно привлекаемые спонсорские средства. </a:t>
            </a:r>
            <a:endParaRPr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66" name="Google Shape;66;p14"/>
          <p:cNvPicPr preferRelativeResize="0"/>
          <p:nvPr/>
        </p:nvPicPr>
        <p:blipFill rotWithShape="1">
          <a:blip r:embed="rId3">
            <a:alphaModFix/>
          </a:blip>
          <a:srcRect b="0" l="3034" r="2741" t="0"/>
          <a:stretch/>
        </p:blipFill>
        <p:spPr>
          <a:xfrm>
            <a:off x="5348300" y="88677"/>
            <a:ext cx="2309600" cy="1099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/>
          <p:nvPr/>
        </p:nvSpPr>
        <p:spPr>
          <a:xfrm>
            <a:off x="81000" y="76050"/>
            <a:ext cx="8982000" cy="49914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lgDash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ms" sz="280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 о фестивале </a:t>
            </a:r>
            <a:endParaRPr b="1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72" name="Google Shape;72;p15"/>
          <p:cNvSpPr txBox="1"/>
          <p:nvPr/>
        </p:nvSpPr>
        <p:spPr>
          <a:xfrm>
            <a:off x="251550" y="563375"/>
            <a:ext cx="8640900" cy="11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b="1" lang="ms">
                <a:latin typeface="Georgia"/>
                <a:ea typeface="Georgia"/>
                <a:cs typeface="Georgia"/>
                <a:sym typeface="Georgia"/>
              </a:rPr>
              <a:t>“Большие святочные гулянья”</a:t>
            </a:r>
            <a:r>
              <a:rPr lang="ms">
                <a:latin typeface="Georgia"/>
                <a:ea typeface="Georgia"/>
                <a:cs typeface="Georgia"/>
                <a:sym typeface="Georgia"/>
              </a:rPr>
              <a:t> - это настоящий зимний праздник в настоящей старинной деревне. Заснеженные пейзажи, тепло русской печки, народные игры и забавы, весёлые колядки и таинство гаданий, горячие пироги и ароматный чай из самовара – настоящий праздник с широкой русской душой.</a:t>
            </a:r>
            <a:endParaRPr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ms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Проходит фестиваль один день,  во </a:t>
            </a:r>
            <a:r>
              <a:rPr b="1" lang="ms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вторую субботу января.</a:t>
            </a:r>
            <a:endParaRPr b="1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73" name="Google Shape;73;p15"/>
          <p:cNvPicPr preferRelativeResize="0"/>
          <p:nvPr/>
        </p:nvPicPr>
        <p:blipFill rotWithShape="1">
          <a:blip r:embed="rId3">
            <a:alphaModFix/>
          </a:blip>
          <a:srcRect b="0" l="8164" r="0" t="0"/>
          <a:stretch/>
        </p:blipFill>
        <p:spPr>
          <a:xfrm>
            <a:off x="314150" y="1792425"/>
            <a:ext cx="4328576" cy="314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5"/>
          <p:cNvPicPr preferRelativeResize="0"/>
          <p:nvPr/>
        </p:nvPicPr>
        <p:blipFill rotWithShape="1">
          <a:blip r:embed="rId4">
            <a:alphaModFix/>
          </a:blip>
          <a:srcRect b="0" l="9942" r="0" t="0"/>
          <a:stretch/>
        </p:blipFill>
        <p:spPr>
          <a:xfrm>
            <a:off x="4823636" y="1792425"/>
            <a:ext cx="3912314" cy="3142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/>
          <p:nvPr/>
        </p:nvSpPr>
        <p:spPr>
          <a:xfrm>
            <a:off x="76000" y="88675"/>
            <a:ext cx="8982000" cy="49788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lgDash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16"/>
          <p:cNvSpPr txBox="1"/>
          <p:nvPr/>
        </p:nvSpPr>
        <p:spPr>
          <a:xfrm>
            <a:off x="304125" y="396450"/>
            <a:ext cx="8349900" cy="176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330708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ms">
                <a:latin typeface="Georgia"/>
                <a:ea typeface="Georgia"/>
                <a:cs typeface="Georgia"/>
                <a:sym typeface="Georgia"/>
              </a:rPr>
              <a:t>С каждым годом мероприятие </a:t>
            </a:r>
            <a:r>
              <a:rPr lang="ms">
                <a:latin typeface="Georgia"/>
                <a:ea typeface="Georgia"/>
                <a:cs typeface="Georgia"/>
                <a:sym typeface="Georgia"/>
              </a:rPr>
              <a:t>привлекает всё большее количество людей, репортажи с места событий выходят не только в районных и областных, но и в международных СМИ.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indent="-317500" lvl="0" marL="457200" rtl="0">
              <a:spcBef>
                <a:spcPts val="1000"/>
              </a:spcBef>
              <a:spcAft>
                <a:spcPts val="0"/>
              </a:spcAft>
              <a:buSzPts val="1400"/>
              <a:buFont typeface="Georgia"/>
              <a:buChar char="●"/>
            </a:pPr>
            <a:r>
              <a:rPr lang="ms">
                <a:solidFill>
                  <a:schemeClr val="hlink"/>
                </a:solidFill>
                <a:uFill>
                  <a:noFill/>
                </a:uFill>
                <a:latin typeface="Georgia"/>
                <a:ea typeface="Georgia"/>
                <a:cs typeface="Georgia"/>
                <a:sym typeface="Georgia"/>
                <a:hlinkClick r:id="rId3"/>
              </a:rPr>
              <a:t>https://youtu.be/UZmfwSGFuoY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Font typeface="Georgia"/>
              <a:buChar char="●"/>
            </a:pPr>
            <a:r>
              <a:rPr lang="ms">
                <a:solidFill>
                  <a:schemeClr val="hlink"/>
                </a:solidFill>
                <a:uFill>
                  <a:noFill/>
                </a:uFill>
                <a:latin typeface="Georgia"/>
                <a:ea typeface="Georgia"/>
                <a:cs typeface="Georgia"/>
                <a:sym typeface="Georgia"/>
                <a:hlinkClick r:id="rId4"/>
              </a:rPr>
              <a:t>https://youtu.be/I9LkntolMuY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Font typeface="Georgia"/>
              <a:buChar char="●"/>
            </a:pPr>
            <a:r>
              <a:rPr lang="ms">
                <a:solidFill>
                  <a:schemeClr val="hlink"/>
                </a:solidFill>
                <a:uFill>
                  <a:noFill/>
                </a:uFill>
                <a:latin typeface="Georgia"/>
                <a:ea typeface="Georgia"/>
                <a:cs typeface="Georgia"/>
                <a:sym typeface="Georgia"/>
                <a:hlinkClick r:id="rId5"/>
              </a:rPr>
              <a:t>https://youtu.be/gs5vLqG6Kss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Font typeface="Georgia"/>
              <a:buChar char="●"/>
            </a:pPr>
            <a:r>
              <a:rPr lang="ms">
                <a:solidFill>
                  <a:schemeClr val="hlink"/>
                </a:solidFill>
                <a:uFill>
                  <a:noFill/>
                </a:uFill>
                <a:latin typeface="Georgia"/>
                <a:ea typeface="Georgia"/>
                <a:cs typeface="Georgia"/>
                <a:sym typeface="Georgia"/>
                <a:hlinkClick r:id="rId6"/>
              </a:rPr>
              <a:t>https://youtu.be/JzNXXJOazxY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indent="0" lvl="0" marL="457200" rtl="0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81" name="Google Shape;81;p16"/>
          <p:cNvPicPr preferRelativeResize="0"/>
          <p:nvPr/>
        </p:nvPicPr>
        <p:blipFill rotWithShape="1">
          <a:blip r:embed="rId7">
            <a:alphaModFix/>
          </a:blip>
          <a:srcRect b="12456" l="26721" r="27413" t="3375"/>
          <a:stretch/>
        </p:blipFill>
        <p:spPr>
          <a:xfrm>
            <a:off x="304125" y="2002963"/>
            <a:ext cx="2649624" cy="266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962697" y="2013550"/>
            <a:ext cx="1867029" cy="264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5400000">
            <a:off x="3668175" y="1579214"/>
            <a:ext cx="2632248" cy="3509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/>
          <p:nvPr/>
        </p:nvSpPr>
        <p:spPr>
          <a:xfrm>
            <a:off x="1343675" y="148375"/>
            <a:ext cx="6173700" cy="75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ms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Фестиваль участник</a:t>
            </a:r>
            <a:r>
              <a:rPr lang="ms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конкурсов туристических и исторических событий: </a:t>
            </a:r>
            <a:br>
              <a:rPr lang="ms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</a:br>
            <a:endParaRPr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89" name="Google Shape;89;p17"/>
          <p:cNvPicPr preferRelativeResize="0"/>
          <p:nvPr/>
        </p:nvPicPr>
        <p:blipFill rotWithShape="1">
          <a:blip r:embed="rId3">
            <a:alphaModFix/>
          </a:blip>
          <a:srcRect b="0" l="1951" r="2410" t="0"/>
          <a:stretch/>
        </p:blipFill>
        <p:spPr>
          <a:xfrm>
            <a:off x="6792025" y="1970681"/>
            <a:ext cx="2351976" cy="3172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7"/>
          <p:cNvPicPr preferRelativeResize="0"/>
          <p:nvPr/>
        </p:nvPicPr>
        <p:blipFill rotWithShape="1">
          <a:blip r:embed="rId4">
            <a:alphaModFix/>
          </a:blip>
          <a:srcRect b="0" l="2638" r="0" t="0"/>
          <a:stretch/>
        </p:blipFill>
        <p:spPr>
          <a:xfrm>
            <a:off x="4297475" y="1552125"/>
            <a:ext cx="2603350" cy="3215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51825" y="1157325"/>
            <a:ext cx="2351976" cy="3081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7"/>
          <p:cNvPicPr preferRelativeResize="0"/>
          <p:nvPr/>
        </p:nvPicPr>
        <p:blipFill rotWithShape="1">
          <a:blip r:embed="rId6">
            <a:alphaModFix/>
          </a:blip>
          <a:srcRect b="0" l="0" r="3306" t="0"/>
          <a:stretch/>
        </p:blipFill>
        <p:spPr>
          <a:xfrm>
            <a:off x="0" y="657575"/>
            <a:ext cx="2284146" cy="308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/>
          <p:nvPr>
            <p:ph idx="1" type="subTitle"/>
          </p:nvPr>
        </p:nvSpPr>
        <p:spPr>
          <a:xfrm>
            <a:off x="311700" y="120050"/>
            <a:ext cx="8520600" cy="16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ms" sz="140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Большие Святочные Гулянья</a:t>
            </a:r>
            <a:r>
              <a:rPr lang="ms" sz="140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- некоммерческий фестиваль.</a:t>
            </a:r>
            <a:br>
              <a:rPr lang="ms" sz="140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</a:br>
            <a:r>
              <a:rPr lang="ms" sz="140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Это значит, что извлечение прибыли не стоит на первом месте. Вместо этого организаторы заботятся об эффекте, который фестиваль оказывает на общество, как меняется сознание людей. </a:t>
            </a:r>
            <a:endParaRPr sz="140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ms" sz="140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</a:br>
            <a:r>
              <a:rPr lang="ms" sz="140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Фестиваль в</a:t>
            </a:r>
            <a:r>
              <a:rPr lang="ms" sz="140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ызывает у молодёжи интерес к изучению истории и культуры России; </a:t>
            </a:r>
            <a:r>
              <a:rPr lang="ms" sz="140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стимулирует творческую и деловую активность сельского населения, демонстрируя деревенским жителям перспективы занятия сельским туризмом и подчеркивая необходимость сохранения культурного наследия.</a:t>
            </a:r>
            <a:endParaRPr sz="140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8" name="Google Shape;9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825" y="1982138"/>
            <a:ext cx="4355901" cy="290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71075" y="1982150"/>
            <a:ext cx="4355856" cy="2902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9"/>
          <p:cNvSpPr txBox="1"/>
          <p:nvPr/>
        </p:nvSpPr>
        <p:spPr>
          <a:xfrm>
            <a:off x="76000" y="88675"/>
            <a:ext cx="8982000" cy="49788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lgDash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19"/>
          <p:cNvSpPr txBox="1"/>
          <p:nvPr/>
        </p:nvSpPr>
        <p:spPr>
          <a:xfrm>
            <a:off x="0" y="0"/>
            <a:ext cx="5574900" cy="107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06" name="Google Shape;106;p19"/>
          <p:cNvSpPr txBox="1"/>
          <p:nvPr/>
        </p:nvSpPr>
        <p:spPr>
          <a:xfrm>
            <a:off x="50675" y="760125"/>
            <a:ext cx="8890500" cy="423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23850" lvl="0" marL="4572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Georgia"/>
              <a:buChar char="●"/>
            </a:pPr>
            <a:r>
              <a:rPr lang="ms" sz="15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Историко-культурное просвещение. Развитие интереса к образованию;</a:t>
            </a:r>
            <a:endParaRPr sz="15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23850" lvl="0" marL="457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Georgia"/>
              <a:buChar char="●"/>
            </a:pPr>
            <a:r>
              <a:rPr lang="ms" sz="15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Н</a:t>
            </a:r>
            <a:r>
              <a:rPr lang="ms" sz="15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равственное</a:t>
            </a:r>
            <a:r>
              <a:rPr lang="ms" sz="15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и патриотическое воспитание молодого поколения. </a:t>
            </a:r>
            <a:endParaRPr sz="15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23850" lvl="0" marL="457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Georgia"/>
              <a:buChar char="●"/>
            </a:pPr>
            <a:r>
              <a:rPr lang="ms" sz="15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Культурный досуг для разных возрастов. Создание условий для общения детей и родителей, укрепление внутрисемейных отношений;</a:t>
            </a:r>
            <a:endParaRPr sz="15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23850" lvl="0" marL="457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Georgia"/>
              <a:buChar char="●"/>
            </a:pPr>
            <a:r>
              <a:rPr lang="ms" sz="15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Поддержка отечественного производителя. Возможность реализации потенциала местных мастеров и фермеров;</a:t>
            </a:r>
            <a:endParaRPr sz="15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23850" lvl="0" marL="457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Georgia"/>
              <a:buChar char="●"/>
            </a:pPr>
            <a:r>
              <a:rPr lang="ms" sz="15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Привлечение внимания к месту проведения фестиваля, развитие района;</a:t>
            </a:r>
            <a:endParaRPr sz="15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23850" lvl="0" marL="457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Georgia"/>
              <a:buChar char="●"/>
            </a:pPr>
            <a:r>
              <a:rPr lang="ms" sz="15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Привлечение внимания местного населения к важности развития внутреннего туризма и необходимости сохранения исторического наследия.</a:t>
            </a:r>
            <a:endParaRPr sz="15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07" name="Google Shape;107;p19"/>
          <p:cNvSpPr txBox="1"/>
          <p:nvPr/>
        </p:nvSpPr>
        <p:spPr>
          <a:xfrm>
            <a:off x="260825" y="387525"/>
            <a:ext cx="3922800" cy="58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ms" sz="280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Цели и ценности фестиваля</a:t>
            </a:r>
            <a:endParaRPr sz="24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83551" y="0"/>
            <a:ext cx="2660445" cy="1773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0"/>
          <p:cNvPicPr preferRelativeResize="0"/>
          <p:nvPr/>
        </p:nvPicPr>
        <p:blipFill rotWithShape="1">
          <a:blip r:embed="rId4">
            <a:alphaModFix/>
          </a:blip>
          <a:srcRect b="5669" l="0" r="0" t="0"/>
          <a:stretch/>
        </p:blipFill>
        <p:spPr>
          <a:xfrm>
            <a:off x="2033325" y="0"/>
            <a:ext cx="4860200" cy="3060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0"/>
          <p:cNvPicPr preferRelativeResize="0"/>
          <p:nvPr/>
        </p:nvPicPr>
        <p:blipFill rotWithShape="1">
          <a:blip r:embed="rId5">
            <a:alphaModFix/>
          </a:blip>
          <a:srcRect b="0" l="0" r="0" t="16777"/>
          <a:stretch/>
        </p:blipFill>
        <p:spPr>
          <a:xfrm>
            <a:off x="6293175" y="1606701"/>
            <a:ext cx="2850826" cy="3558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3038249"/>
            <a:ext cx="3167877" cy="2105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25302" y="3060300"/>
            <a:ext cx="3167873" cy="21050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0" y="0"/>
            <a:ext cx="2029290" cy="3060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1"/>
          <p:cNvSpPr txBox="1"/>
          <p:nvPr/>
        </p:nvSpPr>
        <p:spPr>
          <a:xfrm>
            <a:off x="108750" y="82350"/>
            <a:ext cx="8924100" cy="4978800"/>
          </a:xfrm>
          <a:prstGeom prst="rect">
            <a:avLst/>
          </a:prstGeom>
          <a:noFill/>
          <a:ln cap="flat" cmpd="sng" w="19050">
            <a:solidFill>
              <a:srgbClr val="695D46"/>
            </a:solidFill>
            <a:prstDash val="lgDash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21"/>
          <p:cNvSpPr txBox="1"/>
          <p:nvPr/>
        </p:nvSpPr>
        <p:spPr>
          <a:xfrm>
            <a:off x="0" y="0"/>
            <a:ext cx="5574900" cy="107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24" name="Google Shape;124;p21"/>
          <p:cNvSpPr txBox="1"/>
          <p:nvPr/>
        </p:nvSpPr>
        <p:spPr>
          <a:xfrm>
            <a:off x="199800" y="608100"/>
            <a:ext cx="8744400" cy="43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ms" sz="1500">
                <a:latin typeface="Georgia"/>
                <a:ea typeface="Georgia"/>
                <a:cs typeface="Georgia"/>
                <a:sym typeface="Georgia"/>
              </a:rPr>
              <a:t>Фестиваль проводится в формате интерактивной исторической реконструкции народных гуляний. Воспроизводится атмосфера </a:t>
            </a:r>
            <a:r>
              <a:rPr lang="ms" sz="15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праздничной жизни русского народа рубежа 19-20 веков. </a:t>
            </a:r>
            <a:endParaRPr sz="1500"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ms" sz="1500">
                <a:latin typeface="Georgia"/>
                <a:ea typeface="Georgia"/>
                <a:cs typeface="Georgia"/>
                <a:sym typeface="Georgia"/>
              </a:rPr>
              <a:t>Формат задаёт высокие требование к участникам. Получают допуск фольклорные коллективы и исторические реконструкторы с аутентичным репертуаром, одетые в реплики народных костюмов конца 19- начала 20 вв.</a:t>
            </a:r>
            <a:endParaRPr sz="1500"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ms" sz="1500">
                <a:latin typeface="Georgia"/>
                <a:ea typeface="Georgia"/>
                <a:cs typeface="Georgia"/>
                <a:sym typeface="Georgia"/>
              </a:rPr>
              <a:t>Оформление главной площадки, ярмарки и интерактивных точек обязательно стилизовано под эпоху. </a:t>
            </a:r>
            <a:endParaRPr sz="1500"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ms" sz="15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Праздничная атмосфера зимней деревни и </a:t>
            </a:r>
            <a:r>
              <a:rPr lang="ms" sz="1500">
                <a:latin typeface="Georgia"/>
                <a:ea typeface="Georgia"/>
                <a:cs typeface="Georgia"/>
                <a:sym typeface="Georgia"/>
              </a:rPr>
              <a:t>активное участие гостей в программе</a:t>
            </a:r>
            <a:r>
              <a:rPr lang="ms" sz="1500">
                <a:latin typeface="Georgia"/>
                <a:ea typeface="Georgia"/>
                <a:cs typeface="Georgia"/>
                <a:sym typeface="Georgia"/>
              </a:rPr>
              <a:t> делает событие ярким,  </a:t>
            </a:r>
            <a:r>
              <a:rPr lang="ms" sz="1500">
                <a:latin typeface="Georgia"/>
                <a:ea typeface="Georgia"/>
                <a:cs typeface="Georgia"/>
                <a:sym typeface="Georgia"/>
              </a:rPr>
              <a:t>эстетически</a:t>
            </a:r>
            <a:r>
              <a:rPr lang="ms" sz="1500">
                <a:latin typeface="Georgia"/>
                <a:ea typeface="Georgia"/>
                <a:cs typeface="Georgia"/>
                <a:sym typeface="Georgia"/>
              </a:rPr>
              <a:t> привлекательным и запоминающимся. За годы реализации проекта сложилась аудитория постоянных участников, которые приехав на праздник однажды, возвращаются снова и рекомендуют мероприятие своим друзьям. </a:t>
            </a:r>
            <a:endParaRPr sz="1500"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25" name="Google Shape;125;p21"/>
          <p:cNvSpPr txBox="1"/>
          <p:nvPr/>
        </p:nvSpPr>
        <p:spPr>
          <a:xfrm>
            <a:off x="257175" y="101400"/>
            <a:ext cx="3277500" cy="50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ms" sz="2800">
                <a:latin typeface="Caveat"/>
                <a:ea typeface="Caveat"/>
                <a:cs typeface="Caveat"/>
                <a:sym typeface="Caveat"/>
              </a:rPr>
              <a:t>Формат фес</a:t>
            </a:r>
            <a:r>
              <a:rPr b="1" lang="ms" sz="2800">
                <a:latin typeface="Caveat"/>
                <a:ea typeface="Caveat"/>
                <a:cs typeface="Caveat"/>
                <a:sym typeface="Caveat"/>
              </a:rPr>
              <a:t>тиваля</a:t>
            </a:r>
            <a:endParaRPr sz="24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