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87" r:id="rId3"/>
    <p:sldId id="289" r:id="rId4"/>
    <p:sldId id="270" r:id="rId5"/>
    <p:sldId id="266" r:id="rId6"/>
    <p:sldId id="290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8E6"/>
    <a:srgbClr val="57B5A3"/>
    <a:srgbClr val="33CCCC"/>
    <a:srgbClr val="7AC8B5"/>
    <a:srgbClr val="43A38C"/>
    <a:srgbClr val="FB3A05"/>
    <a:srgbClr val="D57719"/>
    <a:srgbClr val="EC0802"/>
    <a:srgbClr val="00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43" autoAdjust="0"/>
  </p:normalViewPr>
  <p:slideViewPr>
    <p:cSldViewPr>
      <p:cViewPr>
        <p:scale>
          <a:sx n="98" d="100"/>
          <a:sy n="98" d="100"/>
        </p:scale>
        <p:origin x="-192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10685-FCB6-4EF1-8AEF-81E44343AE2E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3825-804E-48FA-9561-4CAFD0C93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825-804E-48FA-9561-4CAFD0C934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6497499_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3999" cy="4896544"/>
          </a:xfrm>
          <a:prstGeom prst="rect">
            <a:avLst/>
          </a:prstGeom>
        </p:spPr>
      </p:pic>
      <p:pic>
        <p:nvPicPr>
          <p:cNvPr id="11" name="Рисунок 10" descr="_MG_1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01208"/>
            <a:ext cx="9144000" cy="10252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725144"/>
            <a:ext cx="9144000" cy="576064"/>
          </a:xfrm>
          <a:prstGeom prst="rect">
            <a:avLst/>
          </a:prstGeom>
          <a:solidFill>
            <a:srgbClr val="57B5A3"/>
          </a:solidFill>
          <a:ln>
            <a:solidFill>
              <a:srgbClr val="57B5A3"/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59832" y="465487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ЛИНИЯ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656" y="371703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33CCCC"/>
                </a:solidFill>
                <a:latin typeface="CricketHeavy" pitchFamily="2" charset="0"/>
                <a:cs typeface="Arial" pitchFamily="34" charset="0"/>
              </a:rPr>
              <a:t>малахитовая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rgbClr val="43A38C"/>
          </a:solidFill>
          <a:ln>
            <a:solidFill>
              <a:srgbClr val="43A38C"/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01208"/>
            <a:ext cx="9144000" cy="72008"/>
          </a:xfrm>
          <a:prstGeom prst="rect">
            <a:avLst/>
          </a:prstGeom>
          <a:solidFill>
            <a:schemeClr val="bg1"/>
          </a:solidFill>
          <a:ln>
            <a:solidFill>
              <a:srgbClr val="43A38C"/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0" y="6309320"/>
            <a:ext cx="9144000" cy="144016"/>
            <a:chOff x="0" y="6309320"/>
            <a:chExt cx="9144000" cy="1440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309320"/>
              <a:ext cx="9144000" cy="144016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6309320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3717032"/>
            <a:ext cx="9144000" cy="144016"/>
            <a:chOff x="0" y="4149080"/>
            <a:chExt cx="9144000" cy="144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4149080"/>
              <a:ext cx="9144000" cy="72008"/>
            </a:xfrm>
            <a:prstGeom prst="rect">
              <a:avLst/>
            </a:prstGeom>
            <a:solidFill>
              <a:srgbClr val="43A38C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4221088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0" y="404664"/>
            <a:ext cx="9144000" cy="288032"/>
            <a:chOff x="0" y="692696"/>
            <a:chExt cx="9144000" cy="2880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0" y="1412776"/>
            <a:ext cx="3995936" cy="504056"/>
          </a:xfrm>
          <a:prstGeom prst="rect">
            <a:avLst/>
          </a:prstGeom>
          <a:solidFill>
            <a:srgbClr val="C6E8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33CCCC"/>
                </a:solidFill>
                <a:latin typeface="a_Monumento" pitchFamily="18" charset="-52"/>
                <a:cs typeface="Arial" pitchFamily="34" charset="0"/>
              </a:rPr>
              <a:t>ЛУЧШИЙ</a:t>
            </a:r>
            <a:endParaRPr lang="ru-RU" sz="3200" dirty="0">
              <a:solidFill>
                <a:srgbClr val="33CCCC"/>
              </a:solidFill>
              <a:latin typeface="a_Monumento" pitchFamily="18" charset="-52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2060848"/>
            <a:ext cx="5940152" cy="504056"/>
          </a:xfrm>
          <a:prstGeom prst="rect">
            <a:avLst/>
          </a:prstGeom>
          <a:solidFill>
            <a:srgbClr val="C6E8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_Monumento" pitchFamily="18" charset="-52"/>
                <a:cs typeface="Arial" pitchFamily="34" charset="0"/>
              </a:rPr>
              <a:t>ТУРИСТИЧЕСКИЙ</a:t>
            </a:r>
            <a:endParaRPr lang="ru-RU" sz="3200" dirty="0">
              <a:solidFill>
                <a:schemeClr val="bg1"/>
              </a:solidFill>
              <a:latin typeface="a_Monumento" pitchFamily="18" charset="-52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2708920"/>
            <a:ext cx="3707904" cy="504056"/>
          </a:xfrm>
          <a:prstGeom prst="rect">
            <a:avLst/>
          </a:prstGeom>
          <a:solidFill>
            <a:srgbClr val="33CCCC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_Monumento" pitchFamily="18" charset="-52"/>
                <a:cs typeface="Arial" pitchFamily="34" charset="0"/>
              </a:rPr>
              <a:t>МАРШРУТ</a:t>
            </a:r>
            <a:endParaRPr lang="ru-RU" sz="3200" dirty="0">
              <a:latin typeface="a_Monumento" pitchFamily="18" charset="-52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521296"/>
            <a:ext cx="9144000" cy="171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  <a:scene3d>
            <a:camera prst="orthographicFront"/>
            <a:lightRig rig="freezing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5" name="Рисунок 4" descr="_MG_145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8707" y="417678"/>
            <a:ext cx="9144000" cy="288032"/>
            <a:chOff x="0" y="692696"/>
            <a:chExt cx="9144000" cy="2880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5400000">
            <a:off x="5529209" y="1326377"/>
            <a:ext cx="4169749" cy="3059831"/>
            <a:chOff x="-1764706" y="429487"/>
            <a:chExt cx="12845089" cy="6753624"/>
          </a:xfrm>
        </p:grpSpPr>
        <p:pic>
          <p:nvPicPr>
            <p:cNvPr id="23" name="Рисунок 22" descr="29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64706" y="429487"/>
              <a:ext cx="6336705" cy="6753623"/>
            </a:xfrm>
            <a:prstGeom prst="rect">
              <a:avLst/>
            </a:prstGeom>
          </p:spPr>
        </p:pic>
        <p:pic>
          <p:nvPicPr>
            <p:cNvPr id="24" name="Рисунок 23" descr="2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429487"/>
              <a:ext cx="6508383" cy="6753624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107504" y="836712"/>
            <a:ext cx="4896544" cy="792088"/>
          </a:xfrm>
          <a:prstGeom prst="rect">
            <a:avLst/>
          </a:prstGeom>
          <a:solidFill>
            <a:schemeClr val="bg1"/>
          </a:solidFill>
          <a:ln w="76200"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«Малахитовая линия» специальный проект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Центра развития туризма города Нижний </a:t>
            </a:r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Тагил действует с 2015 года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1772816"/>
            <a:ext cx="5760640" cy="792088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пешеходный маршрут, который объединяет в себе ключевые исторические, культурные и архитектурные объекты прошлого и настоящего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87624" y="3068960"/>
            <a:ext cx="3888432" cy="576064"/>
          </a:xfrm>
          <a:prstGeom prst="rect">
            <a:avLst/>
          </a:prstGeom>
          <a:solidFill>
            <a:schemeClr val="bg1"/>
          </a:solidFill>
          <a:ln w="76200">
            <a:solidFill>
              <a:srgbClr val="43A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обозначенный специальной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разметкой на асфальте (зеленая полоса). 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2708920"/>
            <a:ext cx="5184576" cy="216024"/>
          </a:xfrm>
          <a:prstGeom prst="rect">
            <a:avLst/>
          </a:prstGeom>
          <a:solidFill>
            <a:srgbClr val="C6E8E6"/>
          </a:solidFill>
          <a:ln w="76200"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Маршрут замкнут и позволяет вернутся в исходную точку</a:t>
            </a:r>
            <a:endParaRPr lang="ru-RU" sz="1600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9120" y="4131965"/>
            <a:ext cx="5976664" cy="360040"/>
          </a:xfrm>
          <a:prstGeom prst="rect">
            <a:avLst/>
          </a:prstGeom>
          <a:noFill/>
          <a:ln w="76200"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Наиболее интересные достопримечательности отмечены специальным номером</a:t>
            </a:r>
            <a:endParaRPr lang="ru-RU" sz="12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46839" y="4581128"/>
            <a:ext cx="3456384" cy="432048"/>
          </a:xfrm>
          <a:prstGeom prst="rect">
            <a:avLst/>
          </a:prstGeom>
          <a:solidFill>
            <a:schemeClr val="bg1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всего маршрут содержит 30 объектов</a:t>
            </a:r>
            <a:endParaRPr lang="ru-RU" sz="1600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5138" y="3717032"/>
            <a:ext cx="2727920" cy="288032"/>
          </a:xfrm>
          <a:prstGeom prst="rect">
            <a:avLst/>
          </a:prstGeom>
          <a:solidFill>
            <a:srgbClr val="33CCCC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его длина составляет 5,7 км</a:t>
            </a:r>
            <a:endParaRPr lang="ru-RU" sz="1600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1170674" y="345670"/>
            <a:ext cx="6408713" cy="50405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МАРШРУТ СОЗДАН В 2015 ГОДУ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9" name="Рисунок 8" descr="_MG_1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0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476672"/>
            <a:ext cx="9144000" cy="288032"/>
            <a:chOff x="0" y="692696"/>
            <a:chExt cx="9144000" cy="2880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X:\Туризм\Полиграфия\Малахитовая линия буклет от Кристины\Отбор Малахитовая линия\еще фотки\aud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45024"/>
            <a:ext cx="1979712" cy="562238"/>
          </a:xfrm>
          <a:prstGeom prst="rect">
            <a:avLst/>
          </a:prstGeom>
          <a:noFill/>
        </p:spPr>
      </p:pic>
      <p:pic>
        <p:nvPicPr>
          <p:cNvPr id="22" name="Рисунок 21" descr="1113037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2240" y="1124745"/>
            <a:ext cx="2268795" cy="1944216"/>
          </a:xfrm>
          <a:prstGeom prst="rect">
            <a:avLst/>
          </a:prstGeom>
          <a:ln>
            <a:noFill/>
          </a:ln>
          <a:effectLst>
            <a:glow rad="139700">
              <a:srgbClr val="7AC8B5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Прямоугольник 23"/>
          <p:cNvSpPr/>
          <p:nvPr/>
        </p:nvSpPr>
        <p:spPr>
          <a:xfrm>
            <a:off x="251520" y="1124744"/>
            <a:ext cx="3816424" cy="1723549"/>
          </a:xfrm>
          <a:prstGeom prst="rect">
            <a:avLst/>
          </a:prstGeom>
          <a:solidFill>
            <a:schemeClr val="bg1"/>
          </a:solidFill>
          <a:ln w="76200">
            <a:solidFill>
              <a:srgbClr val="43A38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 Antiqua" pitchFamily="18" charset="0"/>
              </a:rPr>
              <a:t>Посетители маршрута могут воспользоваться услугами</a:t>
            </a:r>
            <a:r>
              <a:rPr lang="ru-RU" sz="1600" b="1" dirty="0" smtClean="0">
                <a:latin typeface="Book Antiqua" pitchFamily="18" charset="0"/>
              </a:rPr>
              <a:t> аудиогида </a:t>
            </a:r>
            <a:r>
              <a:rPr lang="ru-RU" sz="1400" b="1" dirty="0" smtClean="0">
                <a:latin typeface="Book Antiqua" pitchFamily="18" charset="0"/>
              </a:rPr>
              <a:t>опубликованного на ресурсах </a:t>
            </a:r>
          </a:p>
          <a:p>
            <a:pPr algn="ctr"/>
            <a:r>
              <a:rPr lang="ru-RU" sz="1600" b="1" dirty="0" err="1" smtClean="0">
                <a:latin typeface="Book Antiqua" pitchFamily="18" charset="0"/>
              </a:rPr>
              <a:t>izi.travel.ru</a:t>
            </a:r>
            <a:r>
              <a:rPr lang="ru-RU" sz="1400" b="1" dirty="0" smtClean="0">
                <a:latin typeface="Book Antiqua" pitchFamily="18" charset="0"/>
              </a:rPr>
              <a:t> и </a:t>
            </a:r>
            <a:r>
              <a:rPr lang="en-US" sz="1600" b="1" dirty="0" smtClean="0">
                <a:latin typeface="Book Antiqua" pitchFamily="18" charset="0"/>
              </a:rPr>
              <a:t>visit-tagil.ru</a:t>
            </a:r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Центром </a:t>
            </a:r>
            <a:r>
              <a:rPr lang="ru-RU" sz="1600" b="1" dirty="0" smtClean="0">
                <a:latin typeface="Book Antiqua" pitchFamily="18" charset="0"/>
              </a:rPr>
              <a:t>развития туризма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endParaRPr lang="en-US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и записанного совместно </a:t>
            </a:r>
            <a:endParaRPr lang="en-US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с издательством </a:t>
            </a:r>
            <a:r>
              <a:rPr lang="ru-RU" sz="1600" b="1" dirty="0" smtClean="0">
                <a:latin typeface="Book Antiqua" pitchFamily="18" charset="0"/>
              </a:rPr>
              <a:t>«</a:t>
            </a:r>
            <a:r>
              <a:rPr lang="ru-RU" sz="1600" b="1" dirty="0" err="1" smtClean="0">
                <a:latin typeface="Book Antiqua" pitchFamily="18" charset="0"/>
              </a:rPr>
              <a:t>Маматов</a:t>
            </a:r>
            <a:r>
              <a:rPr lang="ru-RU" sz="1600" b="1" dirty="0" smtClean="0">
                <a:latin typeface="Book Antiqua" pitchFamily="18" charset="0"/>
              </a:rPr>
              <a:t>»</a:t>
            </a:r>
          </a:p>
        </p:txBody>
      </p:sp>
      <p:pic>
        <p:nvPicPr>
          <p:cNvPr id="27" name="Рисунок 26" descr="796275.jp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976" y="1124744"/>
            <a:ext cx="2160240" cy="1944216"/>
          </a:xfrm>
          <a:prstGeom prst="rect">
            <a:avLst/>
          </a:prstGeom>
          <a:effectLst>
            <a:glow rad="101600">
              <a:srgbClr val="33CCCC">
                <a:alpha val="60000"/>
              </a:srgbClr>
            </a:glow>
          </a:effectLst>
        </p:spPr>
      </p:pic>
      <p:pic>
        <p:nvPicPr>
          <p:cNvPr id="28" name="Рисунок 27" descr="i3QTSACFS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3284984"/>
            <a:ext cx="2232248" cy="1584176"/>
          </a:xfrm>
          <a:prstGeom prst="rect">
            <a:avLst/>
          </a:prstGeom>
          <a:effectLst>
            <a:glow rad="101600">
              <a:srgbClr val="43A38C">
                <a:alpha val="60000"/>
              </a:srgbClr>
            </a:glo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788024" y="3429000"/>
            <a:ext cx="4104456" cy="1354217"/>
          </a:xfrm>
          <a:prstGeom prst="rect">
            <a:avLst/>
          </a:prstGeom>
          <a:solidFill>
            <a:schemeClr val="bg1"/>
          </a:solidFill>
          <a:ln w="76200">
            <a:solidFill>
              <a:srgbClr val="7AC8B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 Antiqua" pitchFamily="18" charset="0"/>
              </a:rPr>
              <a:t>В сентябре 2016 г. </a:t>
            </a:r>
            <a:r>
              <a:rPr lang="ru-RU" b="1" dirty="0">
                <a:latin typeface="Book Antiqua" pitchFamily="18" charset="0"/>
              </a:rPr>
              <a:t>а</a:t>
            </a:r>
            <a:r>
              <a:rPr lang="ru-RU" b="1" dirty="0" smtClean="0">
                <a:latin typeface="Book Antiqua" pitchFamily="18" charset="0"/>
              </a:rPr>
              <a:t>удиогид </a:t>
            </a:r>
            <a:r>
              <a:rPr lang="ru-RU" b="1" dirty="0" smtClean="0">
                <a:latin typeface="Book Antiqua" pitchFamily="18" charset="0"/>
              </a:rPr>
              <a:t>стал победителем</a:t>
            </a:r>
            <a:r>
              <a:rPr lang="ru-RU" sz="1400" b="1" dirty="0" smtClean="0">
                <a:latin typeface="Book Antiqua" pitchFamily="18" charset="0"/>
              </a:rPr>
              <a:t> </a:t>
            </a:r>
            <a:endParaRPr lang="en-US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Международного конкурса путеводителей, туристских карт и SMART-приложений </a:t>
            </a:r>
            <a:endParaRPr lang="en-US" sz="1400" b="1" dirty="0" smtClean="0">
              <a:latin typeface="Book Antiqu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«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Map.Guide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Smart&amp;Go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to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Russia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»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03274" y="404664"/>
            <a:ext cx="640871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bg1"/>
                </a:solidFill>
              </a:rPr>
              <a:t>АУДИОГИД СОЗДАН В 2016 ГОДУ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815" y="493875"/>
            <a:ext cx="9144000" cy="288032"/>
            <a:chOff x="0" y="692696"/>
            <a:chExt cx="9144000" cy="2880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17" name="Рисунок 16" descr="_MG_1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8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 descr="IMG_8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58403"/>
            <a:ext cx="5112568" cy="36004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556284" y="875619"/>
            <a:ext cx="6552728" cy="720080"/>
          </a:xfrm>
          <a:prstGeom prst="rect">
            <a:avLst/>
          </a:prstGeom>
          <a:solidFill>
            <a:srgbClr val="C6E8E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Путеводитель содержит подробную карту которая поможет определить точное местоположение каждого объекта во время самостоятельного прохождения маршрута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4556" y="1724280"/>
            <a:ext cx="4104456" cy="720080"/>
          </a:xfrm>
          <a:prstGeom prst="rect">
            <a:avLst/>
          </a:prstGeom>
          <a:solidFill>
            <a:schemeClr val="bg1"/>
          </a:solidFill>
          <a:ln w="76200"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подробные описания  достопримечательностей и контрольных пунктов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39544" y="2780928"/>
            <a:ext cx="4104456" cy="720080"/>
          </a:xfrm>
          <a:prstGeom prst="rect">
            <a:avLst/>
          </a:prstGeom>
          <a:solidFill>
            <a:srgbClr val="7AC8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яркие иллюстрации </a:t>
            </a:r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от лучших фотографов </a:t>
            </a:r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Нижнего Тагила   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203274" y="404664"/>
            <a:ext cx="640871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bg1"/>
                </a:solidFill>
              </a:rPr>
              <a:t>ПУТЕВОДИТЕЛЬ СОЗДАН В 2017 ГОДУ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4556" y="3691722"/>
            <a:ext cx="4104456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7AC8B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II </a:t>
            </a:r>
            <a:r>
              <a:rPr lang="ru-RU" b="1" dirty="0" smtClean="0">
                <a:latin typeface="Book Antiqua" pitchFamily="18" charset="0"/>
              </a:rPr>
              <a:t>место в номинации</a:t>
            </a:r>
            <a:endParaRPr lang="en-US" sz="1400" b="1" dirty="0" smtClean="0">
              <a:latin typeface="Book Antiqua" pitchFamily="18" charset="0"/>
            </a:endParaRPr>
          </a:p>
          <a:p>
            <a:pPr algn="ctr"/>
            <a:r>
              <a:rPr lang="ru-RU" sz="1400" b="1" dirty="0" smtClean="0">
                <a:latin typeface="Book Antiqua" pitchFamily="18" charset="0"/>
              </a:rPr>
              <a:t>«Лучший туристский путеводитель»</a:t>
            </a:r>
            <a:endParaRPr lang="en-US" sz="1400" b="1" dirty="0" smtClean="0">
              <a:latin typeface="Book Antiqu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Финал регионального конкурса </a:t>
            </a:r>
            <a:r>
              <a:rPr lang="ru-RU" sz="1600" b="1" dirty="0" err="1" smtClean="0">
                <a:solidFill>
                  <a:srgbClr val="FF0000"/>
                </a:solidFill>
                <a:latin typeface="Book Antiqua" pitchFamily="18" charset="0"/>
              </a:rPr>
              <a:t>УрФО</a:t>
            </a:r>
            <a:r>
              <a:rPr lang="ru-RU" sz="1600" b="1" dirty="0" smtClean="0">
                <a:solidFill>
                  <a:srgbClr val="FF0000"/>
                </a:solidFill>
                <a:latin typeface="Book Antiqua" pitchFamily="18" charset="0"/>
              </a:rPr>
              <a:t> и ПФО «МАРШРУТ  ГОДА 2017»</a:t>
            </a:r>
            <a:endParaRPr lang="ru-RU" sz="1600" b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429666"/>
            <a:ext cx="9144000" cy="288032"/>
            <a:chOff x="0" y="692696"/>
            <a:chExt cx="9144000" cy="2880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16" name="Рисунок 15" descr="_MG_145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7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275856" y="3356992"/>
            <a:ext cx="5760639" cy="1631216"/>
          </a:xfrm>
          <a:prstGeom prst="rect">
            <a:avLst/>
          </a:prstGeom>
          <a:ln w="76200">
            <a:solidFill>
              <a:srgbClr val="7AC8B5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ИНФОРМАЦИОННЫЕ ПИЛОНЫ: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Информация </a:t>
            </a:r>
            <a:r>
              <a:rPr lang="ru-RU" sz="2000" dirty="0" smtClean="0"/>
              <a:t>об </a:t>
            </a:r>
            <a:r>
              <a:rPr lang="ru-RU" sz="2000" dirty="0" smtClean="0"/>
              <a:t>объекте;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Карта </a:t>
            </a:r>
            <a:r>
              <a:rPr lang="ru-RU" sz="2000" dirty="0" smtClean="0"/>
              <a:t>маршрута;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Ссылки на аудиогид, сайт, аккаунты в соц. </a:t>
            </a:r>
            <a:r>
              <a:rPr lang="ru-RU" sz="2000" dirty="0" smtClean="0"/>
              <a:t>сетях;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Афиша предстоящих событий</a:t>
            </a:r>
            <a:endParaRPr lang="ru-RU" sz="20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46749" y="357658"/>
            <a:ext cx="640871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bg1"/>
                </a:solidFill>
              </a:rPr>
              <a:t>УСТАНОВЛЕНЫ В 2017 ГОДУ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G_8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5" y="750611"/>
            <a:ext cx="3275857" cy="2185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85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9721"/>
            <a:ext cx="3275856" cy="218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85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11" y="849226"/>
            <a:ext cx="2955957" cy="1972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86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57" y="821369"/>
            <a:ext cx="2997713" cy="1999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13" name="Рисунок 12" descr="_MG_1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4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648049" y="900133"/>
            <a:ext cx="3847901" cy="648072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МОБИЛЬНОЕ ПРИЛОЖЕНИЕ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050" name="Picture 2" descr="Мобильное прило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11" y="5073937"/>
            <a:ext cx="3362087" cy="13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обильное прило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78" y="5073937"/>
            <a:ext cx="3356289" cy="13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обильное прило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1" y="5073938"/>
            <a:ext cx="3356283" cy="13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911289" y="2132856"/>
            <a:ext cx="3384376" cy="496451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Для платформ </a:t>
            </a: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Android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11289" y="2833440"/>
            <a:ext cx="3384376" cy="496451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Карта маршрута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11289" y="3551259"/>
            <a:ext cx="3384376" cy="496451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Аудиогид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11288" y="4273600"/>
            <a:ext cx="3384377" cy="496451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Офлайн доступ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" name="Picture 2" descr="https://pp.userapi.com/c830508/v830508754/15f61c/AWzD0wxoFo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/>
          <a:stretch/>
        </p:blipFill>
        <p:spPr bwMode="auto">
          <a:xfrm>
            <a:off x="1" y="900133"/>
            <a:ext cx="2462654" cy="41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4417/v844417754/b3878/3q04hcFIHJ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/>
          <a:stretch/>
        </p:blipFill>
        <p:spPr bwMode="auto">
          <a:xfrm>
            <a:off x="6659825" y="872715"/>
            <a:ext cx="2484175" cy="42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" y="445407"/>
            <a:ext cx="9144000" cy="288032"/>
            <a:chOff x="0" y="692696"/>
            <a:chExt cx="9144000" cy="2880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1080401" y="368660"/>
            <a:ext cx="689988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solidFill>
                  <a:schemeClr val="bg1"/>
                </a:solidFill>
              </a:rPr>
              <a:t>ДОСТУПНО ДЛЯ СКАЧИВАНИЯ С ФЕВРАЛЯ В 201</a:t>
            </a:r>
            <a:r>
              <a:rPr lang="en-US" sz="2200" dirty="0" smtClean="0">
                <a:solidFill>
                  <a:schemeClr val="bg1"/>
                </a:solidFill>
              </a:rPr>
              <a:t>8</a:t>
            </a:r>
            <a:r>
              <a:rPr lang="ru-RU" sz="2200" dirty="0" smtClean="0">
                <a:solidFill>
                  <a:schemeClr val="bg1"/>
                </a:solidFill>
              </a:rPr>
              <a:t> ГОДА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Туризм\Полиграфия\Календарики 2018\готовые\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700"/>
            <a:ext cx="2160803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440668"/>
            <a:ext cx="9144000" cy="288032"/>
            <a:chOff x="0" y="692696"/>
            <a:chExt cx="9144000" cy="2880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92696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764704"/>
              <a:ext cx="9144000" cy="216024"/>
            </a:xfrm>
            <a:prstGeom prst="rect">
              <a:avLst/>
            </a:prstGeom>
            <a:solidFill>
              <a:srgbClr val="57B5A3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0" y="5085184"/>
            <a:ext cx="9144000" cy="1296144"/>
            <a:chOff x="0" y="5085184"/>
            <a:chExt cx="9144000" cy="1296144"/>
          </a:xfrm>
        </p:grpSpPr>
        <p:pic>
          <p:nvPicPr>
            <p:cNvPr id="13" name="Рисунок 12" descr="_MG_145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229200"/>
              <a:ext cx="9144000" cy="1025276"/>
            </a:xfrm>
            <a:prstGeom prst="rect">
              <a:avLst/>
            </a:prstGeom>
          </p:spPr>
        </p:pic>
        <p:grpSp>
          <p:nvGrpSpPr>
            <p:cNvPr id="14" name="Группа 7"/>
            <p:cNvGrpSpPr/>
            <p:nvPr/>
          </p:nvGrpSpPr>
          <p:grpSpPr>
            <a:xfrm>
              <a:off x="0" y="6237312"/>
              <a:ext cx="9144000" cy="144016"/>
              <a:chOff x="0" y="6309320"/>
              <a:chExt cx="9144000" cy="144016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6309320"/>
                <a:ext cx="9144000" cy="144016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0" y="6309320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3"/>
            <p:cNvGrpSpPr/>
            <p:nvPr/>
          </p:nvGrpSpPr>
          <p:grpSpPr>
            <a:xfrm>
              <a:off x="0" y="5085184"/>
              <a:ext cx="9144000" cy="144016"/>
              <a:chOff x="0" y="764704"/>
              <a:chExt cx="9144000" cy="21602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764704"/>
                <a:ext cx="914400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764704"/>
                <a:ext cx="9144000" cy="216024"/>
              </a:xfrm>
              <a:prstGeom prst="rect">
                <a:avLst/>
              </a:prstGeom>
              <a:solidFill>
                <a:srgbClr val="57B5A3"/>
              </a:solidFill>
              <a:ln>
                <a:solidFill>
                  <a:srgbClr val="43A38C"/>
                </a:solidFill>
              </a:ln>
              <a:scene3d>
                <a:camera prst="orthographicFront"/>
                <a:lightRig rig="freezing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0" y="5157192"/>
              <a:ext cx="914400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3A38C"/>
              </a:solidFill>
            </a:ln>
            <a:scene3d>
              <a:camera prst="orthographicFront"/>
              <a:lightRig rig="freezing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627784" y="837753"/>
            <a:ext cx="4032448" cy="648072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ТУРИСТИЧЕСКИЙ ПОТОК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92879"/>
              </p:ext>
            </p:extLst>
          </p:nvPr>
        </p:nvGraphicFramePr>
        <p:xfrm>
          <a:off x="683569" y="3666502"/>
          <a:ext cx="828092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0528"/>
                <a:gridCol w="1336798"/>
                <a:gridCol w="1299468"/>
                <a:gridCol w="1077063"/>
                <a:gridCol w="1077063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2018</a:t>
                      </a:r>
                      <a:endParaRPr lang="ru-RU" sz="2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Кол-во объектов показа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</a:t>
                      </a:r>
                      <a:endParaRPr lang="ru-RU" sz="2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Кол-во экскурсантов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5 887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8 101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10 459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11 00</a:t>
                      </a:r>
                      <a:r>
                        <a:rPr lang="ru-RU" sz="2400" b="1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X:\Туризм\Полиграфия\Календарики 2018\готовые\к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21" y="728700"/>
            <a:ext cx="2102643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256</Words>
  <Application>Microsoft Office PowerPoint</Application>
  <PresentationFormat>Экран (4:3)</PresentationFormat>
  <Paragraphs>62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МАРШРУТ СОЗДАН В 2015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Храмова Ю.А.</dc:creator>
  <cp:lastModifiedBy>Балин П.С.</cp:lastModifiedBy>
  <cp:revision>265</cp:revision>
  <dcterms:modified xsi:type="dcterms:W3CDTF">2018-07-31T11:50:22Z</dcterms:modified>
</cp:coreProperties>
</file>