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5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59" userDrawn="1">
          <p15:clr>
            <a:srgbClr val="A4A3A4"/>
          </p15:clr>
        </p15:guide>
        <p15:guide id="2" pos="6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7143" autoAdjust="0"/>
  </p:normalViewPr>
  <p:slideViewPr>
    <p:cSldViewPr snapToGrid="0" showGuides="1">
      <p:cViewPr varScale="1">
        <p:scale>
          <a:sx n="110" d="100"/>
          <a:sy n="110" d="100"/>
        </p:scale>
        <p:origin x="-1560" y="-78"/>
      </p:cViewPr>
      <p:guideLst>
        <p:guide orient="horz" pos="459"/>
        <p:guide pos="6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15615-3B21-413D-A0C8-10D481154F9C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FF6D-12EB-45EC-8A5B-600CD1D3B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88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A9335-B734-413C-8111-344BF4DC869D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C3D3-6AB3-4540-BA34-7ECCD59B3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40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C3D3-6AB3-4540-BA34-7ECCD59B34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5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4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1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5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2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5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6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1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7F88A-A135-4B7C-8B25-65E87F28D71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C8257-3FFF-4537-A00E-D249A5E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2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w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w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4396" y="3912693"/>
            <a:ext cx="6585361" cy="126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3000" b="1" dirty="0">
                <a:solidFill>
                  <a:srgbClr val="BA2B35"/>
                </a:solidFill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Гастрономический фестиваль заповедных территорий России</a:t>
            </a:r>
          </a:p>
          <a:p>
            <a:pPr hangingPunct="1">
              <a:lnSpc>
                <a:spcPct val="85000"/>
              </a:lnSpc>
            </a:pPr>
            <a:r>
              <a:rPr lang="ru-RU" altLang="ru-RU" sz="3000" b="1" dirty="0" smtClean="0">
                <a:solidFill>
                  <a:srgbClr val="BA2B35"/>
                </a:solidFill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«Пятнистый </a:t>
            </a:r>
            <a:r>
              <a:rPr lang="ru-RU" altLang="ru-RU" sz="3000" b="1" dirty="0" err="1" smtClean="0">
                <a:solidFill>
                  <a:srgbClr val="BA2B35"/>
                </a:solidFill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</a:t>
            </a:r>
            <a:r>
              <a:rPr lang="ru-RU" altLang="ru-RU" sz="3000" b="1" dirty="0" smtClean="0">
                <a:solidFill>
                  <a:srgbClr val="BA2B35"/>
                </a:solidFill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ru-RU" altLang="ru-RU" sz="3000" b="1" dirty="0">
              <a:solidFill>
                <a:srgbClr val="BA2B35"/>
              </a:solidFill>
              <a:latin typeface="Myriad Pro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16954" y="5169224"/>
            <a:ext cx="2603046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ts val="1700"/>
              </a:lnSpc>
            </a:pPr>
            <a:r>
              <a:rPr lang="ru-RU" altLang="ru-RU" sz="1700" dirty="0" err="1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Шарикова</a:t>
            </a:r>
            <a:r>
              <a:rPr lang="ru-RU" altLang="ru-RU" sz="1700" dirty="0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Галина</a:t>
            </a:r>
          </a:p>
          <a:p>
            <a:pPr>
              <a:lnSpc>
                <a:spcPts val="1700"/>
              </a:lnSpc>
            </a:pPr>
            <a:r>
              <a:rPr lang="ru-RU" altLang="ru-RU" sz="1100" dirty="0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по связям с общественностью</a:t>
            </a:r>
            <a:endParaRPr lang="ru-RU" altLang="ru-RU" sz="1100" dirty="0">
              <a:latin typeface="Myriad Pro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58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35" y="1"/>
            <a:ext cx="1839265" cy="18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8"/>
    </mc:Choice>
    <mc:Fallback xmlns="">
      <p:transition spd="slow" advTm="62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09270" y="1261056"/>
            <a:ext cx="4731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yriad Pro" pitchFamily="34" charset="0"/>
              </a:rPr>
              <a:t>На </a:t>
            </a:r>
            <a:r>
              <a:rPr lang="ru-RU" sz="1600" dirty="0" smtClean="0">
                <a:latin typeface="Myriad Pro" pitchFamily="34" charset="0"/>
              </a:rPr>
              <a:t>«Пятнистом </a:t>
            </a:r>
            <a:r>
              <a:rPr lang="ru-RU" sz="1600" dirty="0" err="1" smtClean="0">
                <a:latin typeface="Myriad Pro" pitchFamily="34" charset="0"/>
              </a:rPr>
              <a:t>фесте</a:t>
            </a:r>
            <a:r>
              <a:rPr lang="ru-RU" sz="1600" dirty="0" smtClean="0">
                <a:latin typeface="Myriad Pro" pitchFamily="34" charset="0"/>
              </a:rPr>
              <a:t>» </a:t>
            </a:r>
            <a:r>
              <a:rPr lang="ru-RU" sz="1600" dirty="0">
                <a:latin typeface="Myriad Pro" pitchFamily="34" charset="0"/>
              </a:rPr>
              <a:t>коллеги из </a:t>
            </a:r>
            <a:r>
              <a:rPr lang="ru-RU" sz="1600" dirty="0" err="1">
                <a:latin typeface="Myriad Pro" pitchFamily="34" charset="0"/>
              </a:rPr>
              <a:t>Присурского</a:t>
            </a:r>
            <a:r>
              <a:rPr lang="ru-RU" sz="1600" dirty="0">
                <a:latin typeface="Myriad Pro" pitchFamily="34" charset="0"/>
              </a:rPr>
              <a:t> заповедника </a:t>
            </a:r>
            <a:r>
              <a:rPr lang="ru-RU" sz="1600" dirty="0" smtClean="0">
                <a:latin typeface="Myriad Pro" pitchFamily="34" charset="0"/>
              </a:rPr>
              <a:t>готовили </a:t>
            </a:r>
            <a:r>
              <a:rPr lang="ru-RU" sz="1600" dirty="0" err="1">
                <a:latin typeface="Myriad Pro" pitchFamily="34" charset="0"/>
              </a:rPr>
              <a:t>хуран</a:t>
            </a:r>
            <a:r>
              <a:rPr lang="ru-RU" sz="1600" dirty="0">
                <a:latin typeface="Myriad Pro" pitchFamily="34" charset="0"/>
              </a:rPr>
              <a:t> </a:t>
            </a:r>
            <a:r>
              <a:rPr lang="ru-RU" sz="1600" dirty="0" err="1">
                <a:latin typeface="Myriad Pro" pitchFamily="34" charset="0"/>
              </a:rPr>
              <a:t>кукли</a:t>
            </a:r>
            <a:r>
              <a:rPr lang="ru-RU" sz="1600" dirty="0">
                <a:latin typeface="Myriad Pro" pitchFamily="34" charset="0"/>
              </a:rPr>
              <a:t> – это любимое многими традиционное блюдо чувашской кухни: небольшие пирожки, которые варят в кипящей воде (иначе, вареники). Начинка обычно изготовлялась из творога, замешанного с сырыми яйцами и маслом, или толчёного картофеля с маслом</a:t>
            </a:r>
            <a:r>
              <a:rPr lang="ru-RU" sz="1600" dirty="0" smtClean="0">
                <a:latin typeface="Myriad Pro" pitchFamily="34" charset="0"/>
              </a:rPr>
              <a:t>.</a:t>
            </a:r>
            <a:endParaRPr lang="ru-RU" sz="1600" dirty="0"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4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Присурский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заповедник – </a:t>
            </a:r>
            <a:r>
              <a:rPr 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сурки-байбаки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221" y="1261056"/>
            <a:ext cx="3014526" cy="24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3160" y="3323159"/>
            <a:ext cx="4647501" cy="30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221" y="3812789"/>
            <a:ext cx="3014526" cy="24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09270" y="1261056"/>
            <a:ext cx="4731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yriad Pro" pitchFamily="34" charset="0"/>
              </a:rPr>
              <a:t>В меню </a:t>
            </a:r>
            <a:r>
              <a:rPr lang="ru-RU" sz="1600" dirty="0" smtClean="0">
                <a:latin typeface="Myriad Pro" pitchFamily="34" charset="0"/>
              </a:rPr>
              <a:t>«Пятнистого </a:t>
            </a:r>
            <a:r>
              <a:rPr lang="ru-RU" sz="1600" dirty="0" err="1" smtClean="0">
                <a:latin typeface="Myriad Pro" pitchFamily="34" charset="0"/>
              </a:rPr>
              <a:t>феста</a:t>
            </a:r>
            <a:r>
              <a:rPr lang="ru-RU" sz="1600" dirty="0" smtClean="0">
                <a:latin typeface="Myriad Pro" pitchFamily="34" charset="0"/>
              </a:rPr>
              <a:t>» </a:t>
            </a:r>
            <a:r>
              <a:rPr lang="ru-RU" sz="1600" dirty="0">
                <a:latin typeface="Myriad Pro" pitchFamily="34" charset="0"/>
              </a:rPr>
              <a:t>от </a:t>
            </a:r>
            <a:r>
              <a:rPr lang="ru-RU" sz="1600" dirty="0" err="1">
                <a:latin typeface="Myriad Pro" pitchFamily="34" charset="0"/>
              </a:rPr>
              <a:t>Хопёрского</a:t>
            </a:r>
            <a:r>
              <a:rPr lang="ru-RU" sz="1600" dirty="0">
                <a:latin typeface="Myriad Pro" pitchFamily="34" charset="0"/>
              </a:rPr>
              <a:t> заповедника – котлеты из сома в булке, блинчики с ягодами и травяной чай с </a:t>
            </a:r>
            <a:r>
              <a:rPr lang="ru-RU" sz="1600" dirty="0" smtClean="0">
                <a:latin typeface="Myriad Pro" pitchFamily="34" charset="0"/>
              </a:rPr>
              <a:t>мёдом.</a:t>
            </a:r>
            <a:endParaRPr lang="ru-RU" sz="1600" dirty="0"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4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Хопёрский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заповедник – </a:t>
            </a:r>
            <a:r>
              <a:rPr 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русская выхухоль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897" y="1320974"/>
            <a:ext cx="3014526" cy="20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22129" y="2245025"/>
            <a:ext cx="4505672" cy="43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254" y="3475559"/>
            <a:ext cx="3001811" cy="20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4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фестиваля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3064" y="1068464"/>
            <a:ext cx="7684316" cy="51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Гости фестиваля могли посетить экскурсионные объекты: 2 экологические тропы и музей природы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7148" y="1069134"/>
            <a:ext cx="3428020" cy="22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7568" y="1068786"/>
            <a:ext cx="3428020" cy="22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7148" y="3507104"/>
            <a:ext cx="3428019" cy="228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4347" y="3517769"/>
            <a:ext cx="3428019" cy="22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Детская площадка – батуты, спектакль, мастер-классы, игры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7148" y="1069358"/>
            <a:ext cx="3428020" cy="228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7568" y="1068465"/>
            <a:ext cx="3428019" cy="22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7148" y="3507104"/>
            <a:ext cx="3428019" cy="228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4347" y="3517769"/>
            <a:ext cx="3428019" cy="22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Художественные промыслы – мастер-классы по резьбе по дереву, гончарному искусству и росписи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7148" y="1068465"/>
            <a:ext cx="3428019" cy="22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7568" y="1069129"/>
            <a:ext cx="3428019" cy="22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486" y="3507104"/>
            <a:ext cx="3425342" cy="228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5686" y="3517769"/>
            <a:ext cx="3425341" cy="22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4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</a:t>
            </a: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чилл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-аута – дегустация напитков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7148" y="1069135"/>
            <a:ext cx="3428019" cy="22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7568" y="1069134"/>
            <a:ext cx="3428019" cy="22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486" y="3507773"/>
            <a:ext cx="3425342" cy="22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5686" y="3518438"/>
            <a:ext cx="3425341" cy="22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Кулинарная сцена – мастер-классы от шеф-поваров (молекулярная кухня)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494" y="3507773"/>
            <a:ext cx="3425325" cy="22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5695" y="3518438"/>
            <a:ext cx="3425323" cy="22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486" y="1109920"/>
            <a:ext cx="3425341" cy="22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5693" y="1109919"/>
            <a:ext cx="3425325" cy="22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Кулинарная сцена – мастер-классы от шеф-поваров (молекулярная кухня)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9858" y="1109920"/>
            <a:ext cx="2491530" cy="26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287" y="3841448"/>
            <a:ext cx="8412320" cy="27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007" y="1110608"/>
            <a:ext cx="3763481" cy="26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3160" y="1109920"/>
            <a:ext cx="2457974" cy="26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8486" y="126360"/>
            <a:ext cx="8115121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Сувенирная ярмарка – работы </a:t>
            </a:r>
            <a:r>
              <a:rPr 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мастеров </a:t>
            </a:r>
            <a:r>
              <a:rPr lang="ru-RU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прикладного </a:t>
            </a:r>
            <a:r>
              <a:rPr 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творчества и сувенирная продукция ООПТ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6109" y="1069135"/>
            <a:ext cx="3010096" cy="22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97568" y="1071142"/>
            <a:ext cx="3428019" cy="22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486" y="3509780"/>
            <a:ext cx="3425342" cy="22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5686" y="3518661"/>
            <a:ext cx="3425341" cy="22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4007" y="4220452"/>
            <a:ext cx="8120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Фестиваль ежегодно проводится по инициативе первого заповедника Поволжья – Мордовского</a:t>
            </a:r>
            <a:r>
              <a:rPr lang="ru-RU" sz="1600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ru-RU" sz="1600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Первый </a:t>
            </a:r>
            <a:r>
              <a:rPr lang="ru-RU" sz="1600" dirty="0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«Пятнистый </a:t>
            </a:r>
            <a:r>
              <a:rPr lang="ru-RU" sz="1600" dirty="0" err="1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</a:t>
            </a:r>
            <a:r>
              <a:rPr lang="ru-RU" sz="1600" dirty="0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(22 мая 2016) был посвящен 80-летию Мордовского заповедника.</a:t>
            </a:r>
          </a:p>
          <a:p>
            <a:r>
              <a:rPr lang="ru-RU" sz="1600" dirty="0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Второй «Пятнистый </a:t>
            </a:r>
            <a:r>
              <a:rPr lang="ru-RU" sz="1600" dirty="0" err="1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</a:t>
            </a:r>
            <a:r>
              <a:rPr lang="ru-RU" sz="1600" dirty="0" smtClean="0">
                <a:latin typeface="Myriad Pro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проводился 9 сентября 2017 года в рамках Года экологии и 100-летия заповедной системы России. Проходил в формате гастрономического фестиваля под девизом «Попробуй заповедные территории России на вкус!»</a:t>
            </a:r>
            <a:endParaRPr lang="ru-RU" sz="1600" dirty="0">
              <a:latin typeface="Myriad Pro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143917"/>
            <a:ext cx="675894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Пятнистый </a:t>
            </a: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фестиваль заповедных территорий России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5370" y="1984878"/>
            <a:ext cx="3274289" cy="209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7284" y="1124913"/>
            <a:ext cx="3311528" cy="116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E:\Мордовский заповедник\Плакаты, афиши, открытки, растяжки, календари\Пятнистый гастрономический фест\2018\логоти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2" y="1437736"/>
            <a:ext cx="4745038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5"/>
    </mc:Choice>
    <mc:Fallback xmlns="">
      <p:transition spd="slow" advTm="1051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8486" y="126360"/>
            <a:ext cx="8115121" cy="4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Квест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розыгрыш лотереи и подарки от спонсоров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1504" y="1072035"/>
            <a:ext cx="3420639" cy="22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00588" y="1071142"/>
            <a:ext cx="3421978" cy="22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1504" y="3509780"/>
            <a:ext cx="3419305" cy="22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0588" y="3582099"/>
            <a:ext cx="3421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yriad Pro" pitchFamily="34" charset="0"/>
              </a:rPr>
              <a:t>Гостями «Пятнистого </a:t>
            </a:r>
            <a:r>
              <a:rPr lang="ru-RU" dirty="0" err="1" smtClean="0">
                <a:latin typeface="Myriad Pro" pitchFamily="34" charset="0"/>
              </a:rPr>
              <a:t>феста</a:t>
            </a:r>
            <a:r>
              <a:rPr lang="ru-RU" dirty="0" smtClean="0">
                <a:latin typeface="Myriad Pro" pitchFamily="34" charset="0"/>
              </a:rPr>
              <a:t>» стали более 2000 человек. На фестивале вручили сертификат 7000-ного посетителя в рамках акции «Стань тысячным!» (проводится Мордовским заповедником и приурочена к Году экологии).</a:t>
            </a:r>
            <a:endParaRPr lang="ru-RU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8486" y="126360"/>
            <a:ext cx="8115121" cy="4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 «Пятнистого </a:t>
            </a: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феста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486" y="1136206"/>
            <a:ext cx="3420639" cy="8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7147" y="2102001"/>
            <a:ext cx="3421978" cy="12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1160" y="3509780"/>
            <a:ext cx="2279993" cy="22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0588" y="1136206"/>
            <a:ext cx="36270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atin typeface="Myriad Pro" pitchFamily="34" charset="0"/>
              </a:rPr>
              <a:t>Медиахолдинг</a:t>
            </a:r>
            <a:r>
              <a:rPr lang="ru-RU" sz="2200" dirty="0" smtClean="0">
                <a:latin typeface="Myriad Pro" pitchFamily="34" charset="0"/>
              </a:rPr>
              <a:t> «Свежий ветер» – информационный спонсор мероприятия.</a:t>
            </a:r>
          </a:p>
          <a:p>
            <a:endParaRPr lang="ru-RU" sz="2200" dirty="0" smtClean="0">
              <a:latin typeface="Myriad Pro" pitchFamily="34" charset="0"/>
            </a:endParaRPr>
          </a:p>
          <a:p>
            <a:r>
              <a:rPr lang="ru-RU" sz="2200" dirty="0" smtClean="0">
                <a:latin typeface="Myriad Pro" pitchFamily="34" charset="0"/>
              </a:rPr>
              <a:t>Международная компания «Цептер» – участник фестиваля и спонсор розыгрыша призов.</a:t>
            </a:r>
          </a:p>
          <a:p>
            <a:endParaRPr lang="ru-RU" sz="2200" dirty="0" smtClean="0">
              <a:latin typeface="Myriad Pro" pitchFamily="34" charset="0"/>
            </a:endParaRPr>
          </a:p>
          <a:p>
            <a:r>
              <a:rPr lang="ru-RU" sz="2200" dirty="0" smtClean="0">
                <a:latin typeface="Myriad Pro" pitchFamily="34" charset="0"/>
              </a:rPr>
              <a:t>Кондитерская фабрика «</a:t>
            </a:r>
            <a:r>
              <a:rPr lang="ru-RU" sz="2200" dirty="0" err="1" smtClean="0">
                <a:latin typeface="Myriad Pro" pitchFamily="34" charset="0"/>
              </a:rPr>
              <a:t>Ламзурь</a:t>
            </a:r>
            <a:r>
              <a:rPr lang="ru-RU" sz="2200" dirty="0" smtClean="0">
                <a:latin typeface="Myriad Pro" pitchFamily="34" charset="0"/>
              </a:rPr>
              <a:t>» – участник фестиваля и </a:t>
            </a:r>
            <a:r>
              <a:rPr lang="ru-RU" sz="2200" dirty="0">
                <a:latin typeface="Myriad Pro" pitchFamily="34" charset="0"/>
              </a:rPr>
              <a:t>спонсор розыгрыша призов</a:t>
            </a:r>
            <a:r>
              <a:rPr lang="ru-RU" sz="2200" dirty="0" smtClean="0">
                <a:latin typeface="Myriad Pro" pitchFamily="34" charset="0"/>
              </a:rPr>
              <a:t>.</a:t>
            </a:r>
            <a:endParaRPr lang="ru-RU" sz="2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4753" y="1021932"/>
            <a:ext cx="4152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Myriad Pro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7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6"/>
    </mc:Choice>
    <mc:Fallback xmlns="">
      <p:transition spd="slow" advTm="369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9508" y="1124130"/>
            <a:ext cx="7381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Мордовский заповедник и национальный парк 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«Смольный» </a:t>
            </a:r>
            <a:b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(Заповедная Мордовия).</a:t>
            </a:r>
          </a:p>
          <a:p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2. «Чёрные земли»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(Калмыкия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3. Башкирский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600" dirty="0" err="1">
                <a:latin typeface="Myriad Pro" pitchFamily="34" charset="0"/>
                <a:ea typeface="Tahoma" pitchFamily="34" charset="0"/>
                <a:cs typeface="Tahoma" pitchFamily="34" charset="0"/>
              </a:rPr>
              <a:t>Шульган-Таш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 (Башкортостан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4. «Большая </a:t>
            </a:r>
            <a:r>
              <a:rPr lang="ru-RU" sz="1600" dirty="0" err="1" smtClean="0">
                <a:latin typeface="Myriad Pro" pitchFamily="34" charset="0"/>
                <a:ea typeface="Tahoma" pitchFamily="34" charset="0"/>
                <a:cs typeface="Tahoma" pitchFamily="34" charset="0"/>
              </a:rPr>
              <a:t>Кокшага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(Марий Эл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ru-RU" sz="1600" dirty="0" err="1" smtClean="0">
                <a:latin typeface="Myriad Pro" pitchFamily="34" charset="0"/>
                <a:ea typeface="Tahoma" pitchFamily="34" charset="0"/>
                <a:cs typeface="Tahoma" pitchFamily="34" charset="0"/>
              </a:rPr>
              <a:t>Полистовский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(Псковская область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6. </a:t>
            </a:r>
            <a:r>
              <a:rPr lang="ru-RU" sz="1600" dirty="0" err="1" smtClean="0">
                <a:latin typeface="Myriad Pro" pitchFamily="34" charset="0"/>
                <a:ea typeface="Tahoma" pitchFamily="34" charset="0"/>
                <a:cs typeface="Tahoma" pitchFamily="34" charset="0"/>
              </a:rPr>
              <a:t>Присурский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Чувашия).</a:t>
            </a:r>
          </a:p>
          <a:p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7. </a:t>
            </a:r>
            <a:r>
              <a:rPr lang="ru-RU" sz="1600" dirty="0" err="1" smtClean="0">
                <a:latin typeface="Myriad Pro" pitchFamily="34" charset="0"/>
                <a:ea typeface="Tahoma" pitchFamily="34" charset="0"/>
                <a:cs typeface="Tahoma" pitchFamily="34" charset="0"/>
              </a:rPr>
              <a:t>Хопёрский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 и Воронежский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(Воронежская область).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126360"/>
            <a:ext cx="675894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Заповедники и национальные парки – участники «Пятнистого </a:t>
            </a: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феста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3594" y="3326559"/>
            <a:ext cx="5121659" cy="311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398" y="3565321"/>
            <a:ext cx="2181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Кухни ООПТ: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русская;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мордовская;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б</a:t>
            </a:r>
            <a:r>
              <a:rPr lang="ru-RU" dirty="0" smtClean="0"/>
              <a:t>ашкирская;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арийская;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алмыцкая;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ч</a:t>
            </a:r>
            <a:r>
              <a:rPr lang="ru-RU" dirty="0" smtClean="0"/>
              <a:t>увашская.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9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71626" y="1124130"/>
            <a:ext cx="24328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меню: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ордовские блины;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медвежья лапа;</a:t>
            </a:r>
          </a:p>
          <a:p>
            <a:pPr marL="285750" indent="-285750" algn="ctr">
              <a:buFontTx/>
              <a:buChar char="-"/>
            </a:pPr>
            <a:r>
              <a:rPr lang="ru-RU" sz="1600" dirty="0" err="1">
                <a:latin typeface="Myriad Pro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600" dirty="0" err="1" smtClean="0">
                <a:latin typeface="Myriad Pro" pitchFamily="34" charset="0"/>
                <a:ea typeface="Tahoma" pitchFamily="34" charset="0"/>
                <a:cs typeface="Tahoma" pitchFamily="34" charset="0"/>
              </a:rPr>
              <a:t>еремячи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 татарские;</a:t>
            </a:r>
          </a:p>
          <a:p>
            <a:pPr marL="285750" indent="-285750" algn="ctr">
              <a:buFontTx/>
              <a:buChar char="-"/>
            </a:pPr>
            <a:r>
              <a:rPr lang="ru-RU" sz="1600" dirty="0" err="1" smtClean="0">
                <a:latin typeface="Myriad Pro" pitchFamily="34" charset="0"/>
                <a:ea typeface="Tahoma" pitchFamily="34" charset="0"/>
                <a:cs typeface="Tahoma" pitchFamily="34" charset="0"/>
              </a:rPr>
              <a:t>махан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ч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ай от </a:t>
            </a:r>
            <a:r>
              <a:rPr lang="ru-RU" sz="1600" dirty="0" err="1" smtClean="0">
                <a:latin typeface="Myriad Pro" pitchFamily="34" charset="0"/>
                <a:ea typeface="Tahoma" pitchFamily="34" charset="0"/>
                <a:cs typeface="Tahoma" pitchFamily="34" charset="0"/>
              </a:rPr>
              <a:t>Вирявы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оза мордовская.</a:t>
            </a:r>
            <a:endParaRPr lang="ru-RU" sz="1600" dirty="0"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47288" y="109582"/>
            <a:ext cx="797793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Заповедная Мордовия – Мордовский заповедник и национальный парк «Смольный»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1" y="4714974"/>
            <a:ext cx="2400932" cy="15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40782" y="4714974"/>
            <a:ext cx="2372790" cy="15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2" y="1124130"/>
            <a:ext cx="4899170" cy="34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6822" y="3186233"/>
            <a:ext cx="2053562" cy="30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242708" y="1124130"/>
            <a:ext cx="25908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В меню 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заповедника «Черные земли» - калмыцкая кухня: </a:t>
            </a:r>
          </a:p>
          <a:p>
            <a:pPr algn="ctr"/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два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горячих блюда (</a:t>
            </a:r>
            <a:r>
              <a:rPr lang="ru-RU" sz="1600" dirty="0" err="1">
                <a:latin typeface="Myriad Pro" pitchFamily="34" charset="0"/>
                <a:ea typeface="Tahoma" pitchFamily="34" charset="0"/>
                <a:cs typeface="Tahoma" pitchFamily="34" charset="0"/>
              </a:rPr>
              <a:t>махан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Myriad Pro" pitchFamily="34" charset="0"/>
                <a:ea typeface="Tahoma" pitchFamily="34" charset="0"/>
                <a:cs typeface="Tahoma" pitchFamily="34" charset="0"/>
              </a:rPr>
              <a:t>шелтяган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600" dirty="0" err="1">
                <a:latin typeface="Myriad Pro" pitchFamily="34" charset="0"/>
                <a:ea typeface="Tahoma" pitchFamily="34" charset="0"/>
                <a:cs typeface="Tahoma" pitchFamily="34" charset="0"/>
              </a:rPr>
              <a:t>бериги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), калмыцкий чай и </a:t>
            </a:r>
            <a:r>
              <a:rPr lang="ru-RU" sz="1600" dirty="0" err="1">
                <a:latin typeface="Myriad Pro" pitchFamily="34" charset="0"/>
                <a:ea typeface="Tahoma" pitchFamily="34" charset="0"/>
                <a:cs typeface="Tahoma" pitchFamily="34" charset="0"/>
              </a:rPr>
              <a:t>борцоки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 (к чаю).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352863"/>
            <a:ext cx="7977930" cy="4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Заповедник «Черные земли» - степи и сайгаки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2709" y="1236865"/>
            <a:ext cx="2635464" cy="17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4341" y="1236865"/>
            <a:ext cx="2635464" cy="17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5930" y="3263679"/>
            <a:ext cx="2590899" cy="246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6711" y="3263679"/>
            <a:ext cx="3693649" cy="246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4341" y="3263679"/>
            <a:ext cx="1642442" cy="246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880684" y="1124130"/>
            <a:ext cx="30619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В меню национальные блюда: </a:t>
            </a:r>
            <a:r>
              <a:rPr lang="ru-RU" sz="1600" dirty="0" err="1">
                <a:latin typeface="Myriad Pro" pitchFamily="34" charset="0"/>
                <a:ea typeface="Tahoma" pitchFamily="34" charset="0"/>
                <a:cs typeface="Tahoma" pitchFamily="34" charset="0"/>
              </a:rPr>
              <a:t>талкан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err="1">
                <a:latin typeface="Myriad Pro" pitchFamily="34" charset="0"/>
                <a:ea typeface="Tahoma" pitchFamily="34" charset="0"/>
                <a:cs typeface="Tahoma" pitchFamily="34" charset="0"/>
              </a:rPr>
              <a:t>баурсак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медовуха. Все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желающие 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приняли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участие в мастер-классе по изготовлению </a:t>
            </a:r>
            <a:r>
              <a:rPr lang="ru-RU" sz="1600" dirty="0" err="1">
                <a:latin typeface="Myriad Pro" pitchFamily="34" charset="0"/>
                <a:ea typeface="Tahoma" pitchFamily="34" charset="0"/>
                <a:cs typeface="Tahoma" pitchFamily="34" charset="0"/>
              </a:rPr>
              <a:t>талкана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 - крупы из поджаренных зерен пшеницы, овса, проса, ржи, ячменя или кукурузы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85000"/>
              </a:lnSpc>
            </a:pP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Шульган-Таш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пещера с наскальной живописью и </a:t>
            </a: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бурзянская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пчела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027" y="1236865"/>
            <a:ext cx="2574090" cy="17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6534" y="3263694"/>
            <a:ext cx="3710295" cy="24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027" y="3263693"/>
            <a:ext cx="3693649" cy="246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71962" y="1236865"/>
            <a:ext cx="2288080" cy="17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7097" y="4695037"/>
            <a:ext cx="2797810" cy="18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22040" y="1124130"/>
            <a:ext cx="5620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Коллеги готовили традиционное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мясо-мучное блюдо </a:t>
            </a:r>
            <a:r>
              <a:rPr lang="ru-RU" sz="1600" dirty="0" err="1">
                <a:latin typeface="Myriad Pro" pitchFamily="34" charset="0"/>
                <a:ea typeface="Tahoma" pitchFamily="34" charset="0"/>
                <a:cs typeface="Tahoma" pitchFamily="34" charset="0"/>
              </a:rPr>
              <a:t>тюркоязычных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 народов 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- «</a:t>
            </a:r>
            <a:r>
              <a:rPr lang="ru-RU" sz="1600" dirty="0" err="1" smtClean="0">
                <a:latin typeface="Myriad Pro" pitchFamily="34" charset="0"/>
                <a:ea typeface="Tahoma" pitchFamily="34" charset="0"/>
                <a:cs typeface="Tahoma" pitchFamily="34" charset="0"/>
              </a:rPr>
              <a:t>бишбармак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(в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переводе 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образованное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из «</a:t>
            </a:r>
            <a:r>
              <a:rPr lang="ru-RU" sz="1600" dirty="0" err="1" smtClean="0">
                <a:latin typeface="Myriad Pro" pitchFamily="34" charset="0"/>
                <a:ea typeface="Tahoma" pitchFamily="34" charset="0"/>
                <a:cs typeface="Tahoma" pitchFamily="34" charset="0"/>
              </a:rPr>
              <a:t>биш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» и «</a:t>
            </a:r>
            <a:r>
              <a:rPr lang="ru-RU" sz="1600" dirty="0" err="1" smtClean="0">
                <a:latin typeface="Myriad Pro" pitchFamily="34" charset="0"/>
                <a:ea typeface="Tahoma" pitchFamily="34" charset="0"/>
                <a:cs typeface="Tahoma" pitchFamily="34" charset="0"/>
              </a:rPr>
              <a:t>бармак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» означает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«пять пальцев», «пятерня» — во время еды кочевники не использовали столовые приборы и брали мясо руками (пальцами). 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Блюдо </a:t>
            </a:r>
            <a:r>
              <a:rPr lang="ru-RU" sz="1600" dirty="0">
                <a:latin typeface="Myriad Pro" pitchFamily="34" charset="0"/>
                <a:ea typeface="Tahoma" pitchFamily="34" charset="0"/>
                <a:cs typeface="Tahoma" pitchFamily="34" charset="0"/>
              </a:rPr>
              <a:t>представляет собой крошеное отварное мясо с лапшой с некоторыми особенностями в технологии 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приготовления.</a:t>
            </a:r>
            <a:endParaRPr lang="ru-RU" sz="1600" dirty="0"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Башкирский заповедник </a:t>
            </a:r>
            <a:r>
              <a:rPr lang="ru-RU" altLang="ru-RU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уникальный природный </a:t>
            </a:r>
            <a:r>
              <a:rPr 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 на стыке Европы и Азии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862" y="1170088"/>
            <a:ext cx="2574090" cy="171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55497" y="3000286"/>
            <a:ext cx="5153710" cy="342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862" y="3000286"/>
            <a:ext cx="2574090" cy="319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22040" y="1124130"/>
            <a:ext cx="56206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yriad Pro" pitchFamily="34" charset="0"/>
              </a:rPr>
              <a:t>Коллеги </a:t>
            </a:r>
            <a:r>
              <a:rPr lang="ru-RU" sz="1600" dirty="0">
                <a:latin typeface="Myriad Pro" pitchFamily="34" charset="0"/>
              </a:rPr>
              <a:t>из заповедника </a:t>
            </a:r>
            <a:r>
              <a:rPr lang="ru-RU" sz="1600" dirty="0" smtClean="0">
                <a:latin typeface="Myriad Pro" pitchFamily="34" charset="0"/>
              </a:rPr>
              <a:t>«Большая </a:t>
            </a:r>
            <a:r>
              <a:rPr lang="ru-RU" sz="1600" dirty="0" err="1" smtClean="0">
                <a:latin typeface="Myriad Pro" pitchFamily="34" charset="0"/>
              </a:rPr>
              <a:t>Кокшага</a:t>
            </a:r>
            <a:r>
              <a:rPr lang="ru-RU" sz="1600" dirty="0" smtClean="0">
                <a:latin typeface="Myriad Pro" pitchFamily="34" charset="0"/>
              </a:rPr>
              <a:t>» познакомили гостей фестиваля с древней кухней </a:t>
            </a:r>
            <a:r>
              <a:rPr lang="ru-RU" sz="1600" dirty="0">
                <a:latin typeface="Myriad Pro" pitchFamily="34" charset="0"/>
              </a:rPr>
              <a:t>народа мари. </a:t>
            </a:r>
            <a:r>
              <a:rPr lang="ru-RU" sz="1600" dirty="0" smtClean="0">
                <a:latin typeface="Myriad Pro" pitchFamily="34" charset="0"/>
              </a:rPr>
              <a:t>В </a:t>
            </a:r>
            <a:r>
              <a:rPr lang="ru-RU" sz="1600" dirty="0">
                <a:latin typeface="Myriad Pro" pitchFamily="34" charset="0"/>
              </a:rPr>
              <a:t>ее основе – продукты, которые марийцы умели добывать рядом со своим жилищем – в лесах, на лугах, в реках, озерах. Это дичь, рыба, ягоды, грибы, всевозможные травы. Не отличаясь особой аристократической изысканностью, сложностью приготовления, марийская кухня является очень самобытной</a:t>
            </a:r>
            <a:r>
              <a:rPr lang="ru-RU" sz="1600" dirty="0" smtClean="0">
                <a:latin typeface="Myriad Pro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«Большая </a:t>
            </a: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Кокшага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– </a:t>
            </a:r>
            <a:r>
              <a:rPr 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заповедник и река, в которой обитают 29 видов рыб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862" y="1170088"/>
            <a:ext cx="2574090" cy="19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862" y="3196207"/>
            <a:ext cx="3803010" cy="28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6904" y="3196207"/>
            <a:ext cx="4276247" cy="28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09270" y="1261056"/>
            <a:ext cx="4731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yriad Pro" pitchFamily="34" charset="0"/>
              </a:rPr>
              <a:t>Жителей </a:t>
            </a:r>
            <a:r>
              <a:rPr lang="ru-RU" sz="1600" dirty="0" err="1" smtClean="0">
                <a:latin typeface="Myriad Pro" pitchFamily="34" charset="0"/>
              </a:rPr>
              <a:t>Полистовья</a:t>
            </a:r>
            <a:r>
              <a:rPr lang="ru-RU" sz="1600" dirty="0" smtClean="0">
                <a:latin typeface="Myriad Pro" pitchFamily="34" charset="0"/>
              </a:rPr>
              <a:t> кормит </a:t>
            </a:r>
            <a:r>
              <a:rPr lang="ru-RU" sz="1600" dirty="0">
                <a:latin typeface="Myriad Pro" pitchFamily="34" charset="0"/>
              </a:rPr>
              <a:t>болото. </a:t>
            </a:r>
            <a:r>
              <a:rPr lang="ru-RU" sz="1600" dirty="0" smtClean="0">
                <a:latin typeface="Myriad Pro" pitchFamily="34" charset="0"/>
              </a:rPr>
              <a:t>«Царицей полей» </a:t>
            </a:r>
            <a:r>
              <a:rPr lang="ru-RU" sz="1600" dirty="0">
                <a:latin typeface="Myriad Pro" pitchFamily="34" charset="0"/>
              </a:rPr>
              <a:t>считается клюква: ее сушат, протирают с сахаром, варят варенье, пекут с ним </a:t>
            </a:r>
            <a:r>
              <a:rPr lang="ru-RU" sz="1600" dirty="0" smtClean="0">
                <a:latin typeface="Myriad Pro" pitchFamily="34" charset="0"/>
              </a:rPr>
              <a:t>пироги. Гости </a:t>
            </a:r>
            <a:r>
              <a:rPr lang="ru-RU" sz="1600" dirty="0">
                <a:latin typeface="Myriad Pro" pitchFamily="34" charset="0"/>
              </a:rPr>
              <a:t>фестиваля </a:t>
            </a:r>
            <a:r>
              <a:rPr lang="ru-RU" sz="1600" dirty="0" smtClean="0">
                <a:latin typeface="Myriad Pro" pitchFamily="34" charset="0"/>
              </a:rPr>
              <a:t>смогли приготовить во время мастер-класса и </a:t>
            </a:r>
            <a:r>
              <a:rPr lang="ru-RU" sz="1600" dirty="0">
                <a:latin typeface="Myriad Pro" pitchFamily="34" charset="0"/>
              </a:rPr>
              <a:t>отведать </a:t>
            </a:r>
            <a:r>
              <a:rPr lang="ru-RU" sz="1600" dirty="0" smtClean="0">
                <a:latin typeface="Myriad Pro" pitchFamily="34" charset="0"/>
              </a:rPr>
              <a:t>«снежки» </a:t>
            </a:r>
            <a:r>
              <a:rPr lang="ru-RU" sz="1600" dirty="0">
                <a:latin typeface="Myriad Pro" pitchFamily="34" charset="0"/>
              </a:rPr>
              <a:t>из творожного теста и </a:t>
            </a:r>
            <a:r>
              <a:rPr lang="ru-RU" sz="1600" dirty="0" smtClean="0">
                <a:latin typeface="Myriad Pro" pitchFamily="34" charset="0"/>
              </a:rPr>
              <a:t>клюквенной начинки</a:t>
            </a:r>
            <a:r>
              <a:rPr lang="ru-RU" sz="1600" dirty="0">
                <a:latin typeface="Myriad Pro" pitchFamily="34" charset="0"/>
              </a:rPr>
              <a:t>, обжаренные во фритюре.</a:t>
            </a:r>
            <a:endParaRPr lang="ru-RU" sz="1600" dirty="0"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5677" y="126360"/>
            <a:ext cx="7977930" cy="7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5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Полистовский</a:t>
            </a:r>
            <a:r>
              <a:rPr lang="ru-RU" alt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заповедник – </a:t>
            </a:r>
            <a:r>
              <a:rPr lang="ru-RU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болота и «царица полей» клюква</a:t>
            </a:r>
            <a:endParaRPr lang="ru-RU" altLang="ru-RU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861" y="1277342"/>
            <a:ext cx="2939017" cy="195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862" y="3356646"/>
            <a:ext cx="3803010" cy="25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6904" y="3356646"/>
            <a:ext cx="3803089" cy="25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9878" y="3858936"/>
            <a:ext cx="1865297" cy="28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720</Words>
  <Application>Microsoft Office PowerPoint</Application>
  <PresentationFormat>Экран (4:3)</PresentationFormat>
  <Paragraphs>84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1</cp:lastModifiedBy>
  <cp:revision>49</cp:revision>
  <dcterms:created xsi:type="dcterms:W3CDTF">2017-06-27T10:37:00Z</dcterms:created>
  <dcterms:modified xsi:type="dcterms:W3CDTF">2018-07-25T12:57:54Z</dcterms:modified>
</cp:coreProperties>
</file>