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62" r:id="rId5"/>
    <p:sldId id="259" r:id="rId6"/>
    <p:sldId id="260" r:id="rId7"/>
    <p:sldId id="282" r:id="rId8"/>
    <p:sldId id="272" r:id="rId9"/>
    <p:sldId id="264" r:id="rId10"/>
    <p:sldId id="265" r:id="rId11"/>
    <p:sldId id="266" r:id="rId12"/>
    <p:sldId id="283" r:id="rId13"/>
    <p:sldId id="275" r:id="rId14"/>
    <p:sldId id="284" r:id="rId15"/>
    <p:sldId id="273" r:id="rId16"/>
    <p:sldId id="285" r:id="rId17"/>
    <p:sldId id="274" r:id="rId18"/>
    <p:sldId id="267" r:id="rId19"/>
    <p:sldId id="286" r:id="rId20"/>
    <p:sldId id="276" r:id="rId21"/>
    <p:sldId id="269" r:id="rId22"/>
    <p:sldId id="277" r:id="rId23"/>
    <p:sldId id="278" r:id="rId24"/>
    <p:sldId id="279" r:id="rId25"/>
    <p:sldId id="280" r:id="rId26"/>
    <p:sldId id="270" r:id="rId27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28" y="-5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143000"/>
            <a:ext cx="8229600" cy="15240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776415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508000"/>
            <a:ext cx="7086600" cy="15240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089822"/>
            <a:ext cx="7086600" cy="1258093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5347230"/>
            <a:ext cx="762000" cy="304271"/>
          </a:xfrm>
        </p:spPr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542"/>
            <a:ext cx="8229600" cy="9525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279261"/>
            <a:ext cx="4041775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968500"/>
            <a:ext cx="4040188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968500"/>
            <a:ext cx="4041775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270000"/>
            <a:ext cx="3008313" cy="3835136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508000"/>
            <a:ext cx="5486400" cy="435240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526646"/>
            <a:ext cx="5486400" cy="33020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72323"/>
            <a:ext cx="5486400" cy="44196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9243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5347230"/>
            <a:ext cx="2133600" cy="304271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3136E75-CBFC-4381-869E-5D8FF543A0ED}" type="datetimeFigureOut">
              <a:rPr lang="ru-RU" smtClean="0"/>
              <a:pPr/>
              <a:t>14.07.2018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5347230"/>
            <a:ext cx="2895600" cy="304271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5347230"/>
            <a:ext cx="762000" cy="304271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BA767E-D49C-458D-82F7-FC33889202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dmuseum@mail.ru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13284"/>
            <a:ext cx="7074074" cy="442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23528" y="0"/>
            <a:ext cx="8614466" cy="960107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effectLst/>
                <a:latin typeface="Comic Sans MS" pitchFamily="66" charset="0"/>
                <a:cs typeface="Aharoni" pitchFamily="2" charset="-79"/>
              </a:rPr>
              <a:t>Музейно-выставочный комплекс </a:t>
            </a:r>
            <a:br>
              <a:rPr lang="ru-RU" sz="3000" dirty="0" smtClean="0">
                <a:solidFill>
                  <a:srgbClr val="002060"/>
                </a:solidFill>
                <a:effectLst/>
                <a:latin typeface="Comic Sans MS" pitchFamily="66" charset="0"/>
                <a:cs typeface="Aharoni" pitchFamily="2" charset="-79"/>
              </a:rPr>
            </a:br>
            <a:r>
              <a:rPr lang="ru-RU" sz="3000" dirty="0" smtClean="0">
                <a:solidFill>
                  <a:srgbClr val="002060"/>
                </a:solidFill>
                <a:effectLst/>
                <a:latin typeface="Comic Sans MS" pitchFamily="66" charset="0"/>
                <a:cs typeface="Aharoni" pitchFamily="2" charset="-79"/>
              </a:rPr>
              <a:t>«Княжий Двор»</a:t>
            </a:r>
            <a:endParaRPr lang="ru-RU" sz="30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0" y="5137754"/>
            <a:ext cx="9144000" cy="48005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Comic Sans MS" pitchFamily="66" charset="0"/>
              </a:rPr>
              <a:t>Открытие музея состоялось 23 августа 2013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Наше Подмосковье\Мособлкино, фото\CO0A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86608"/>
            <a:ext cx="4355976" cy="35283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6" name="Picture 2" descr="C:\Users\user\Desktop\Наше Подмосковье\Мособлкино, фото\1y7kj37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3284"/>
            <a:ext cx="5143504" cy="35775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436966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Экспозиция «Кинематография Московской области»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1201316"/>
            <a:ext cx="3038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3600" b="1" dirty="0" err="1" smtClean="0">
                <a:solidFill>
                  <a:srgbClr val="C00000"/>
                </a:solidFill>
                <a:latin typeface="Comic Sans MS" pitchFamily="66" charset="0"/>
              </a:rPr>
              <a:t>Ретроклуб</a:t>
            </a:r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153644"/>
            <a:ext cx="4032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Ежегодно проводится праздник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Русский холодец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Приглашаем на праздник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26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января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2019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г.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3" name="Picture 5" descr="C:\Users\user\Desktop\всякая музейная инфа\Холодец-2016!\dsc03769.jpg"/>
          <p:cNvPicPr>
            <a:picLocks noChangeAspect="1" noChangeArrowheads="1"/>
          </p:cNvPicPr>
          <p:nvPr/>
        </p:nvPicPr>
        <p:blipFill>
          <a:blip r:embed="rId2" cstate="print"/>
          <a:srcRect b="6555"/>
          <a:stretch>
            <a:fillRect/>
          </a:stretch>
        </p:blipFill>
        <p:spPr bwMode="auto">
          <a:xfrm>
            <a:off x="4572000" y="2767490"/>
            <a:ext cx="4464496" cy="294751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C:\Users\Ирина\Documents\Мой компьютер\Княжий Двор\Мероприятия\Холодец 2017\Фото, Фомичев\IMG_3392.JPG"/>
          <p:cNvPicPr>
            <a:picLocks noChangeAspect="1" noChangeArrowheads="1"/>
          </p:cNvPicPr>
          <p:nvPr/>
        </p:nvPicPr>
        <p:blipFill>
          <a:blip r:embed="rId3" cstate="print"/>
          <a:srcRect l="18034" r="30677"/>
          <a:stretch>
            <a:fillRect/>
          </a:stretch>
        </p:blipFill>
        <p:spPr bwMode="auto">
          <a:xfrm rot="16200000">
            <a:off x="704674" y="-151430"/>
            <a:ext cx="3522692" cy="49320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6" name="Picture 4" descr="C:\Users\Ирина\Documents\Мой компьютер\Княжий Двор\Мероприятия\Холодец 2017\Фото, наши\DSC_0580.JPG"/>
          <p:cNvPicPr>
            <a:picLocks noChangeAspect="1" noChangeArrowheads="1"/>
          </p:cNvPicPr>
          <p:nvPr/>
        </p:nvPicPr>
        <p:blipFill>
          <a:blip r:embed="rId4" cstate="print"/>
          <a:srcRect l="5454" t="26661" r="5244" b="11815"/>
          <a:stretch>
            <a:fillRect/>
          </a:stretch>
        </p:blipFill>
        <p:spPr bwMode="auto">
          <a:xfrm>
            <a:off x="4932040" y="1057300"/>
            <a:ext cx="3960440" cy="25202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Заголовок 7"/>
          <p:cNvSpPr txBox="1">
            <a:spLocks/>
          </p:cNvSpPr>
          <p:nvPr/>
        </p:nvSpPr>
        <p:spPr>
          <a:xfrm>
            <a:off x="1475656" y="0"/>
            <a:ext cx="766834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ns6hsN5bqH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33564"/>
            <a:ext cx="3419872" cy="22814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C:\Users\Ирина\Documents\Мой компьютер\Княжий Двор\Мероприятия\Холодец 2017\Фото, из инета Елена Топорова\eqE27eEfkVQ.jpg"/>
          <p:cNvPicPr>
            <a:picLocks noChangeAspect="1" noChangeArrowheads="1"/>
          </p:cNvPicPr>
          <p:nvPr/>
        </p:nvPicPr>
        <p:blipFill>
          <a:blip r:embed="rId3" cstate="print"/>
          <a:srcRect t="20627"/>
          <a:stretch>
            <a:fillRect/>
          </a:stretch>
        </p:blipFill>
        <p:spPr bwMode="auto">
          <a:xfrm>
            <a:off x="3779912" y="2425452"/>
            <a:ext cx="5364088" cy="32895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C:\Users\Ирина\Documents\Мой компьютер\Княжий Двор\Мероприятия\Холодец 2015\Холодец 2015\DSC_0298.JPG"/>
          <p:cNvPicPr>
            <a:picLocks noChangeAspect="1" noChangeArrowheads="1"/>
          </p:cNvPicPr>
          <p:nvPr/>
        </p:nvPicPr>
        <p:blipFill>
          <a:blip r:embed="rId4" cstate="print"/>
          <a:srcRect r="15305"/>
          <a:stretch>
            <a:fillRect/>
          </a:stretch>
        </p:blipFill>
        <p:spPr bwMode="auto">
          <a:xfrm>
            <a:off x="0" y="553244"/>
            <a:ext cx="4536504" cy="304912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1475656" y="0"/>
            <a:ext cx="766834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120131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Русский холодец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27 января 2018 г.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Ирина\Documents\Мой компьютер\Княжий Двор\Мероприятия\Холодец 2015\Холодец 2015\DSC_0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95605"/>
            <a:ext cx="3851921" cy="28193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985292"/>
            <a:ext cx="4499992" cy="181220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Comic Sans MS" pitchFamily="66" charset="0"/>
              </a:rPr>
              <a:t>«Русский холодец»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Comic Sans MS" pitchFamily="66" charset="0"/>
              </a:rPr>
              <a:t> – это праздничное гуляние, игры, традиционные русские забавы, эпизоды военно-исторических реконструкций. </a:t>
            </a:r>
            <a:endParaRPr lang="ru-RU" sz="2000" dirty="0">
              <a:solidFill>
                <a:srgbClr val="C0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2532" name="Picture 4" descr="C:\Users\Ирина\Documents\Мой компьютер\Княжий Двор\Мероприятия\Холодец 2015\Фото из Мособлкино\IMG_8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18261"/>
            <a:ext cx="4320480" cy="299674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1475656" y="0"/>
            <a:ext cx="766834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Ирина\Documents\Мой компьютер\Княжий Двор\Мероприятия\Холодец 2017\Для СМИ\ElvcdRFzVw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81236"/>
            <a:ext cx="4320480" cy="277797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ocuments\Мой компьютер\Княжий Двор\Мероприятия\Холодец 2017\Холодец открыт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492" b="3146"/>
          <a:stretch>
            <a:fillRect/>
          </a:stretch>
        </p:blipFill>
        <p:spPr bwMode="auto">
          <a:xfrm>
            <a:off x="827584" y="985292"/>
            <a:ext cx="7560840" cy="4729708"/>
          </a:xfrm>
          <a:prstGeom prst="rect">
            <a:avLst/>
          </a:prstGeom>
          <a:noFill/>
        </p:spPr>
      </p:pic>
      <p:sp>
        <p:nvSpPr>
          <p:cNvPr id="6" name="Заголовок 7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ocuments and Settings\РМАТ\Рабочий стол\Масленица\Масле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53244"/>
            <a:ext cx="3960440" cy="507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3968" y="2497460"/>
            <a:ext cx="4643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Каждый год музей проводит широкое масленичное гуляние с интерактивными программами для туристов. Для всех – экскурсии, мастер-классы, чаепитие с блинами! 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1417340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Широкая Масленица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1475656" y="0"/>
            <a:ext cx="766834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Documents\Мой компьютер\Княжий Двор\Мероприятия\ЯйцеФест - 2017\Баннер на сцен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21396"/>
            <a:ext cx="8229600" cy="3655314"/>
          </a:xfrm>
          <a:prstGeom prst="rect">
            <a:avLst/>
          </a:prstGeom>
          <a:noFill/>
        </p:spPr>
      </p:pic>
      <p:sp>
        <p:nvSpPr>
          <p:cNvPr id="5" name="Заголовок 7"/>
          <p:cNvSpPr txBox="1">
            <a:spLocks noGrp="1"/>
          </p:cNvSpPr>
          <p:nvPr>
            <p:ph type="title"/>
          </p:nvPr>
        </p:nvSpPr>
        <p:spPr>
          <a:xfrm>
            <a:off x="467544" y="121196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201316"/>
            <a:ext cx="8058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ГАСТРОНОМИЧЕСКИЙ  ФЕСТИВАЛЬ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913284"/>
            <a:ext cx="87868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ГАСТРОНОМИЧЕСКИЙ  ФЕСТИВАЛЬ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5400" b="1" dirty="0" err="1" smtClean="0">
                <a:solidFill>
                  <a:srgbClr val="C00000"/>
                </a:solidFill>
                <a:latin typeface="Comic Sans MS" pitchFamily="66" charset="0"/>
              </a:rPr>
              <a:t>ЯйцеФест</a:t>
            </a:r>
            <a:r>
              <a:rPr lang="ru-RU" sz="5400" b="1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7" name="Заголовок 7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Ирина\Documents\Мой компьютер\Княжий Двор\Мероприятия\ЯйцеФест 2016\Для СМИ\ЯйцеФест, фото для СМИ\DSC_1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428"/>
            <a:ext cx="5102401" cy="33924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9" name="Picture 3" descr="C:\Users\user\Desktop\ЯйфеФЕСТ\фотоальбом\JgFjXYs6DI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359" y="2209428"/>
            <a:ext cx="477664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ЯйфеФЕСТ\фотоальбом\DSCI0425.JPG"/>
          <p:cNvPicPr>
            <a:picLocks noChangeAspect="1" noChangeArrowheads="1"/>
          </p:cNvPicPr>
          <p:nvPr/>
        </p:nvPicPr>
        <p:blipFill>
          <a:blip r:embed="rId2" cstate="print"/>
          <a:srcRect r="10085"/>
          <a:stretch>
            <a:fillRect/>
          </a:stretch>
        </p:blipFill>
        <p:spPr bwMode="auto">
          <a:xfrm>
            <a:off x="1331640" y="1705372"/>
            <a:ext cx="3851920" cy="302433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105730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Гастрономический фестиваль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ЯйцеФест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Заголовок 7"/>
          <p:cNvSpPr txBox="1">
            <a:spLocks/>
          </p:cNvSpPr>
          <p:nvPr/>
        </p:nvSpPr>
        <p:spPr>
          <a:xfrm>
            <a:off x="1727176" y="0"/>
            <a:ext cx="741682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 descr="C:\Users\user\Desktop\ЯйфеФЕСТ\фотоальбом\DSCI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59377"/>
            <a:ext cx="4283968" cy="315562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Picture 2" descr="C:\Users\Ирина\Documents\Мой компьютер\Княжий Двор\Мероприятия\ЯйцеФест 2016\Для СМИ\ЯйцеФест, фото для СМИ\IMG_5067.JPG"/>
          <p:cNvPicPr>
            <a:picLocks noChangeAspect="1" noChangeArrowheads="1"/>
          </p:cNvPicPr>
          <p:nvPr/>
        </p:nvPicPr>
        <p:blipFill>
          <a:blip r:embed="rId4" cstate="print"/>
          <a:srcRect l="8445" t="4585" r="13610" b="6008"/>
          <a:stretch>
            <a:fillRect/>
          </a:stretch>
        </p:blipFill>
        <p:spPr bwMode="auto">
          <a:xfrm rot="16200000">
            <a:off x="-326726" y="285181"/>
            <a:ext cx="2777180" cy="212372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Ирина\Desktop\Ярилины гуляния 2018\DSC_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3248" y="3577580"/>
            <a:ext cx="3070752" cy="2033862"/>
          </a:xfrm>
          <a:prstGeom prst="rect">
            <a:avLst/>
          </a:prstGeom>
          <a:noFill/>
        </p:spPr>
      </p:pic>
      <p:sp>
        <p:nvSpPr>
          <p:cNvPr id="2" name="Заголовок 7"/>
          <p:cNvSpPr txBox="1">
            <a:spLocks/>
          </p:cNvSpPr>
          <p:nvPr/>
        </p:nvSpPr>
        <p:spPr>
          <a:xfrm>
            <a:off x="1727176" y="0"/>
            <a:ext cx="741682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Ирина\Desktop\Идеи\афиша иван купала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33" y="553244"/>
            <a:ext cx="3820709" cy="49872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1960" y="105730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Игровая программа для туристов «</a:t>
            </a:r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Ярилино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гулянье»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Ирина\Desktop\Ярилины гуляния 2018\DSC_0057.JPG"/>
          <p:cNvPicPr>
            <a:picLocks noChangeAspect="1" noChangeArrowheads="1"/>
          </p:cNvPicPr>
          <p:nvPr/>
        </p:nvPicPr>
        <p:blipFill>
          <a:blip r:embed="rId4" cstate="print"/>
          <a:srcRect l="2056" r="13659" b="28613"/>
          <a:stretch>
            <a:fillRect/>
          </a:stretch>
        </p:blipFill>
        <p:spPr bwMode="auto">
          <a:xfrm>
            <a:off x="4067944" y="1921396"/>
            <a:ext cx="3337414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Экспозиция для сайта\территория\QfGcD6iyA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624928"/>
            <a:ext cx="4786314" cy="30900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C:\Users\user\Desktop\Экспозиция для сайта\территория\WE5U1QmSkV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3244"/>
            <a:ext cx="4827030" cy="30963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251520" y="1"/>
            <a:ext cx="8604448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793604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Территория музейного комплекса включает в себя архитектурную реконструкцию зданий и сооружений времен княжения святого благоверного князя Даниила Московского.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" name="Picture 2" descr="C:\Users\user\Desktop\Экспозиция для сайта\территория\KFIZBdV7o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057300"/>
            <a:ext cx="2915816" cy="161926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ерес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5452"/>
            <a:ext cx="5048253" cy="315515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pic>
        <p:nvPicPr>
          <p:cNvPr id="5123" name="Picture 3" descr="C:\Users\user\Desktop\вересен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5452"/>
            <a:ext cx="4536504" cy="315515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1489348"/>
            <a:ext cx="878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Осенний праздник «Урожайный </a:t>
            </a:r>
            <a:r>
              <a:rPr lang="ru-RU" sz="4000" b="1" dirty="0" err="1" smtClean="0">
                <a:solidFill>
                  <a:srgbClr val="C00000"/>
                </a:solidFill>
                <a:latin typeface="Monotype Corsiva" pitchFamily="66" charset="0"/>
              </a:rPr>
              <a:t>вересень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» </a:t>
            </a:r>
          </a:p>
        </p:txBody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467544" y="193204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98529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Мы учредили новый профессиональный праздник - 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«День Краеведа».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" name="Picture 3" descr="F:\Второй День Краеведа\День Краеведа 16.04.2016.JPG"/>
          <p:cNvPicPr>
            <a:picLocks noChangeAspect="1" noChangeArrowheads="1"/>
          </p:cNvPicPr>
          <p:nvPr/>
        </p:nvPicPr>
        <p:blipFill>
          <a:blip r:embed="rId2" cstate="print"/>
          <a:srcRect l="4358" t="25703" r="2380" b="6363"/>
          <a:stretch>
            <a:fillRect/>
          </a:stretch>
        </p:blipFill>
        <p:spPr bwMode="auto">
          <a:xfrm>
            <a:off x="755576" y="1993404"/>
            <a:ext cx="7560840" cy="3600400"/>
          </a:xfrm>
          <a:prstGeom prst="rect">
            <a:avLst/>
          </a:prstGeom>
          <a:noFill/>
        </p:spPr>
      </p:pic>
      <p:sp>
        <p:nvSpPr>
          <p:cNvPr id="4" name="Заголовок 7"/>
          <p:cNvSpPr txBox="1">
            <a:spLocks/>
          </p:cNvSpPr>
          <p:nvPr/>
        </p:nvSpPr>
        <p:spPr>
          <a:xfrm>
            <a:off x="467544" y="0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55576" y="1345332"/>
            <a:ext cx="8072494" cy="1063642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Военно-историческая реконструкция событий Отечественной войны 1812 г. «Бой при р. </a:t>
            </a:r>
            <a:r>
              <a:rPr lang="ru-RU" sz="3200" i="1" dirty="0" err="1" smtClean="0">
                <a:solidFill>
                  <a:srgbClr val="C00000"/>
                </a:solidFill>
                <a:effectLst/>
                <a:latin typeface="Monotype Corsiva" pitchFamily="66" charset="0"/>
              </a:rPr>
              <a:t>Вохна</a:t>
            </a:r>
            <a:r>
              <a:rPr lang="ru-RU" sz="3200" i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»</a:t>
            </a:r>
          </a:p>
        </p:txBody>
      </p:sp>
      <p:pic>
        <p:nvPicPr>
          <p:cNvPr id="8195" name="Содержимое 3" descr="Событие - Вохонское сраже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857500"/>
            <a:ext cx="4429125" cy="28575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674" name="Picture 2" descr="F:\Фото для сайта Вохна\б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480" y="2857501"/>
            <a:ext cx="4680520" cy="2857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539552" y="193204"/>
            <a:ext cx="8229600" cy="9525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948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7300"/>
            <a:ext cx="8286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Это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крупнейшая площадка Павлово-Посадского района для проведения различного рода мероприятий: научные конференции, </a:t>
            </a:r>
            <a:r>
              <a:rPr lang="ru-RU" sz="2000" b="1" dirty="0" err="1" smtClean="0">
                <a:solidFill>
                  <a:srgbClr val="C00000"/>
                </a:solidFill>
                <a:latin typeface="Comic Sans MS" pitchFamily="66" charset="0"/>
              </a:rPr>
              <a:t>квесты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, праздники и фестивали.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user\Desktop\благоф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38437"/>
            <a:ext cx="4716015" cy="2976563"/>
          </a:xfrm>
          <a:prstGeom prst="rect">
            <a:avLst/>
          </a:prstGeom>
          <a:noFill/>
        </p:spPr>
      </p:pic>
      <p:pic>
        <p:nvPicPr>
          <p:cNvPr id="6147" name="Picture 3" descr="C:\Users\user\Desktop\благофест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38437"/>
            <a:ext cx="4644008" cy="29765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220942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Музыкальный фестиваль живой истории «</a:t>
            </a:r>
            <a:r>
              <a:rPr lang="ru-RU" sz="2400" b="1" dirty="0" err="1" smtClean="0">
                <a:solidFill>
                  <a:srgbClr val="002060"/>
                </a:solidFill>
                <a:latin typeface="Comic Sans MS" pitchFamily="66" charset="0"/>
              </a:rPr>
              <a:t>БлагоФест</a:t>
            </a: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». 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Заголовок 7"/>
          <p:cNvSpPr txBox="1">
            <a:spLocks/>
          </p:cNvSpPr>
          <p:nvPr/>
        </p:nvSpPr>
        <p:spPr>
          <a:xfrm>
            <a:off x="467544" y="0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емьяф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13484"/>
            <a:ext cx="4211959" cy="30015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572000" y="3793604"/>
            <a:ext cx="40719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Организация многодетных семей «Много нас»  проводит на территории комплекса семейный фестиваль «7ЯФест».</a:t>
            </a:r>
            <a:endParaRPr lang="ru-RU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171" name="Picture 3" descr="C:\Users\user\Desktop\кве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5252"/>
            <a:ext cx="4248472" cy="309634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1201316"/>
            <a:ext cx="400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Фонд «Кто, если не мы?» организует благотворительные </a:t>
            </a:r>
            <a:r>
              <a:rPr lang="ru-RU" sz="2400" dirty="0" err="1" smtClean="0">
                <a:solidFill>
                  <a:srgbClr val="002060"/>
                </a:solidFill>
                <a:latin typeface="Comic Sans MS" pitchFamily="66" charset="0"/>
              </a:rPr>
              <a:t>квесты</a:t>
            </a: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0" y="121196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Княжий Двор\План-схема\CIMG9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738437"/>
            <a:ext cx="3960440" cy="297656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Users\Ирина\Desktop\Княжий Двор\План-схема\IMG_1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38435"/>
            <a:ext cx="4860032" cy="297656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4" descr="C:\Users\Ирина\Desktop\Для баннера, 2015\Животные\kR2ri66lvP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13284"/>
            <a:ext cx="2843808" cy="181451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129308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Так же комплекс включает в себя подсобное животноводческое хозяйство, сувенирный магазин «Народные промыслы» и ресторан с банкетным залом.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467544" y="0"/>
            <a:ext cx="8229600" cy="952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IMG_20150302_153214.jpg"/>
          <p:cNvPicPr>
            <a:picLocks noChangeAspect="1" noChangeArrowheads="1"/>
          </p:cNvPicPr>
          <p:nvPr/>
        </p:nvPicPr>
        <p:blipFill>
          <a:blip r:embed="rId2" cstate="print"/>
          <a:srcRect l="13263" t="12201" b="5901"/>
          <a:stretch>
            <a:fillRect/>
          </a:stretch>
        </p:blipFill>
        <p:spPr bwMode="auto">
          <a:xfrm>
            <a:off x="107504" y="124828"/>
            <a:ext cx="4032448" cy="54689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5976" y="0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97193"/>
            <a:ext cx="5004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Музейно-выставочный комплекс «Княжий Двор»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Ждем Вас по адресу: Московская область, Павлово-Посадский район, поселок Большие Дворы, 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ул. Маяковского, д. 130.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е</a:t>
            </a:r>
            <a:r>
              <a:rPr lang="en-US" sz="2200" dirty="0" smtClean="0">
                <a:solidFill>
                  <a:srgbClr val="002060"/>
                </a:solidFill>
                <a:latin typeface="Comic Sans MS" pitchFamily="66" charset="0"/>
              </a:rPr>
              <a:t>-mail</a:t>
            </a:r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en-US" sz="2200" b="1" dirty="0" smtClean="0">
                <a:solidFill>
                  <a:srgbClr val="C00000"/>
                </a:solidFill>
                <a:latin typeface="Comic Sans MS" pitchFamily="66" charset="0"/>
                <a:hlinkClick r:id="rId3"/>
              </a:rPr>
              <a:t>bdmuseum@mail.ru</a:t>
            </a:r>
            <a:endParaRPr lang="en-US" sz="22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Тел.: 8 (49643) 5-03-89</a:t>
            </a:r>
            <a:endParaRPr lang="ru-RU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Rectangle 6"/>
          <p:cNvSpPr txBox="1">
            <a:spLocks/>
          </p:cNvSpPr>
          <p:nvPr/>
        </p:nvSpPr>
        <p:spPr>
          <a:xfrm>
            <a:off x="4211960" y="3037520"/>
            <a:ext cx="4932040" cy="267748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Сегодня  туристический кластер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«КНЯЖИЙ ДВОР»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включает в себя:</a:t>
            </a:r>
          </a:p>
          <a:p>
            <a:pPr marL="174625" marR="0" lvl="0" indent="-174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Музейно-выставочный комплекс;</a:t>
            </a:r>
          </a:p>
          <a:p>
            <a:pPr marL="174625" marR="0" lvl="0" indent="-174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Ретроклуб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Льнокомбината;</a:t>
            </a:r>
          </a:p>
          <a:p>
            <a:pPr marL="174625" marR="0" lvl="0" indent="-174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Ресторан;</a:t>
            </a:r>
          </a:p>
          <a:p>
            <a:pPr marL="174625" marR="0" lvl="0" indent="-174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Торговый центр «Народные промыслы»;</a:t>
            </a:r>
          </a:p>
          <a:p>
            <a:pPr marL="174625" marR="0" lvl="0" indent="-174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1" noProof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b="1" noProof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Кантри-парк «Задворки» (подсобное </a:t>
            </a:r>
            <a:r>
              <a:rPr lang="ru-RU" b="1" noProof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животноводческое </a:t>
            </a:r>
            <a:r>
              <a:rPr lang="ru-RU" b="1" noProof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хозяйство).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1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C:\Users\user\Desktop\Экспозиция для сайта\территория\WPBLUHq3a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92015"/>
            <a:ext cx="7704856" cy="47229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C:\Users\user\Desktop\Экспозиция для сайта\территория\jKSP4Yig-QA.jpg"/>
          <p:cNvPicPr>
            <a:picLocks noChangeAspect="1" noChangeArrowheads="1"/>
          </p:cNvPicPr>
          <p:nvPr/>
        </p:nvPicPr>
        <p:blipFill>
          <a:blip r:embed="rId3" cstate="print"/>
          <a:srcRect t="22894" b="8543"/>
          <a:stretch>
            <a:fillRect/>
          </a:stretch>
        </p:blipFill>
        <p:spPr bwMode="auto">
          <a:xfrm>
            <a:off x="6876256" y="5017740"/>
            <a:ext cx="1470388" cy="6266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801716"/>
            <a:ext cx="824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Экспозиция «Традиции охоты в Куньей волости» 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user\Desktop\Экспозиция для сайта\традиции охоты Куньей волости\охотничий доми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5332"/>
            <a:ext cx="4926781" cy="3312368"/>
          </a:xfrm>
          <a:prstGeom prst="rect">
            <a:avLst/>
          </a:prstGeom>
          <a:noFill/>
        </p:spPr>
      </p:pic>
      <p:pic>
        <p:nvPicPr>
          <p:cNvPr id="5123" name="Picture 3" descr="C:\Users\user\Desktop\Экспозиция для сайта\традиции охоты Куньей волости\княжьи поко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221" y="1345332"/>
            <a:ext cx="4926779" cy="3312368"/>
          </a:xfrm>
          <a:prstGeom prst="rect">
            <a:avLst/>
          </a:prstGeom>
          <a:noFill/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5292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     Основные экспозиции музея: 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369668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Экспозиция - панорама военно-исторической реконструкции событий Отечественной войны 1812 г.,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проходивших на территории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Вохонской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волости 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Богородского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уезда Московской губернии </a:t>
            </a:r>
          </a:p>
          <a:p>
            <a:pPr indent="534988" algn="ctr"/>
            <a:r>
              <a:rPr lang="ru-RU" sz="2200" b="1" dirty="0" smtClean="0">
                <a:solidFill>
                  <a:srgbClr val="002060"/>
                </a:solidFill>
                <a:latin typeface="Comic Sans MS" pitchFamily="66" charset="0"/>
              </a:rPr>
              <a:t>«Бой при р. </a:t>
            </a:r>
            <a:r>
              <a:rPr lang="ru-RU" sz="2200" b="1" dirty="0" err="1" smtClean="0">
                <a:solidFill>
                  <a:srgbClr val="002060"/>
                </a:solidFill>
                <a:latin typeface="Comic Sans MS" pitchFamily="66" charset="0"/>
              </a:rPr>
              <a:t>Вохна</a:t>
            </a:r>
            <a:r>
              <a:rPr lang="ru-RU" sz="2200" b="1" dirty="0" smtClean="0">
                <a:solidFill>
                  <a:srgbClr val="002060"/>
                </a:solidFill>
                <a:latin typeface="Comic Sans MS" pitchFamily="66" charset="0"/>
              </a:rPr>
              <a:t>».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9348"/>
            <a:ext cx="91440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3571880"/>
            <a:ext cx="5786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793604"/>
            <a:ext cx="4104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Зал истории текстильных предприятий Павлово-Посадского района: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itchFamily="66" charset="0"/>
              </a:rPr>
              <a:t>платочнонабивных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 и шелкоткацких. 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user\Desktop\Экспозиция для сайта\История текстильных предприятий Павлово-Посадского района\wGezBk--T5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1236"/>
            <a:ext cx="5220072" cy="317655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1475656" y="0"/>
            <a:ext cx="7668344" cy="12013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</a:t>
            </a:r>
          </a:p>
          <a:p>
            <a:pPr marL="1704975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              «Княжий Двор»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user\Desktop\Экспозиция для сайта\История текстильных предприятий Павлово-Посадского района\Гобеленовая экспози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487" y="3155158"/>
            <a:ext cx="4609515" cy="25598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</p:pic>
      <p:pic>
        <p:nvPicPr>
          <p:cNvPr id="8" name="Picture 4" descr="C:\Users\user\Desktop\Экспозиция для сайта\История текстильных предприятий Павлово-Посадского района\Купеческий кабин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7300"/>
            <a:ext cx="3701862" cy="20557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Ирина\Documents\Мой компьютер\Княжий Двор\Мероприятия\День Краеведа, 2017\Фото\Литературный Павловский Поса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3284"/>
            <a:ext cx="5544616" cy="368649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08104" y="1129308"/>
            <a:ext cx="349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Экспозиция «Литературный Павловский Посад» 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Ирина\Documents\Мой компьютер\Княжий Двор\Мероприятия\День Краеведа, 2017\Фото\Литературный Павловский Посад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112" y="2682568"/>
            <a:ext cx="4560888" cy="30324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ocuments\Мой компьютер\Княжий Двор\Фото\Мастер-классы, роспись матрешек\CIMG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6160" y="625252"/>
            <a:ext cx="2877840" cy="21583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C:\Users\Ирина\Documents\Мой компьютер\Княжий Двор\Фото\Фото Княжий Двор\Мастер-класс, колышки\DSC_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18788"/>
            <a:ext cx="4608512" cy="33962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436966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Наши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мастер-классы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Samsung\Downloads\Мастер-кл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913284"/>
            <a:ext cx="4680520" cy="337968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Ирина\Desktop\Мероприятия\Ночь в музее\Для СМИ 17.05\IMG_0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5292"/>
            <a:ext cx="4499992" cy="31203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8371" name="Picture 3" descr="C:\Users\Ирина\Desktop\Мероприятия\Ночь в музее\Ночь в музее 17 мая 2014\CIMG6644.JPG"/>
          <p:cNvPicPr>
            <a:picLocks noChangeAspect="1" noChangeArrowheads="1"/>
          </p:cNvPicPr>
          <p:nvPr/>
        </p:nvPicPr>
        <p:blipFill>
          <a:blip r:embed="rId3" cstate="print"/>
          <a:srcRect t="24706" r="10927"/>
          <a:stretch>
            <a:fillRect/>
          </a:stretch>
        </p:blipFill>
        <p:spPr bwMode="auto">
          <a:xfrm>
            <a:off x="4190415" y="2569468"/>
            <a:ext cx="4953585" cy="314553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1129308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Музейная экспозиция: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 «</a:t>
            </a:r>
            <a:r>
              <a:rPr lang="ru-RU" sz="3600" b="1" dirty="0" err="1" smtClean="0">
                <a:solidFill>
                  <a:srgbClr val="C00000"/>
                </a:solidFill>
                <a:latin typeface="Comic Sans MS" pitchFamily="66" charset="0"/>
              </a:rPr>
              <a:t>Ретроклуб</a:t>
            </a: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153644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В клубе сохранилась в хорошем состоянии старая советская киноаппаратура, на которой организован ретропоказ советских кинофильмов. 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323528" y="0"/>
            <a:ext cx="8614466" cy="9601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Музейно-выставочный комплекс </a:t>
            </a:r>
            <a:b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</a:br>
            <a:r>
              <a:rPr kumimoji="0" lang="ru-RU" sz="3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Aharoni" pitchFamily="2" charset="-79"/>
              </a:rPr>
              <a:t>«Княжий Двор»</a:t>
            </a:r>
            <a:endParaRPr kumimoji="0" lang="ru-RU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rgbClr val="FCF3CC"/>
      </a:dk1>
      <a:lt1>
        <a:srgbClr val="FCF3CC"/>
      </a:lt1>
      <a:dk2>
        <a:srgbClr val="FCF3CC"/>
      </a:dk2>
      <a:lt2>
        <a:srgbClr val="FBEBAB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370</TotalTime>
  <Words>489</Words>
  <Application>Microsoft Office PowerPoint</Application>
  <PresentationFormat>Экран (16:10)</PresentationFormat>
  <Paragraphs>84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Музейно-выставочный комплекс  «Княжий Двор»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«Русский холодец» – это праздничное гуляние, игры, традиционные русские забавы, эпизоды военно-исторических реконструкций. </vt:lpstr>
      <vt:lpstr>Музейно-выставочный комплекс  «Княжий Двор»</vt:lpstr>
      <vt:lpstr>Слайд 15</vt:lpstr>
      <vt:lpstr>Музейно-выставочный комплекс  «Княжий Двор»</vt:lpstr>
      <vt:lpstr>Музейно-выставочный комплекс  «Княжий Двор»</vt:lpstr>
      <vt:lpstr>Слайд 18</vt:lpstr>
      <vt:lpstr>Слайд 19</vt:lpstr>
      <vt:lpstr>Слайд 20</vt:lpstr>
      <vt:lpstr>Слайд 21</vt:lpstr>
      <vt:lpstr>Военно-историческая реконструкция событий Отечественной войны 1812 г. «Бой при р. Вохна»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user</dc:creator>
  <cp:lastModifiedBy>Ирина</cp:lastModifiedBy>
  <cp:revision>17</cp:revision>
  <dcterms:created xsi:type="dcterms:W3CDTF">2016-09-06T08:28:23Z</dcterms:created>
  <dcterms:modified xsi:type="dcterms:W3CDTF">2018-07-14T11:41:10Z</dcterms:modified>
</cp:coreProperties>
</file>