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68580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Visit Zarays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0F28F48-7E5C-4E12-AB0C-D253DE4C3EC6}">
  <a:tblStyle styleId="{F0F28F48-7E5C-4E12-AB0C-D253DE4C3EC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1.xml"/><Relationship Id="rId19" Type="http://schemas.openxmlformats.org/officeDocument/2006/relationships/font" Target="fonts/Roboto-bold.fntdata"/><Relationship Id="rId6" Type="http://schemas.openxmlformats.org/officeDocument/2006/relationships/slideMaster" Target="slideMasters/slideMaster2.xml"/><Relationship Id="rId18" Type="http://schemas.openxmlformats.org/officeDocument/2006/relationships/font" Target="fonts/Roboto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7-12-22T15:00:19.143">
    <p:pos x="6000" y="0"/>
    <p:text>добавить протяженность маршрута, способ передвижения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 column 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Shape 4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EF8E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9" name="Shape 9"/>
          <p:cNvGrpSpPr/>
          <p:nvPr/>
        </p:nvGrpSpPr>
        <p:grpSpPr>
          <a:xfrm>
            <a:off x="100700" y="6280400"/>
            <a:ext cx="8903000" cy="546300"/>
            <a:chOff x="100700" y="6280400"/>
            <a:chExt cx="8903000" cy="546300"/>
          </a:xfrm>
        </p:grpSpPr>
        <p:pic>
          <p:nvPicPr>
            <p:cNvPr id="10" name="Shape 10"/>
            <p:cNvPicPr preferRelativeResize="0"/>
            <p:nvPr/>
          </p:nvPicPr>
          <p:blipFill rotWithShape="1">
            <a:blip r:embed="rId1">
              <a:alphaModFix/>
            </a:blip>
            <a:srcRect b="14695" l="2784" r="5606" t="7136"/>
            <a:stretch/>
          </p:blipFill>
          <p:spPr>
            <a:xfrm>
              <a:off x="100700" y="6280400"/>
              <a:ext cx="1678175" cy="5463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hape 11"/>
            <p:cNvCxnSpPr/>
            <p:nvPr/>
          </p:nvCxnSpPr>
          <p:spPr>
            <a:xfrm>
              <a:off x="1722100" y="6779875"/>
              <a:ext cx="7281600" cy="0"/>
            </a:xfrm>
            <a:prstGeom prst="straightConnector1">
              <a:avLst/>
            </a:prstGeom>
            <a:noFill/>
            <a:ln cap="flat" cmpd="sng" w="28575">
              <a:solidFill>
                <a:srgbClr val="A5424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57" name="Shape 57"/>
          <p:cNvGrpSpPr/>
          <p:nvPr/>
        </p:nvGrpSpPr>
        <p:grpSpPr>
          <a:xfrm>
            <a:off x="100700" y="6280400"/>
            <a:ext cx="8903000" cy="546300"/>
            <a:chOff x="100700" y="6280400"/>
            <a:chExt cx="8903000" cy="546300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1">
              <a:alphaModFix/>
            </a:blip>
            <a:srcRect b="14695" l="2784" r="5606" t="7136"/>
            <a:stretch/>
          </p:blipFill>
          <p:spPr>
            <a:xfrm>
              <a:off x="100700" y="6280400"/>
              <a:ext cx="1678200" cy="5463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" name="Shape 59"/>
            <p:cNvCxnSpPr/>
            <p:nvPr/>
          </p:nvCxnSpPr>
          <p:spPr>
            <a:xfrm>
              <a:off x="1722100" y="6779875"/>
              <a:ext cx="7281600" cy="0"/>
            </a:xfrm>
            <a:prstGeom prst="straightConnector1">
              <a:avLst/>
            </a:prstGeom>
            <a:noFill/>
            <a:ln cap="flat" cmpd="sng" w="28575">
              <a:solidFill>
                <a:srgbClr val="A5424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0.jpg"/><Relationship Id="rId5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hyperlink" Target="http://www.visitzaraysk.ru" TargetMode="External"/><Relationship Id="rId5" Type="http://schemas.openxmlformats.org/officeDocument/2006/relationships/hyperlink" Target="https://www.facebook.com/visitzaraysk" TargetMode="External"/><Relationship Id="rId6" Type="http://schemas.openxmlformats.org/officeDocument/2006/relationships/hyperlink" Target="https://www.instagram.com/myzaraysk/" TargetMode="Externa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jpg"/><Relationship Id="rId10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7.jpg"/><Relationship Id="rId9" Type="http://schemas.openxmlformats.org/officeDocument/2006/relationships/image" Target="../media/image29.jpg"/><Relationship Id="rId5" Type="http://schemas.openxmlformats.org/officeDocument/2006/relationships/image" Target="../media/image9.jpg"/><Relationship Id="rId6" Type="http://schemas.openxmlformats.org/officeDocument/2006/relationships/image" Target="../media/image8.jpg"/><Relationship Id="rId7" Type="http://schemas.openxmlformats.org/officeDocument/2006/relationships/image" Target="../media/image13.jpg"/><Relationship Id="rId8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30.jpg"/><Relationship Id="rId9" Type="http://schemas.openxmlformats.org/officeDocument/2006/relationships/image" Target="../media/image5.jpg"/><Relationship Id="rId5" Type="http://schemas.openxmlformats.org/officeDocument/2006/relationships/image" Target="../media/image32.jpg"/><Relationship Id="rId6" Type="http://schemas.openxmlformats.org/officeDocument/2006/relationships/image" Target="../media/image31.jpg"/><Relationship Id="rId7" Type="http://schemas.openxmlformats.org/officeDocument/2006/relationships/image" Target="../media/image23.jpg"/><Relationship Id="rId8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Relationship Id="rId4" Type="http://schemas.openxmlformats.org/officeDocument/2006/relationships/image" Target="../media/image5.jpg"/><Relationship Id="rId5" Type="http://schemas.openxmlformats.org/officeDocument/2006/relationships/image" Target="../media/image26.png"/><Relationship Id="rId6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19.jpg"/><Relationship Id="rId5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5141" l="0" r="0" t="0"/>
          <a:stretch/>
        </p:blipFill>
        <p:spPr>
          <a:xfrm>
            <a:off x="4569250" y="4419900"/>
            <a:ext cx="4569249" cy="24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0"/>
            <a:ext cx="9144000" cy="228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b="7075" l="0" r="3753" t="1625"/>
          <a:stretch/>
        </p:blipFill>
        <p:spPr>
          <a:xfrm>
            <a:off x="0" y="4419900"/>
            <a:ext cx="4569250" cy="2438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Shape 108"/>
          <p:cNvGrpSpPr/>
          <p:nvPr/>
        </p:nvGrpSpPr>
        <p:grpSpPr>
          <a:xfrm>
            <a:off x="98725" y="2564550"/>
            <a:ext cx="8863500" cy="1728888"/>
            <a:chOff x="71400" y="2409025"/>
            <a:chExt cx="8863500" cy="1728888"/>
          </a:xfrm>
        </p:grpSpPr>
        <p:sp>
          <p:nvSpPr>
            <p:cNvPr id="109" name="Shape 109"/>
            <p:cNvSpPr txBox="1"/>
            <p:nvPr/>
          </p:nvSpPr>
          <p:spPr>
            <a:xfrm>
              <a:off x="71400" y="2538613"/>
              <a:ext cx="8863500" cy="159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000">
                  <a:solidFill>
                    <a:srgbClr val="434343"/>
                  </a:solidFill>
                </a:rPr>
                <a:t>Брендовый маршрут </a:t>
              </a:r>
              <a:endParaRPr b="1" sz="3000">
                <a:solidFill>
                  <a:srgbClr val="434343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000">
                  <a:solidFill>
                    <a:srgbClr val="434343"/>
                  </a:solidFill>
                </a:rPr>
                <a:t> «Зарайск - вперед в прошлое»</a:t>
              </a:r>
              <a:endParaRPr b="1" sz="3000">
                <a:solidFill>
                  <a:srgbClr val="434343"/>
                </a:solidFill>
              </a:endParaRPr>
            </a:p>
          </p:txBody>
        </p:sp>
        <p:cxnSp>
          <p:nvCxnSpPr>
            <p:cNvPr id="110" name="Shape 110"/>
            <p:cNvCxnSpPr/>
            <p:nvPr/>
          </p:nvCxnSpPr>
          <p:spPr>
            <a:xfrm>
              <a:off x="2057400" y="3933025"/>
              <a:ext cx="4891500" cy="0"/>
            </a:xfrm>
            <a:prstGeom prst="straightConnector1">
              <a:avLst/>
            </a:prstGeom>
            <a:noFill/>
            <a:ln cap="flat" cmpd="sng" w="19050">
              <a:solidFill>
                <a:srgbClr val="A5424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" name="Shape 111"/>
            <p:cNvCxnSpPr/>
            <p:nvPr/>
          </p:nvCxnSpPr>
          <p:spPr>
            <a:xfrm>
              <a:off x="2057400" y="2409025"/>
              <a:ext cx="4891500" cy="0"/>
            </a:xfrm>
            <a:prstGeom prst="straightConnector1">
              <a:avLst/>
            </a:prstGeom>
            <a:noFill/>
            <a:ln cap="flat" cmpd="sng" w="19050">
              <a:solidFill>
                <a:srgbClr val="A5424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ctrTitle"/>
          </p:nvPr>
        </p:nvSpPr>
        <p:spPr>
          <a:xfrm>
            <a:off x="208650" y="57875"/>
            <a:ext cx="8726700" cy="164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434343"/>
                </a:solidFill>
              </a:rPr>
              <a:t>Добро пожаловать в </a:t>
            </a:r>
            <a:endParaRPr b="1" sz="3600"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434343"/>
                </a:solidFill>
              </a:rPr>
              <a:t>Зарайский край!</a:t>
            </a:r>
            <a:endParaRPr b="1" sz="3600">
              <a:solidFill>
                <a:srgbClr val="434343"/>
              </a:solidFill>
            </a:endParaRP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83870"/>
            <a:ext cx="8839200" cy="2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3139500" y="4358650"/>
            <a:ext cx="7914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Телефон: </a:t>
            </a:r>
            <a:r>
              <a:rPr lang="ru"/>
              <a:t>8(499)347-20-97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Email: </a:t>
            </a:r>
            <a:r>
              <a:rPr lang="ru"/>
              <a:t>info@visitzaraysk.ru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Сайт:</a:t>
            </a:r>
            <a:r>
              <a:rPr lang="ru"/>
              <a:t> </a:t>
            </a:r>
            <a:r>
              <a:rPr lang="ru" u="sng">
                <a:solidFill>
                  <a:srgbClr val="A54240"/>
                </a:solidFill>
                <a:hlinkClick r:id="rId4"/>
              </a:rPr>
              <a:t>www.visitzaraysk.ru</a:t>
            </a:r>
            <a:endParaRPr>
              <a:solidFill>
                <a:srgbClr val="A5424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Facebook:</a:t>
            </a:r>
            <a:r>
              <a:rPr lang="ru"/>
              <a:t> </a:t>
            </a:r>
            <a:r>
              <a:rPr lang="ru" u="sng">
                <a:solidFill>
                  <a:srgbClr val="A54240"/>
                </a:solidFill>
                <a:hlinkClick r:id="rId5"/>
              </a:rPr>
              <a:t>https://www.facebook.com/visitzaraysk</a:t>
            </a:r>
            <a:endParaRPr>
              <a:solidFill>
                <a:srgbClr val="A5424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Instagram: </a:t>
            </a:r>
            <a:r>
              <a:rPr lang="ru" u="sng">
                <a:solidFill>
                  <a:srgbClr val="A54240"/>
                </a:solidFill>
                <a:hlinkClick r:id="rId6"/>
              </a:rPr>
              <a:t>https://www.instagram.com/myzaraysk/</a:t>
            </a:r>
            <a:endParaRPr>
              <a:solidFill>
                <a:srgbClr val="A5424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b="10570" l="0" r="0" t="0"/>
          <a:stretch/>
        </p:blipFill>
        <p:spPr>
          <a:xfrm>
            <a:off x="6094550" y="2428400"/>
            <a:ext cx="2879100" cy="18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178800" y="103075"/>
            <a:ext cx="37176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4240"/>
              </a:buClr>
              <a:buFont typeface="Arial"/>
              <a:buNone/>
            </a:pPr>
            <a:r>
              <a:t/>
            </a:r>
            <a:endParaRPr>
              <a:solidFill>
                <a:srgbClr val="A54240"/>
              </a:solidFill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1201881" y="2077280"/>
            <a:ext cx="19563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ru" sz="1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Водонапорная башня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16867" y="587313"/>
            <a:ext cx="3144600" cy="18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145" y="2417474"/>
            <a:ext cx="2802300" cy="18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266145" y="3861725"/>
            <a:ext cx="21513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ru" sz="1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Даровое. </a:t>
            </a:r>
            <a:endParaRPr b="1" i="0" sz="1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ru" sz="1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Усадьба Ф.М. Достоевского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2" name="Shape 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145" y="4258593"/>
            <a:ext cx="3051139" cy="189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963" y="587288"/>
            <a:ext cx="2716675" cy="18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04625" y="4258675"/>
            <a:ext cx="3051300" cy="18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9">
            <a:alphaModFix/>
          </a:blip>
          <a:srcRect b="0" l="6120" r="0" t="0"/>
          <a:stretch/>
        </p:blipFill>
        <p:spPr>
          <a:xfrm>
            <a:off x="6076762" y="592792"/>
            <a:ext cx="2879160" cy="182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8705" y="4258647"/>
            <a:ext cx="3025838" cy="189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11">
            <a:alphaModFix/>
          </a:blip>
          <a:srcRect b="0" l="0" r="14030" t="0"/>
          <a:stretch/>
        </p:blipFill>
        <p:spPr>
          <a:xfrm>
            <a:off x="3034525" y="2422975"/>
            <a:ext cx="3051300" cy="18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1143150" y="2077264"/>
            <a:ext cx="18825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ru" sz="1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Зарайский кремль</a:t>
            </a:r>
            <a:r>
              <a:rPr b="1" i="0" lang="ru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3068705" y="5728120"/>
            <a:ext cx="27255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ru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Иоанно-Предтеченский собор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266145" y="5813075"/>
            <a:ext cx="2005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ru" sz="1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Зарайский </a:t>
            </a:r>
            <a:r>
              <a:rPr b="1" lang="ru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посад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6089332" y="5813075"/>
            <a:ext cx="28023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ru" sz="1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Святой источник </a:t>
            </a:r>
            <a:r>
              <a:rPr b="1" lang="ru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b="1" i="0" lang="ru" sz="1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Белый колодец</a:t>
            </a:r>
            <a:r>
              <a:rPr b="1" lang="ru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3317284" y="431371"/>
            <a:ext cx="30513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ru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Фигурка бизона (22-23 тыс. лет)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6268507" y="2077280"/>
            <a:ext cx="19563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ru" sz="1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р. Осетр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7578000" y="3983075"/>
            <a:ext cx="15660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Водонапорная башня</a:t>
            </a:r>
            <a:endParaRPr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2805150" y="2406175"/>
            <a:ext cx="3477900" cy="15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434343"/>
                </a:solidFill>
              </a:rPr>
              <a:t>ТУРИСТИЧЕСКИЙ МАРШРУТ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A54240"/>
                </a:solidFill>
              </a:rPr>
              <a:t>«Зарайск - вперед в прошлое» </a:t>
            </a:r>
            <a:endParaRPr b="1" sz="1800">
              <a:solidFill>
                <a:srgbClr val="A5424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A54240"/>
                </a:solidFill>
              </a:rPr>
              <a:t>День 1. Путешествие по страницам истории города</a:t>
            </a:r>
            <a:endParaRPr b="1" sz="1800">
              <a:solidFill>
                <a:srgbClr val="A5424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6859200" y="1666138"/>
            <a:ext cx="23718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12:30 </a:t>
            </a:r>
            <a:r>
              <a:rPr lang="ru" sz="1200">
                <a:solidFill>
                  <a:srgbClr val="434343"/>
                </a:solidFill>
              </a:rPr>
              <a:t>Площадь Пожарского. Обзорная экскурсия по историческому центру.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255425" y="598200"/>
            <a:ext cx="2268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10:0</a:t>
            </a:r>
            <a:r>
              <a:rPr b="1" lang="ru" sz="1200">
                <a:solidFill>
                  <a:srgbClr val="434343"/>
                </a:solidFill>
              </a:rPr>
              <a:t>0 </a:t>
            </a:r>
            <a:r>
              <a:rPr lang="ru" sz="1200">
                <a:solidFill>
                  <a:srgbClr val="434343"/>
                </a:solidFill>
              </a:rPr>
              <a:t>Приезд в Зарайск. </a:t>
            </a:r>
            <a:r>
              <a:rPr lang="ru" sz="1200">
                <a:solidFill>
                  <a:srgbClr val="434343"/>
                </a:solidFill>
              </a:rPr>
              <a:t>Сборная экскурсия по </a:t>
            </a:r>
            <a:r>
              <a:rPr lang="ru" sz="1200">
                <a:solidFill>
                  <a:srgbClr val="434343"/>
                </a:solidFill>
              </a:rPr>
              <a:t>Музею - заповеднику «Зарайский Кремль».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6860250" y="4774500"/>
            <a:ext cx="21813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14:30 </a:t>
            </a:r>
            <a:r>
              <a:rPr lang="ru" sz="1200">
                <a:solidFill>
                  <a:srgbClr val="434343"/>
                </a:solidFill>
              </a:rPr>
              <a:t>Экскурсия по Водонапорной башне и посещение смотровой площадки.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5323488" y="144725"/>
            <a:ext cx="21813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12:00</a:t>
            </a:r>
            <a:r>
              <a:rPr b="1" lang="ru" sz="1200">
                <a:solidFill>
                  <a:srgbClr val="434343"/>
                </a:solidFill>
              </a:rPr>
              <a:t> </a:t>
            </a:r>
            <a:r>
              <a:rPr lang="ru" sz="1200">
                <a:solidFill>
                  <a:srgbClr val="434343"/>
                </a:solidFill>
              </a:rPr>
              <a:t>Чайная церемония «Чаепитие по-крестьянски»   в ТИЦ «Сундук». Покупка сувениров.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4888750" y="5908925"/>
            <a:ext cx="27180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15:30</a:t>
            </a:r>
            <a:r>
              <a:rPr lang="ru" sz="1200">
                <a:solidFill>
                  <a:srgbClr val="434343"/>
                </a:solidFill>
              </a:rPr>
              <a:t> Источник «Белый колодец».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2091350" y="5915950"/>
            <a:ext cx="271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16:30</a:t>
            </a:r>
            <a:r>
              <a:rPr lang="ru" sz="1200">
                <a:solidFill>
                  <a:srgbClr val="434343"/>
                </a:solidFill>
              </a:rPr>
              <a:t> Конный клуб «Ангел». Экскурсия + катание на лошадях.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269200" y="4636225"/>
            <a:ext cx="16041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491500" y="4360025"/>
            <a:ext cx="15207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19:00 </a:t>
            </a:r>
            <a:r>
              <a:rPr lang="ru" sz="1200">
                <a:solidFill>
                  <a:srgbClr val="434343"/>
                </a:solidFill>
              </a:rPr>
              <a:t> Размещение в гостинице. Свободное время</a:t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b="0" l="0" r="7672" t="9148"/>
          <a:stretch/>
        </p:blipFill>
        <p:spPr>
          <a:xfrm>
            <a:off x="5590575" y="1089462"/>
            <a:ext cx="1226700" cy="120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 b="38305" l="0" r="8231" t="0"/>
          <a:stretch/>
        </p:blipFill>
        <p:spPr>
          <a:xfrm>
            <a:off x="1940775" y="1129684"/>
            <a:ext cx="1265700" cy="1276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 b="0" l="40985" r="0" t="0"/>
          <a:stretch/>
        </p:blipFill>
        <p:spPr>
          <a:xfrm>
            <a:off x="3890088" y="4455975"/>
            <a:ext cx="1308000" cy="124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6">
            <a:alphaModFix/>
          </a:blip>
          <a:srcRect b="0" l="0" r="43107" t="0"/>
          <a:stretch/>
        </p:blipFill>
        <p:spPr>
          <a:xfrm>
            <a:off x="2297138" y="4142588"/>
            <a:ext cx="1308000" cy="1293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7">
            <a:alphaModFix/>
          </a:blip>
          <a:srcRect b="12513" l="27356" r="28619" t="17653"/>
          <a:stretch/>
        </p:blipFill>
        <p:spPr>
          <a:xfrm>
            <a:off x="1477575" y="2744850"/>
            <a:ext cx="1265700" cy="12765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DJI_0297 (2).JPG" id="153" name="Shape 153"/>
          <p:cNvPicPr preferRelativeResize="0"/>
          <p:nvPr/>
        </p:nvPicPr>
        <p:blipFill rotWithShape="1">
          <a:blip r:embed="rId8">
            <a:alphaModFix/>
          </a:blip>
          <a:srcRect b="0" l="12247" r="12247" t="0"/>
          <a:stretch/>
        </p:blipFill>
        <p:spPr>
          <a:xfrm>
            <a:off x="5483050" y="4142600"/>
            <a:ext cx="1308000" cy="129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9">
            <a:alphaModFix/>
          </a:blip>
          <a:srcRect b="0" l="2615" r="2615" t="0"/>
          <a:stretch/>
        </p:blipFill>
        <p:spPr>
          <a:xfrm>
            <a:off x="6283050" y="2761675"/>
            <a:ext cx="1226700" cy="120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7385550" y="3548150"/>
            <a:ext cx="15672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13:30</a:t>
            </a:r>
            <a:r>
              <a:rPr lang="ru" sz="1200">
                <a:solidFill>
                  <a:srgbClr val="434343"/>
                </a:solidFill>
              </a:rPr>
              <a:t> Обед</a:t>
            </a:r>
            <a:r>
              <a:rPr lang="ru"/>
              <a:t>.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1700675" y="2182100"/>
            <a:ext cx="2622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1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4131300" y="1534338"/>
            <a:ext cx="3759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2</a:t>
            </a: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6359250" y="2255150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3</a:t>
            </a:r>
            <a:endParaRPr/>
          </a:p>
        </p:txBody>
      </p:sp>
      <p:sp>
        <p:nvSpPr>
          <p:cNvPr id="159" name="Shape 159"/>
          <p:cNvSpPr txBox="1"/>
          <p:nvPr/>
        </p:nvSpPr>
        <p:spPr>
          <a:xfrm>
            <a:off x="7623225" y="3187550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4</a:t>
            </a: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6859200" y="4305375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5</a:t>
            </a:r>
            <a:endParaRPr/>
          </a:p>
        </p:txBody>
      </p:sp>
      <p:sp>
        <p:nvSpPr>
          <p:cNvPr id="161" name="Shape 161"/>
          <p:cNvSpPr txBox="1"/>
          <p:nvPr/>
        </p:nvSpPr>
        <p:spPr>
          <a:xfrm>
            <a:off x="5041150" y="5555350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6</a:t>
            </a:r>
            <a:endParaRPr/>
          </a:p>
        </p:txBody>
      </p:sp>
      <p:sp>
        <p:nvSpPr>
          <p:cNvPr id="162" name="Shape 162"/>
          <p:cNvSpPr txBox="1"/>
          <p:nvPr/>
        </p:nvSpPr>
        <p:spPr>
          <a:xfrm>
            <a:off x="2742150" y="5557425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7</a:t>
            </a:r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1120750" y="4019175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8</a:t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10">
            <a:alphaModFix/>
          </a:blip>
          <a:srcRect b="36756" l="0" r="0" t="0"/>
          <a:stretch/>
        </p:blipFill>
        <p:spPr>
          <a:xfrm>
            <a:off x="3574250" y="251125"/>
            <a:ext cx="1308000" cy="1206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2987300" y="2507138"/>
            <a:ext cx="3477900" cy="15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434343"/>
                </a:solidFill>
              </a:rPr>
              <a:t>ТУРИСТИЧЕСКИЙ МАРШРУТ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A54240"/>
                </a:solidFill>
              </a:rPr>
              <a:t>«</a:t>
            </a:r>
            <a:r>
              <a:rPr b="1" lang="ru" sz="1800">
                <a:solidFill>
                  <a:srgbClr val="A54240"/>
                </a:solidFill>
              </a:rPr>
              <a:t>Зарайск - вперед в прошлое» </a:t>
            </a:r>
            <a:endParaRPr b="1" sz="1800">
              <a:solidFill>
                <a:srgbClr val="A5424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A54240"/>
                </a:solidFill>
              </a:rPr>
              <a:t>День 2. Великие гении прошлого</a:t>
            </a:r>
            <a:endParaRPr b="1" sz="1800">
              <a:solidFill>
                <a:srgbClr val="A5424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495600" y="1369350"/>
            <a:ext cx="2268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11:00 </a:t>
            </a:r>
            <a:r>
              <a:rPr lang="ru" sz="1200">
                <a:solidFill>
                  <a:srgbClr val="434343"/>
                </a:solidFill>
              </a:rPr>
              <a:t>Экскурсия в усадьбе Даровое, имении Достоевских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6690400" y="4537550"/>
            <a:ext cx="21813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14:00 </a:t>
            </a:r>
            <a:r>
              <a:rPr lang="ru" sz="1200">
                <a:solidFill>
                  <a:schemeClr val="dk1"/>
                </a:solidFill>
              </a:rPr>
              <a:t>Экскурсия в дом-музей А.С. Голубкиной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2938338" y="534450"/>
            <a:ext cx="21813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13:00 </a:t>
            </a:r>
            <a:r>
              <a:rPr lang="ru" sz="1200">
                <a:solidFill>
                  <a:srgbClr val="434343"/>
                </a:solidFill>
              </a:rPr>
              <a:t>Обед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2938350" y="6009700"/>
            <a:ext cx="271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269200" y="4636225"/>
            <a:ext cx="16041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38305" l="0" r="8231" t="0"/>
          <a:stretch/>
        </p:blipFill>
        <p:spPr>
          <a:xfrm>
            <a:off x="1672650" y="2403498"/>
            <a:ext cx="1482600" cy="149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0" l="2615" r="2615" t="0"/>
          <a:stretch/>
        </p:blipFill>
        <p:spPr>
          <a:xfrm>
            <a:off x="4330300" y="350948"/>
            <a:ext cx="1413300" cy="1390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1548275" y="2182100"/>
            <a:ext cx="2622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1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4042050" y="1676463"/>
            <a:ext cx="3759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2</a:t>
            </a:r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6785775" y="4100750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3</a:t>
            </a:r>
            <a:endParaRPr/>
          </a:p>
        </p:txBody>
      </p:sp>
      <p:sp>
        <p:nvSpPr>
          <p:cNvPr id="180" name="Shape 180"/>
          <p:cNvSpPr txBox="1"/>
          <p:nvPr/>
        </p:nvSpPr>
        <p:spPr>
          <a:xfrm>
            <a:off x="4036700" y="4572475"/>
            <a:ext cx="2622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4</a:t>
            </a:r>
            <a:endParaRPr/>
          </a:p>
        </p:txBody>
      </p:sp>
      <p:pic>
        <p:nvPicPr>
          <p:cNvPr id="181" name="Shape 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7825" y="2509100"/>
            <a:ext cx="1511700" cy="143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6">
            <a:alphaModFix/>
          </a:blip>
          <a:srcRect b="2769" l="6523" r="20339" t="-2770"/>
          <a:stretch/>
        </p:blipFill>
        <p:spPr>
          <a:xfrm>
            <a:off x="4311100" y="4617925"/>
            <a:ext cx="1604100" cy="1644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2819425" y="5933500"/>
            <a:ext cx="14133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434343"/>
                </a:solidFill>
              </a:rPr>
              <a:t>15:30 </a:t>
            </a:r>
            <a:r>
              <a:rPr lang="ru" sz="1200">
                <a:solidFill>
                  <a:schemeClr val="dk1"/>
                </a:solidFill>
              </a:rPr>
              <a:t>Отъезд</a:t>
            </a:r>
            <a:endParaRPr sz="1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2400450" y="154700"/>
            <a:ext cx="4681500" cy="9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КАРТА МАРШРУТА </a:t>
            </a:r>
            <a:endParaRPr b="1" sz="2000"/>
          </a:p>
        </p:txBody>
      </p:sp>
      <p:sp>
        <p:nvSpPr>
          <p:cNvPr id="189" name="Shape 189"/>
          <p:cNvSpPr txBox="1"/>
          <p:nvPr/>
        </p:nvSpPr>
        <p:spPr>
          <a:xfrm>
            <a:off x="896775" y="734350"/>
            <a:ext cx="31149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A54240"/>
                </a:solidFill>
              </a:rPr>
              <a:t>День 1.</a:t>
            </a:r>
            <a:endParaRPr/>
          </a:p>
        </p:txBody>
      </p:sp>
      <p:sp>
        <p:nvSpPr>
          <p:cNvPr id="190" name="Shape 190"/>
          <p:cNvSpPr txBox="1"/>
          <p:nvPr/>
        </p:nvSpPr>
        <p:spPr>
          <a:xfrm>
            <a:off x="4929000" y="734350"/>
            <a:ext cx="31149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A54240"/>
                </a:solidFill>
              </a:rPr>
              <a:t>День 2.</a:t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1107175" y="5576250"/>
            <a:ext cx="3051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Протяженность маршрута - 2 км.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Пешеходный</a:t>
            </a:r>
            <a:endParaRPr/>
          </a:p>
        </p:txBody>
      </p:sp>
      <p:sp>
        <p:nvSpPr>
          <p:cNvPr id="192" name="Shape 192"/>
          <p:cNvSpPr txBox="1"/>
          <p:nvPr/>
        </p:nvSpPr>
        <p:spPr>
          <a:xfrm>
            <a:off x="4938575" y="5576250"/>
            <a:ext cx="32994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Протяженность маршрута - 15 км.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транспорте</a:t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575" y="1506275"/>
            <a:ext cx="3515373" cy="40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5">
            <a:alphaModFix/>
          </a:blip>
          <a:srcRect b="0" l="-2291" r="0" t="0"/>
          <a:stretch/>
        </p:blipFill>
        <p:spPr>
          <a:xfrm>
            <a:off x="4700400" y="1506275"/>
            <a:ext cx="3649549" cy="403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894200" y="67925"/>
            <a:ext cx="70347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ПРИМЕРНАЯ ЦЕНА МАРШРУТА. День 1 </a:t>
            </a:r>
            <a:endParaRPr b="1" sz="2000"/>
          </a:p>
        </p:txBody>
      </p:sp>
      <p:sp>
        <p:nvSpPr>
          <p:cNvPr id="200" name="Shape 200"/>
          <p:cNvSpPr txBox="1"/>
          <p:nvPr/>
        </p:nvSpPr>
        <p:spPr>
          <a:xfrm>
            <a:off x="894200" y="1732644"/>
            <a:ext cx="5769000" cy="2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800" y="826550"/>
            <a:ext cx="8003701" cy="53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EF8E2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591975" y="810550"/>
            <a:ext cx="31149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 txBox="1"/>
          <p:nvPr/>
        </p:nvSpPr>
        <p:spPr>
          <a:xfrm>
            <a:off x="5416550" y="737700"/>
            <a:ext cx="31149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/>
        </p:nvSpPr>
        <p:spPr>
          <a:xfrm>
            <a:off x="573775" y="5728650"/>
            <a:ext cx="3051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1506100" y="238750"/>
            <a:ext cx="57981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000">
                <a:solidFill>
                  <a:schemeClr val="dk1"/>
                </a:solidFill>
              </a:rPr>
              <a:t>ПРИМЕРНАЯ ЦЕНА МАРШРУТА. День 2</a:t>
            </a:r>
            <a:endParaRPr b="1" sz="2000"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13" y="1266600"/>
            <a:ext cx="8255375" cy="35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85375" y="287400"/>
            <a:ext cx="8638500" cy="6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434343"/>
                </a:solidFill>
              </a:rPr>
              <a:t>1. </a:t>
            </a:r>
            <a:r>
              <a:rPr b="1" lang="ru" sz="1400" u="sng">
                <a:solidFill>
                  <a:srgbClr val="434343"/>
                </a:solidFill>
              </a:rPr>
              <a:t>Кафе «Старый город»</a:t>
            </a:r>
            <a:endParaRPr b="1" sz="14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Уютный современный ресторан в историческом сердце города. Из больших окон открывается вид на белоснежную Троицкую церковь и Торговые ряды. В меню большой выбор блюд из мяса и рыбы, салаты, закуски, десерты и напитки.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Кухня: русская, европейская, бизнес-ланчи из трех блюд 300 руб. по будням с 12:00 до 15:00. 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Адрес: г. Зарайск, пл. Революции, д. 5.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0A0A0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434343"/>
                </a:solidFill>
              </a:rPr>
              <a:t>2. </a:t>
            </a:r>
            <a:r>
              <a:rPr b="1" lang="ru" sz="1400" u="sng">
                <a:solidFill>
                  <a:srgbClr val="434343"/>
                </a:solidFill>
              </a:rPr>
              <a:t>Ресторан-паб «ЯПОНОФФ»</a:t>
            </a:r>
            <a:endParaRPr b="1" sz="1400" u="sng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Описание: уютный ресторан с основным залом и двумя банкетными залами. Комплексные обеды, проведение праздников и мероприятий. Бизнес-ланчи от 100 до 199 руб. 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Кухня: японская, европейская.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Адрес: г. Зарайск, ул. Ленинская, д. 31.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434343"/>
                </a:solidFill>
              </a:rPr>
              <a:t>3.</a:t>
            </a:r>
            <a:r>
              <a:rPr b="1" lang="ru" sz="1400" u="sng">
                <a:solidFill>
                  <a:srgbClr val="434343"/>
                </a:solidFill>
              </a:rPr>
              <a:t> Ресторан «Зарайск»</a:t>
            </a:r>
            <a:endParaRPr b="1" sz="1400" u="sng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Описание: бизнес-ланч в будние дни с 12:00 до 15:00, с понедельника по субботу с 8:00 до 19:00 работает кафе-кулинария со вкусной домашней едой 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Кухня: русская, европейская, свежая выпечка</a:t>
            </a:r>
            <a:endParaRPr sz="1200">
              <a:solidFill>
                <a:srgbClr val="434343"/>
              </a:solidFill>
            </a:endParaRPr>
          </a:p>
          <a:p>
            <a:pPr indent="0" lvl="0" marL="0" marR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Адрес: г. Зарайск, ул. Советская, д. 43.</a:t>
            </a:r>
            <a:endParaRPr sz="1200">
              <a:solidFill>
                <a:srgbClr val="434343"/>
              </a:solidFill>
            </a:endParaRPr>
          </a:p>
          <a:p>
            <a:pPr indent="0" lvl="0" marL="0" marR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434343"/>
                </a:solidFill>
              </a:rPr>
              <a:t>4. </a:t>
            </a:r>
            <a:r>
              <a:rPr b="1" lang="ru" sz="1400" u="sng">
                <a:solidFill>
                  <a:srgbClr val="434343"/>
                </a:solidFill>
              </a:rPr>
              <a:t>Кафе «Пицца-бар»</a:t>
            </a:r>
            <a:endParaRPr b="1" sz="1400" u="sng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Описание: уютное кафе, пицца на любой вкус и размер, салаты, горячие блюда, суши и роллы. 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Кухня: итальянская, русская, европейская, японская. </a:t>
            </a:r>
            <a:endParaRPr sz="1200">
              <a:solidFill>
                <a:srgbClr val="434343"/>
              </a:solidFill>
            </a:endParaRPr>
          </a:p>
          <a:p>
            <a:pPr indent="0" lvl="0" marL="0" marR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</a:rPr>
              <a:t>Адрес: г. Зарайск, 2-ой микрорайон д. 12.</a:t>
            </a:r>
            <a:endParaRPr sz="1200">
              <a:solidFill>
                <a:srgbClr val="434343"/>
              </a:solidFill>
              <a:highlight>
                <a:srgbClr val="E6E6E6"/>
              </a:highlight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72727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200">
                <a:solidFill>
                  <a:srgbClr val="434343"/>
                </a:solidFill>
              </a:rPr>
              <a:t>По вашему запросу возможна организация пикника на природе, стоимость на человека от 300 руб.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16" name="Shape 216"/>
          <p:cNvSpPr txBox="1"/>
          <p:nvPr/>
        </p:nvSpPr>
        <p:spPr>
          <a:xfrm>
            <a:off x="6080450" y="637600"/>
            <a:ext cx="26436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85375" y="0"/>
            <a:ext cx="9144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74E13"/>
                </a:solidFill>
              </a:rPr>
              <a:t>ПИТАНИЕ ВАРИАНТЫ: </a:t>
            </a:r>
            <a:endParaRPr b="1" sz="1800">
              <a:solidFill>
                <a:srgbClr val="274E13"/>
              </a:solidFill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6999275" y="3416750"/>
            <a:ext cx="14148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/>
              <a:t>Стоимость за 1 чел.</a:t>
            </a:r>
            <a:endParaRPr b="1"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342225"/>
            <a:ext cx="6630600" cy="4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0A0A0A"/>
                </a:solidFill>
              </a:rPr>
              <a:t>1. Гостевой дом «Постоялый двор Гончарова»</a:t>
            </a:r>
            <a:endParaRPr b="1"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A0A0A"/>
                </a:solidFill>
              </a:rPr>
              <a:t>Трехэтажный уютный гостевой дом, расположенный в исторической части Зарайска. В шаговой доступности: автовокзал, музеи и достопримечательности города.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A0A0A"/>
                </a:solidFill>
              </a:rPr>
              <a:t>ПИТАНИЕ: завтрак (включен в стоимость проживания), обед, ужин — по запросу.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A0A0A"/>
                </a:solidFill>
              </a:rPr>
              <a:t>НОМЕРА: 16 двухместных, 5 одноместных номеров. В каждом номере: телевизор, wi-fi, душ, туалет.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РАЗВЛЕЧЕНИЯ: бильярд, боулинг.</a:t>
            </a:r>
            <a:endParaRPr sz="1000">
              <a:solidFill>
                <a:srgbClr val="0A0A0A"/>
              </a:solidFill>
            </a:endParaRPr>
          </a:p>
          <a:p>
            <a:pPr indent="0" lvl="0" marL="0" marR="139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Адрес: г. Зарайск, ул. Красноармейская, д. 46. Контакты: 8 (49666) 2-59-45</a:t>
            </a:r>
            <a:endParaRPr sz="1000">
              <a:solidFill>
                <a:srgbClr val="0A0A0A"/>
              </a:solidFill>
            </a:endParaRPr>
          </a:p>
          <a:p>
            <a:pPr indent="0" lvl="0" marL="0" marR="139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0A0A0A"/>
                </a:solidFill>
              </a:rPr>
              <a:t>2. ТГК «Зарайск»</a:t>
            </a:r>
            <a:endParaRPr b="1"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НОМЕРА: во всех номерах ТГК есть телевизор, мини-бар и отдельная ванная комната. Во всех номерах предоставляется одноразовый бритвенный комплект, зубной набор, расческа, тапочки, мыло, шампунь.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УСЛУГИ: Бесплатная парковка, </a:t>
            </a:r>
            <a:r>
              <a:rPr lang="ru" sz="1000">
                <a:solidFill>
                  <a:srgbClr val="0A0A0A"/>
                </a:solidFill>
              </a:rPr>
              <a:t>wi-fi</a:t>
            </a:r>
            <a:r>
              <a:rPr lang="ru" sz="1000">
                <a:solidFill>
                  <a:srgbClr val="0A0A0A"/>
                </a:solidFill>
              </a:rPr>
              <a:t> , открытая терраса. Непосредственно в здании ТГК находится супермаркет ДИКСИ, салон красоты, парикмахерская, банкомат.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A0A0A"/>
                </a:solidFill>
              </a:rPr>
              <a:t>НОМЕРА: более 20 двухместных, около 7 одноместных номеров.</a:t>
            </a:r>
            <a:endParaRPr sz="1000">
              <a:solidFill>
                <a:srgbClr val="0A0A0A"/>
              </a:solidFill>
            </a:endParaRPr>
          </a:p>
          <a:p>
            <a:pPr indent="0" lvl="0" marL="0" marR="139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Адрес: г. Зарайск, ул. Октябрьская, д. 4а. Контакты: 8 (49666) 2-88-59</a:t>
            </a:r>
            <a:endParaRPr sz="1000">
              <a:solidFill>
                <a:srgbClr val="0A0A0A"/>
              </a:solidFill>
            </a:endParaRPr>
          </a:p>
          <a:p>
            <a:pPr indent="0" lvl="0" marL="0" marR="139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0A0A0A"/>
                </a:solidFill>
              </a:rPr>
              <a:t>3. Коттедж c бассейном и баней</a:t>
            </a:r>
            <a:endParaRPr b="1"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На первом этаже кухня, большой обеденный стол со стульями, бассейн, около бассейна площадка для танцев и караоке, баня, туалет, душ. На втором этаже две спальни, проходная, раскладные диваны и кресла. 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УСЛУГИ: На территории есть мангал, детские площадки, рядом с домом пруд, речка, лес, можно собирать грибы и ловить рыбу. Wi-Fi — нет.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СТОИМОСТЬ: 15 тысяч сутки в независимости от дня недели. В праздничные дни — 30 тысяч сутки. Аренда первого этажа (баня и бассейн) — 1200 рублей в час.</a:t>
            </a:r>
            <a:endParaRPr sz="1000">
              <a:solidFill>
                <a:srgbClr val="0A0A0A"/>
              </a:solidFill>
            </a:endParaRPr>
          </a:p>
          <a:p>
            <a:pPr indent="0" lvl="0" marL="0" marR="139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A0A0A"/>
                </a:solidFill>
              </a:rPr>
              <a:t>Адрес: Зарайский район, д. Крутой Верх, д. 4 Контакты: 8(903)282-33-42, 8 (916)464-78-32</a:t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A0A0A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ostoyaliy-dvor-1024x678.jpg"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0575" y="448991"/>
            <a:ext cx="2352174" cy="1557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gk-zataysk.jpg"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0575" y="2201716"/>
            <a:ext cx="2352174" cy="1459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rutoy-verh.jpg" id="226" name="Shape 226"/>
          <p:cNvPicPr preferRelativeResize="0"/>
          <p:nvPr/>
        </p:nvPicPr>
        <p:blipFill rotWithShape="1">
          <a:blip r:embed="rId5">
            <a:alphaModFix/>
          </a:blip>
          <a:srcRect b="8786" l="0" r="0" t="15724"/>
          <a:stretch/>
        </p:blipFill>
        <p:spPr>
          <a:xfrm>
            <a:off x="6630575" y="3846300"/>
            <a:ext cx="2352175" cy="14596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7" name="Shape 227"/>
          <p:cNvGraphicFramePr/>
          <p:nvPr/>
        </p:nvGraphicFramePr>
        <p:xfrm>
          <a:off x="1102500" y="454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{F0F28F48-7E5C-4E12-AB0C-D253DE4C3EC6}</a:tableStyleId>
              </a:tblPr>
              <a:tblGrid>
                <a:gridCol w="1133475"/>
                <a:gridCol w="1409700"/>
                <a:gridCol w="1447800"/>
                <a:gridCol w="1028700"/>
              </a:tblGrid>
              <a:tr h="371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Размещение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Постоялый двор (Зарайск)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Сутки/номер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1800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Размещение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ТГК (Дикси)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Сутки/номер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Размещение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Луховицы (Гармония)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Сутки/номер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Размещение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Берхино (Луховицы)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Сутки/номер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4000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Размещение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Ля фарм (Озёры)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Сутки/номер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5800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Размещение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Крутой Верх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Сутки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15000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Размещение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Крутой Верх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Аренда/час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228" name="Shape 228"/>
          <p:cNvSpPr txBox="1"/>
          <p:nvPr/>
        </p:nvSpPr>
        <p:spPr>
          <a:xfrm>
            <a:off x="0" y="-12"/>
            <a:ext cx="9144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74E13"/>
                </a:solidFill>
              </a:rPr>
              <a:t>РАЗМЕЩЕНИЕ ВАРИАНТЫ:</a:t>
            </a:r>
            <a:endParaRPr b="1" sz="18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