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32" r:id="rId4"/>
    <p:sldId id="261" r:id="rId5"/>
    <p:sldId id="273" r:id="rId6"/>
    <p:sldId id="268" r:id="rId7"/>
    <p:sldId id="262" r:id="rId8"/>
    <p:sldId id="267" r:id="rId9"/>
    <p:sldId id="269" r:id="rId10"/>
    <p:sldId id="286" r:id="rId11"/>
    <p:sldId id="304" r:id="rId12"/>
    <p:sldId id="270" r:id="rId13"/>
    <p:sldId id="274" r:id="rId14"/>
    <p:sldId id="272" r:id="rId15"/>
    <p:sldId id="279" r:id="rId16"/>
    <p:sldId id="288" r:id="rId17"/>
    <p:sldId id="289" r:id="rId18"/>
    <p:sldId id="271" r:id="rId19"/>
    <p:sldId id="313" r:id="rId20"/>
    <p:sldId id="275" r:id="rId21"/>
    <p:sldId id="276" r:id="rId22"/>
    <p:sldId id="277" r:id="rId23"/>
    <p:sldId id="282" r:id="rId24"/>
    <p:sldId id="285" r:id="rId25"/>
    <p:sldId id="316" r:id="rId26"/>
    <p:sldId id="303" r:id="rId27"/>
    <p:sldId id="287" r:id="rId28"/>
    <p:sldId id="306" r:id="rId29"/>
    <p:sldId id="309" r:id="rId30"/>
    <p:sldId id="307" r:id="rId31"/>
    <p:sldId id="318" r:id="rId32"/>
    <p:sldId id="327" r:id="rId33"/>
    <p:sldId id="290" r:id="rId34"/>
    <p:sldId id="291" r:id="rId35"/>
    <p:sldId id="292" r:id="rId36"/>
    <p:sldId id="294" r:id="rId37"/>
    <p:sldId id="295" r:id="rId38"/>
    <p:sldId id="296" r:id="rId39"/>
    <p:sldId id="321" r:id="rId40"/>
    <p:sldId id="322" r:id="rId41"/>
    <p:sldId id="333" r:id="rId42"/>
    <p:sldId id="324" r:id="rId43"/>
    <p:sldId id="326" r:id="rId44"/>
    <p:sldId id="298" r:id="rId45"/>
    <p:sldId id="299" r:id="rId46"/>
    <p:sldId id="300" r:id="rId47"/>
    <p:sldId id="302" r:id="rId48"/>
    <p:sldId id="331" r:id="rId49"/>
    <p:sldId id="284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660"/>
  </p:normalViewPr>
  <p:slideViewPr>
    <p:cSldViewPr>
      <p:cViewPr varScale="1">
        <p:scale>
          <a:sx n="69" d="100"/>
          <a:sy n="69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5478-DF4C-4DFB-BF2A-4E7716C5557E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DF06-8F45-40CB-BF1B-07D53D7B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5478-DF4C-4DFB-BF2A-4E7716C5557E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DF06-8F45-40CB-BF1B-07D53D7B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04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5478-DF4C-4DFB-BF2A-4E7716C5557E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DF06-8F45-40CB-BF1B-07D53D7B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20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5478-DF4C-4DFB-BF2A-4E7716C5557E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DF06-8F45-40CB-BF1B-07D53D7B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476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5478-DF4C-4DFB-BF2A-4E7716C5557E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DF06-8F45-40CB-BF1B-07D53D7B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80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5478-DF4C-4DFB-BF2A-4E7716C5557E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DF06-8F45-40CB-BF1B-07D53D7B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6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5478-DF4C-4DFB-BF2A-4E7716C5557E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DF06-8F45-40CB-BF1B-07D53D7B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50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5478-DF4C-4DFB-BF2A-4E7716C5557E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DF06-8F45-40CB-BF1B-07D53D7B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83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5478-DF4C-4DFB-BF2A-4E7716C5557E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DF06-8F45-40CB-BF1B-07D53D7B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63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5478-DF4C-4DFB-BF2A-4E7716C5557E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DF06-8F45-40CB-BF1B-07D53D7B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06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5478-DF4C-4DFB-BF2A-4E7716C5557E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2DF06-8F45-40CB-BF1B-07D53D7B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2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5478-DF4C-4DFB-BF2A-4E7716C5557E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2DF06-8F45-40CB-BF1B-07D53D7B86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0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microsoft.com/office/2007/relationships/hdphoto" Target="../media/hdphoto13.wdp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7.wdp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59046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/ОРИГИНАЛЬНАЯ ГРАФИКА </a:t>
            </a:r>
            <a:br>
              <a:rPr lang="ru-RU" dirty="0" smtClean="0"/>
            </a:br>
            <a:r>
              <a:rPr lang="en-US" dirty="0" smtClean="0"/>
              <a:t>XVIII – </a:t>
            </a:r>
            <a:r>
              <a:rPr lang="ru-RU" dirty="0" smtClean="0"/>
              <a:t>первой половины ХХ вв./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/в коллекции </a:t>
            </a:r>
            <a:br>
              <a:rPr lang="ru-RU" dirty="0" smtClean="0"/>
            </a:br>
            <a:r>
              <a:rPr lang="ru-RU" dirty="0" smtClean="0"/>
              <a:t>Нижнетагильского музея изобразительных искусств/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1600" dirty="0" smtClean="0"/>
              <a:t>нижний </a:t>
            </a:r>
            <a:r>
              <a:rPr lang="ru-RU" sz="1600" dirty="0" err="1" smtClean="0"/>
              <a:t>тагил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dirty="0" smtClean="0"/>
              <a:t>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52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0"/>
            <a:ext cx="3059832" cy="620688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/П. ФЕДОТОВ/ </a:t>
            </a:r>
            <a:endParaRPr lang="ru-RU" sz="2400" b="1" dirty="0"/>
          </a:p>
        </p:txBody>
      </p:sp>
      <p:pic>
        <p:nvPicPr>
          <p:cNvPr id="13314" name="Picture 2" descr="D:\Мои СТАТЬИ, доклады\2015\Худояровские чтения\Федотов П.А. Купцы. Г-29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3"/>
          <a:stretch/>
        </p:blipFill>
        <p:spPr bwMode="auto">
          <a:xfrm>
            <a:off x="0" y="0"/>
            <a:ext cx="4752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6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996952"/>
            <a:ext cx="3923928" cy="58092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/М. ВРУБЕЛЬ/ </a:t>
            </a:r>
            <a:endParaRPr lang="ru-RU" sz="2400" b="1" dirty="0"/>
          </a:p>
        </p:txBody>
      </p:sp>
      <p:pic>
        <p:nvPicPr>
          <p:cNvPr id="27650" name="Picture 2" descr="D:\Мои СТАТЬИ, доклады\2015\Худояровские чтения\Врубель А. М. Девушка в белом. Г-7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36" y="0"/>
            <a:ext cx="5832396" cy="276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Мои СТАТЬИ, доклады\2015\Худояровские чтения\Гольдингер Е.В. Девушка в розовом. ок.1910 Г-40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2" t="16377" r="22097" b="23013"/>
          <a:stretch/>
        </p:blipFill>
        <p:spPr bwMode="auto">
          <a:xfrm>
            <a:off x="33358" y="1556792"/>
            <a:ext cx="323962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6381328"/>
            <a:ext cx="2556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/Е. ГОЛЬДИНГЕР/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0598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2" y="6309320"/>
            <a:ext cx="9129967" cy="54868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/А. БЕНУА/   </a:t>
            </a:r>
            <a:endParaRPr lang="ru-RU" sz="2400" b="1" dirty="0"/>
          </a:p>
        </p:txBody>
      </p:sp>
      <p:pic>
        <p:nvPicPr>
          <p:cNvPr id="8194" name="Picture 2" descr="D:\Мои СТАТЬИ, доклады\2015\Худояровские чтения\Г-19 Бенуа А.Н. Итальянская комедия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247"/>
            <a:ext cx="8223559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43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165304"/>
            <a:ext cx="9036496" cy="692696"/>
          </a:xfrm>
        </p:spPr>
        <p:txBody>
          <a:bodyPr>
            <a:normAutofit/>
          </a:bodyPr>
          <a:lstStyle/>
          <a:p>
            <a:pPr algn="r"/>
            <a:r>
              <a:rPr lang="ru-RU" sz="2400" i="1" dirty="0" smtClean="0"/>
              <a:t>/</a:t>
            </a:r>
            <a:r>
              <a:rPr lang="ru-RU" sz="2400" b="1" dirty="0" smtClean="0"/>
              <a:t>К. КОРОВИН</a:t>
            </a:r>
            <a:r>
              <a:rPr lang="ru-RU" sz="2400" i="1" dirty="0" smtClean="0"/>
              <a:t>/  </a:t>
            </a:r>
            <a:endParaRPr lang="ru-RU" sz="2400" i="1" dirty="0"/>
          </a:p>
        </p:txBody>
      </p:sp>
      <p:pic>
        <p:nvPicPr>
          <p:cNvPr id="12290" name="Picture 2" descr="D:\Мои СТАТЬИ, доклады\2015\Худояровские чтения\Коровин К.А. Эскиз к балету Минкуса Баядерка. Г-4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5"/>
          <a:stretch/>
        </p:blipFill>
        <p:spPr bwMode="auto">
          <a:xfrm>
            <a:off x="467544" y="-1"/>
            <a:ext cx="8208912" cy="628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83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381328"/>
            <a:ext cx="8892480" cy="476672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/К. БОГАЕВСКИЙ/</a:t>
            </a:r>
            <a:endParaRPr lang="ru-RU" sz="2400" b="1" dirty="0"/>
          </a:p>
        </p:txBody>
      </p:sp>
      <p:pic>
        <p:nvPicPr>
          <p:cNvPr id="10242" name="Picture 2" descr="D:\Мои СТАТЬИ, доклады\2015\Худояровские чтения\10 Богаевский К.Ф. Пейзаж с руинами. Г-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050331" cy="570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73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381327"/>
            <a:ext cx="8748464" cy="460229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/Ф. РЕРЕБЕРГ/ </a:t>
            </a:r>
            <a:endParaRPr lang="ru-RU" sz="2400" b="1" dirty="0"/>
          </a:p>
        </p:txBody>
      </p:sp>
      <p:pic>
        <p:nvPicPr>
          <p:cNvPr id="39938" name="Picture 2" descr="D:\Мои СТАТЬИ, доклады\2015\Худояровские чтения\Рерберг Ф.И. Флоренция. Г-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5"/>
            <a:ext cx="9144000" cy="621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46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99992" y="0"/>
            <a:ext cx="4625993" cy="126876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/З. СЕРЕБРЯКОВА/ </a:t>
            </a:r>
            <a:endParaRPr lang="ru-RU" sz="2400" b="1" dirty="0"/>
          </a:p>
        </p:txBody>
      </p:sp>
      <p:pic>
        <p:nvPicPr>
          <p:cNvPr id="25602" name="Picture 2" descr="D:\Мои СТАТЬИ, доклады\2015\Худояровские чтения\Серебрякова  Беление холста Г-13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1" y="0"/>
            <a:ext cx="4038600" cy="304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D:\Мои СТАТЬИ, доклады\2015\Худояровские чтения\Серебрякова Поля Г-17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" t="1565" r="1417" b="-621"/>
          <a:stretch/>
        </p:blipFill>
        <p:spPr bwMode="auto">
          <a:xfrm>
            <a:off x="2267744" y="3206475"/>
            <a:ext cx="6876256" cy="36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2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" y="6270983"/>
            <a:ext cx="2915817" cy="56207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/З. СЕРЕБРЯКОВА/  </a:t>
            </a:r>
            <a:endParaRPr lang="ru-RU" sz="2400" b="1" dirty="0"/>
          </a:p>
        </p:txBody>
      </p:sp>
      <p:pic>
        <p:nvPicPr>
          <p:cNvPr id="26626" name="Picture 2" descr="D:\Мои СТАТЬИ, доклады\2015\Худояровские чтения\Серебрякова Портрет экономки Г-13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7512"/>
            <a:ext cx="2915816" cy="493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Мои СТАТЬИ, доклады\2015\Худояровские чтения\Серебрякова Автопортрет Г-13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4991860" cy="687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3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5617"/>
            <a:ext cx="3275856" cy="615071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/И. АРХИПОВ/  </a:t>
            </a:r>
            <a:endParaRPr lang="ru-RU" sz="2400" b="1" dirty="0"/>
          </a:p>
        </p:txBody>
      </p:sp>
      <p:pic>
        <p:nvPicPr>
          <p:cNvPr id="9218" name="Picture 2" descr="D:\Мои СТАТЬИ, доклады\2015\Худояровские чтения\8 Архипов А. Е. Крестьянка. Г-15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b="1418"/>
          <a:stretch/>
        </p:blipFill>
        <p:spPr bwMode="auto">
          <a:xfrm>
            <a:off x="-1" y="-11686"/>
            <a:ext cx="4944239" cy="686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69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87" y="6201932"/>
            <a:ext cx="8664978" cy="648072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/Н. ЧЕРНЫШЕВ/  </a:t>
            </a:r>
            <a:endParaRPr lang="ru-RU" sz="2400" b="1" dirty="0"/>
          </a:p>
        </p:txBody>
      </p:sp>
      <p:pic>
        <p:nvPicPr>
          <p:cNvPr id="51202" name="Picture 2" descr="D:\Мои СТАТЬИ, доклады\2015\Худояровские чтения\Г-2519 Чернышев Н.М. Моряки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"/>
          <a:stretch/>
        </p:blipFill>
        <p:spPr bwMode="auto">
          <a:xfrm>
            <a:off x="4820549" y="0"/>
            <a:ext cx="4311976" cy="562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9"/>
          <a:stretch/>
        </p:blipFill>
        <p:spPr bwMode="auto">
          <a:xfrm>
            <a:off x="-7138" y="0"/>
            <a:ext cx="4723153" cy="562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8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/>
              <a:t>/</a:t>
            </a:r>
            <a:r>
              <a:rPr lang="ru-RU" sz="2400" b="1" dirty="0" smtClean="0"/>
              <a:t>П.СОКОЛОВ/</a:t>
            </a:r>
            <a:endParaRPr lang="ru-RU" sz="2400" dirty="0"/>
          </a:p>
        </p:txBody>
      </p:sp>
      <p:pic>
        <p:nvPicPr>
          <p:cNvPr id="1026" name="Picture 2" descr="D:\Мои СТАТЬИ, доклады\2015\Худояровские чтения\Соколов А. П. Мужской портрет.Г-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004048" cy="688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7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20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27113" y="6396335"/>
            <a:ext cx="2023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/>
              <a:t>/Е. ЛАНСЕРЕ/ </a:t>
            </a:r>
          </a:p>
        </p:txBody>
      </p:sp>
    </p:spTree>
    <p:extLst>
      <p:ext uri="{BB962C8B-B14F-4D97-AF65-F5344CB8AC3E}">
        <p14:creationId xmlns:p14="http://schemas.microsoft.com/office/powerpoint/2010/main" val="38612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22" y="6237312"/>
            <a:ext cx="9113377" cy="494928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/Е. ЛАНСЕРЕ/  </a:t>
            </a:r>
            <a:endParaRPr lang="ru-RU" sz="2400" b="1" dirty="0"/>
          </a:p>
        </p:txBody>
      </p:sp>
      <p:pic>
        <p:nvPicPr>
          <p:cNvPr id="15362" name="Picture 2" descr="D:\Мои СТАТЬИ, доклады\2015\Худояровские чтения\Лансере Площадь в Гатчине перед дворцомГ-2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20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3000">
              <a:schemeClr val="bg2">
                <a:lumMod val="5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8396" y="5872042"/>
            <a:ext cx="3158836" cy="991994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/М. ШЕМЯКИН/</a:t>
            </a:r>
            <a:endParaRPr lang="ru-RU" sz="2400" b="1" dirty="0"/>
          </a:p>
        </p:txBody>
      </p:sp>
      <p:pic>
        <p:nvPicPr>
          <p:cNvPr id="16386" name="Picture 2" descr="D:\Мои СТАТЬИ, доклады\2015\Худояровские чтения\Г-4470 Шемякин М.Ф. Запряженная лошадь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9" t="4436" r="3795" b="3305"/>
          <a:stretch/>
        </p:blipFill>
        <p:spPr bwMode="auto">
          <a:xfrm>
            <a:off x="1" y="1813"/>
            <a:ext cx="4139952" cy="29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2" t="3607" r="4873" b="2689"/>
          <a:stretch/>
        </p:blipFill>
        <p:spPr bwMode="auto">
          <a:xfrm>
            <a:off x="5968396" y="10019"/>
            <a:ext cx="3158836" cy="423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0" t="3301" r="3407" b="4220"/>
          <a:stretch/>
        </p:blipFill>
        <p:spPr bwMode="auto">
          <a:xfrm>
            <a:off x="-26730" y="3165428"/>
            <a:ext cx="2430613" cy="369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47053"/>
            <a:ext cx="2791156" cy="368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82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6165304"/>
            <a:ext cx="3419872" cy="69269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/М. ШЕМЯКИН/</a:t>
            </a:r>
            <a:endParaRPr lang="ru-RU" sz="24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1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6928"/>
            <a:ext cx="3347864" cy="423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03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347864" cy="620688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/П. СТАРОНОСОВ/</a:t>
            </a:r>
            <a:endParaRPr lang="ru-RU" sz="24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227" y="0"/>
            <a:ext cx="50629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1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4644008" cy="620687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/Б. БАСОВ/</a:t>
            </a:r>
            <a:endParaRPr lang="ru-RU" sz="2400" b="1" dirty="0"/>
          </a:p>
        </p:txBody>
      </p:sp>
      <p:pic>
        <p:nvPicPr>
          <p:cNvPr id="54275" name="Picture 3" descr="D:\Мои СТАТЬИ, доклады\2015\Худояровские чтения\Г-1878 Басов. Т.Шевченко. художник.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t="208"/>
          <a:stretch/>
        </p:blipFill>
        <p:spPr bwMode="auto">
          <a:xfrm>
            <a:off x="0" y="2341418"/>
            <a:ext cx="6271528" cy="451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29" y="1"/>
            <a:ext cx="2038371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7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0"/>
            <a:ext cx="3059832" cy="69269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/Е. ЛАНСЕРЕ/</a:t>
            </a:r>
            <a:endParaRPr lang="ru-RU" sz="2400" b="1" dirty="0"/>
          </a:p>
        </p:txBody>
      </p:sp>
      <p:pic>
        <p:nvPicPr>
          <p:cNvPr id="28674" name="Picture 2" descr="D:\Мои СТАТЬИ, доклады\2015\Худояровские чтения\Г-13 Лансере Е.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01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98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7084" y="6309320"/>
            <a:ext cx="2716916" cy="54868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/Г. НИССКИЙ/</a:t>
            </a:r>
            <a:endParaRPr lang="ru-RU" sz="2400" b="1" dirty="0"/>
          </a:p>
        </p:txBody>
      </p:sp>
      <p:pic>
        <p:nvPicPr>
          <p:cNvPr id="24578" name="Picture 2" descr="D:\Мои СТАТЬИ, доклады\2015\Худояровские чтения\Нисский Г.Г. Подготовка народного ополчения. Г-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-3836"/>
            <a:ext cx="5975428" cy="68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31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7112"/>
            <a:ext cx="3312368" cy="76470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/Б. ЛУКАТС/</a:t>
            </a:r>
            <a:endParaRPr lang="ru-RU" sz="2400" b="1" dirty="0"/>
          </a:p>
        </p:txBody>
      </p:sp>
      <p:pic>
        <p:nvPicPr>
          <p:cNvPr id="38914" name="Picture 2" descr="D:\Мои СТАТЬИ, доклады\2015\Худояровские чтения\Неменский Б.М. Вязьма будет житьГ-103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/>
          <a:stretch/>
        </p:blipFill>
        <p:spPr bwMode="auto">
          <a:xfrm>
            <a:off x="14033" y="-8256"/>
            <a:ext cx="4419600" cy="33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" r="2496"/>
          <a:stretch/>
        </p:blipFill>
        <p:spPr bwMode="auto">
          <a:xfrm>
            <a:off x="4572000" y="3501007"/>
            <a:ext cx="4572000" cy="32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" b="5872"/>
          <a:stretch/>
        </p:blipFill>
        <p:spPr bwMode="auto">
          <a:xfrm>
            <a:off x="4572000" y="-1"/>
            <a:ext cx="4591891" cy="338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4" y="3712587"/>
            <a:ext cx="26273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3" y="5373216"/>
            <a:ext cx="2090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a typeface="+mj-ea"/>
                <a:cs typeface="+mj-cs"/>
              </a:rPr>
              <a:t>/К. ДОРОХОВ/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198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>
                <a:lumMod val="75000"/>
                <a:lumOff val="2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3535" y="3501008"/>
            <a:ext cx="3980465" cy="50405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/А. БОРОВСКАЯ/</a:t>
            </a:r>
            <a:endParaRPr lang="ru-RU" sz="2400" b="1" dirty="0"/>
          </a:p>
        </p:txBody>
      </p:sp>
      <p:pic>
        <p:nvPicPr>
          <p:cNvPr id="43010" name="Picture 2" descr="D:\Мои СТАТЬИ, доклады\2015\Худояровские чтения\Яр-Кравченко А.Н. П-т летчика Демидова. Г-5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7" y="18225"/>
            <a:ext cx="4915874" cy="68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04" y="4133825"/>
            <a:ext cx="1894496" cy="27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3" t="488" b="3400"/>
          <a:stretch/>
        </p:blipFill>
        <p:spPr bwMode="auto">
          <a:xfrm>
            <a:off x="5436096" y="15309"/>
            <a:ext cx="2209335" cy="301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44212" y="5176030"/>
            <a:ext cx="29448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6200000">
            <a:off x="6660386" y="1167286"/>
            <a:ext cx="2765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a typeface="+mj-ea"/>
                <a:cs typeface="+mj-cs"/>
              </a:rPr>
              <a:t>/Л. ЕЛИСЕЕВНИНА/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84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6165304"/>
            <a:ext cx="3682752" cy="508918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prstClr val="black"/>
                </a:solidFill>
              </a:rPr>
              <a:t>/Д.ВЕЛЕЖОВ</a:t>
            </a:r>
            <a:r>
              <a:rPr lang="ru-RU" sz="2400" b="1" dirty="0">
                <a:solidFill>
                  <a:prstClr val="black"/>
                </a:solidFill>
              </a:rPr>
              <a:t>/</a:t>
            </a:r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8" y="0"/>
            <a:ext cx="8426183" cy="611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351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5000" y="6291064"/>
            <a:ext cx="2829000" cy="56693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/И. СОКОЛОВ/</a:t>
            </a:r>
            <a:endParaRPr lang="ru-RU" sz="2400" b="1" dirty="0"/>
          </a:p>
        </p:txBody>
      </p:sp>
      <p:pic>
        <p:nvPicPr>
          <p:cNvPr id="41986" name="Picture 2" descr="D:\Мои СТАТЬИ, доклады\2015\Худояровские чтения\Соколов И.А. Загорск. Г-1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2627"/>
          <a:stretch/>
        </p:blipFill>
        <p:spPr bwMode="auto">
          <a:xfrm>
            <a:off x="-23548" y="-1"/>
            <a:ext cx="54904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15" y="6334249"/>
            <a:ext cx="9144000" cy="508918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/Ф. ЛЕМБЕРСКИЙ/</a:t>
            </a:r>
            <a:endParaRPr lang="ru-RU" sz="2400" b="1" dirty="0"/>
          </a:p>
        </p:txBody>
      </p:sp>
      <p:pic>
        <p:nvPicPr>
          <p:cNvPr id="56322" name="Picture 2" descr="D:\Мои СТАТЬИ, доклады\2015\Худояровские чтения\Г-406 Лемберский Ф.С.У разливочно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15733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4891"/>
            <a:ext cx="5148064" cy="372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85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91064"/>
            <a:ext cx="8460432" cy="56693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/Ф. </a:t>
            </a:r>
            <a:r>
              <a:rPr lang="ru-RU" sz="2400" b="1" dirty="0" smtClean="0"/>
              <a:t>ЛЕМБЕРСКИЙ</a:t>
            </a:r>
            <a:r>
              <a:rPr lang="ru-RU" sz="2400" b="1" dirty="0" smtClean="0"/>
              <a:t>/</a:t>
            </a:r>
            <a:endParaRPr lang="ru-RU" sz="2400" b="1" dirty="0"/>
          </a:p>
        </p:txBody>
      </p:sp>
      <p:pic>
        <p:nvPicPr>
          <p:cNvPr id="64514" name="Picture 2" descr="D:\Мои СТАТЬИ, доклады\2015\Худояровские чтения\Г-237 Лемберский Ф.С. На руднике. Оборот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2" t="4192" r="7049" b="5218"/>
          <a:stretch/>
        </p:blipFill>
        <p:spPr bwMode="auto">
          <a:xfrm>
            <a:off x="-24016" y="18402"/>
            <a:ext cx="8556456" cy="616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70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0"/>
            <a:ext cx="3563888" cy="620688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/А. ВЯЗНИКОВ/</a:t>
            </a:r>
            <a:endParaRPr lang="ru-RU" sz="2400" b="1" dirty="0"/>
          </a:p>
        </p:txBody>
      </p:sp>
      <p:pic>
        <p:nvPicPr>
          <p:cNvPr id="29698" name="Picture 2" descr="D:\Мои СТАТЬИ, доклады\2015\Худояровские чтения\Вязников А.Г. Портрет комбайнера Алтайского края. Г-3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39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2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237312"/>
            <a:ext cx="8604448" cy="508918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/Э. БЕЛЮТИН/</a:t>
            </a:r>
            <a:endParaRPr lang="ru-RU" sz="2400" b="1" dirty="0"/>
          </a:p>
        </p:txBody>
      </p:sp>
      <p:pic>
        <p:nvPicPr>
          <p:cNvPr id="30722" name="Picture 2" descr="D:\Мои СТАТЬИ, доклады\2015\Худояровские чтения\Белютин Э.М. Обнаженная лежащая. 1943 Г-47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02" y="28808"/>
            <a:ext cx="9146201" cy="542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1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Мои СТАТЬИ, доклады\2015\Худояровские чтения\Г-4628 Белютин Э.М.   Натурная постановка 2. 19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2127005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D:\Мои СТАТЬИ, доклады\2015\Худояровские чтения\Г-4643 Белютин Э.М.  Натурная постановка 4. 19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45024"/>
            <a:ext cx="2001487" cy="32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-51738"/>
            <a:ext cx="3674724" cy="687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123728" cy="347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23874"/>
            <a:ext cx="2001487" cy="344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 rot="16200000">
            <a:off x="2583221" y="2042052"/>
            <a:ext cx="4498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/Э. БЕЛЮТИН/</a:t>
            </a:r>
          </a:p>
        </p:txBody>
      </p:sp>
    </p:spTree>
    <p:extLst>
      <p:ext uri="{BB962C8B-B14F-4D97-AF65-F5344CB8AC3E}">
        <p14:creationId xmlns:p14="http://schemas.microsoft.com/office/powerpoint/2010/main" val="13404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Мои СТАТЬИ, доклады\2015\Худояровские чтения\Г-4587 Белютин Э. М. Портрет бабушк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7690"/>
            <a:ext cx="4860032" cy="689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D:\Мои СТАТЬИ, доклады\2015\Худояровские чтения\Г-4590 Белютин Э. М. Роза. 19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307"/>
            <a:ext cx="3635896" cy="50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182455"/>
            <a:ext cx="225583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31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0"/>
            <a:ext cx="2843808" cy="764704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/Э. БЕЛЮТИН/</a:t>
            </a:r>
            <a:endParaRPr lang="ru-RU" sz="2400" b="1" dirty="0"/>
          </a:p>
        </p:txBody>
      </p:sp>
      <p:pic>
        <p:nvPicPr>
          <p:cNvPr id="34818" name="Picture 2" descr="D:\Мои СТАТЬИ, доклады\2015\Худояровские чтения\Г-4601 Белютин Э.М. Танец.1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9" y="15311"/>
            <a:ext cx="5419328" cy="385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 b="2450"/>
          <a:stretch/>
        </p:blipFill>
        <p:spPr bwMode="auto">
          <a:xfrm>
            <a:off x="5416740" y="2438400"/>
            <a:ext cx="3727261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9" y="3395663"/>
            <a:ext cx="587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38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92080" y="0"/>
            <a:ext cx="3851920" cy="69269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/Э. БЕЛЮТИН/</a:t>
            </a:r>
            <a:endParaRPr lang="ru-RU" sz="2400" b="1" dirty="0"/>
          </a:p>
        </p:txBody>
      </p:sp>
      <p:pic>
        <p:nvPicPr>
          <p:cNvPr id="35842" name="Picture 2" descr="D:\Мои СТАТЬИ, доклады\2015\Худояровские чтения\Г-4606 Белютин Э.М. Две спорящих женщины. 196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69" r="-114"/>
          <a:stretch/>
        </p:blipFill>
        <p:spPr bwMode="auto">
          <a:xfrm>
            <a:off x="12188" y="0"/>
            <a:ext cx="4353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D:\Мои СТАТЬИ, доклады\2015\Худояровские чтения\Г-4619 Белютин Э.М. Мать и дочь. 19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651863"/>
            <a:ext cx="4139952" cy="51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68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0"/>
            <a:ext cx="3490810" cy="1700808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/С. БОЙМ/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/В. ЗИНОВ/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65538" name="Picture 2" descr="D:\Мои СТАТЬИ, доклады\2015\Худояровские чтения\Г-271 Боим С.с. Морская пехота в ожидании транспорта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42"/>
            <a:ext cx="5659005" cy="396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76067"/>
            <a:ext cx="3490811" cy="284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3395663"/>
            <a:ext cx="85725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64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504769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/>
              <a:t>/</a:t>
            </a:r>
            <a:r>
              <a:rPr lang="ru-RU" sz="2400" b="1" dirty="0" smtClean="0"/>
              <a:t>Л.ЛАГОРИО/</a:t>
            </a:r>
            <a:endParaRPr lang="ru-RU" sz="2400" dirty="0"/>
          </a:p>
        </p:txBody>
      </p:sp>
      <p:pic>
        <p:nvPicPr>
          <p:cNvPr id="3074" name="Picture 2" descr="D:\Мои СТАТЬИ, доклады\2015\Худояровские чтения\Г-14 Лагорио Л.Ф.Черное море.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5" y="0"/>
            <a:ext cx="771334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76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76470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/Е. ГИЛЕВА/</a:t>
            </a:r>
            <a:endParaRPr lang="ru-RU" sz="2400" b="1" dirty="0"/>
          </a:p>
        </p:txBody>
      </p:sp>
      <p:pic>
        <p:nvPicPr>
          <p:cNvPr id="58370" name="Picture 2" descr="D:\Мои СТАТЬИ, доклады\2015\Худояровские чтения\Г-361. Дорогой камен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" y="2228485"/>
            <a:ext cx="3491702" cy="460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555" y="0"/>
            <a:ext cx="5154969" cy="688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84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6165303"/>
            <a:ext cx="2386608" cy="676253"/>
          </a:xfrm>
        </p:spPr>
        <p:txBody>
          <a:bodyPr/>
          <a:lstStyle/>
          <a:p>
            <a:pPr algn="r"/>
            <a:r>
              <a:rPr lang="ru-RU" sz="2400" b="1" dirty="0">
                <a:solidFill>
                  <a:prstClr val="black"/>
                </a:solidFill>
              </a:rPr>
              <a:t>/Е. ГИЛЕВА/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" y="-1"/>
            <a:ext cx="5275134" cy="68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928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0"/>
            <a:ext cx="2987824" cy="54868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/Е. ГИЛЕВА/</a:t>
            </a:r>
            <a:endParaRPr lang="ru-RU" sz="2400" b="1" dirty="0"/>
          </a:p>
        </p:txBody>
      </p:sp>
      <p:pic>
        <p:nvPicPr>
          <p:cNvPr id="60418" name="Picture 2" descr="D:\Мои СТАТЬИ, доклады\2015\Худояровские чтения\Г-392. Огневушка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" r="1042"/>
          <a:stretch/>
        </p:blipFill>
        <p:spPr bwMode="auto">
          <a:xfrm>
            <a:off x="7849" y="0"/>
            <a:ext cx="5229169" cy="687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95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309319"/>
            <a:ext cx="8748464" cy="518383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/Е. ГИЛЕВА/</a:t>
            </a:r>
            <a:endParaRPr lang="ru-RU" sz="2400" b="1" dirty="0"/>
          </a:p>
        </p:txBody>
      </p:sp>
      <p:pic>
        <p:nvPicPr>
          <p:cNvPr id="62466" name="Picture 2" descr="D:\Мои СТАТЬИ, доклады\2015\Худояровские чтения\Г-321 Гилева Е.В. Не обижай маленьких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29344"/>
            <a:ext cx="8224322" cy="623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8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165304"/>
            <a:ext cx="8460432" cy="69269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/О. ЭЙГЕС/</a:t>
            </a:r>
            <a:endParaRPr lang="ru-RU" sz="2400" b="1" dirty="0"/>
          </a:p>
        </p:txBody>
      </p:sp>
      <p:pic>
        <p:nvPicPr>
          <p:cNvPr id="44034" name="Picture 2" descr="D:\Мои СТАТЬИ, доклады\2015\Худояровские чтения\Эйгес О  Покос Г-181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t="2908"/>
          <a:stretch/>
        </p:blipFill>
        <p:spPr bwMode="auto">
          <a:xfrm>
            <a:off x="539552" y="0"/>
            <a:ext cx="8064896" cy="575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3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33256"/>
            <a:ext cx="3779912" cy="112474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/В. СЕРОВ/</a:t>
            </a:r>
            <a:br>
              <a:rPr lang="ru-RU" sz="2400" b="1" dirty="0" smtClean="0"/>
            </a:br>
            <a:r>
              <a:rPr lang="ru-RU" sz="2400" b="1" dirty="0" smtClean="0"/>
              <a:t>/Г. РЕЙНЕР/</a:t>
            </a:r>
            <a:endParaRPr lang="ru-RU" sz="2400" b="1" dirty="0"/>
          </a:p>
        </p:txBody>
      </p:sp>
      <p:pic>
        <p:nvPicPr>
          <p:cNvPr id="45058" name="Picture 2" descr="D:\Мои СТАТЬИ, доклады\2015\Худояровские чтения\Рейнер Г.П. Албания. Улрчка в селении Г-1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029" y="0"/>
            <a:ext cx="4771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0"/>
            <a:ext cx="3571916" cy="556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11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79" y="116632"/>
            <a:ext cx="3837353" cy="576064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/Ф. МУЛЛЯР/</a:t>
            </a:r>
            <a:endParaRPr lang="ru-RU" sz="2400" b="1" dirty="0"/>
          </a:p>
        </p:txBody>
      </p:sp>
      <p:pic>
        <p:nvPicPr>
          <p:cNvPr id="46082" name="Picture 2" descr="D:\Мои СТАТЬИ, доклады\2015\Худояровские чтения\Мулляр Ф.Л. Илл. к ТОлстому Утро помещика Г-457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"/>
          <a:stretch/>
        </p:blipFill>
        <p:spPr bwMode="auto">
          <a:xfrm>
            <a:off x="0" y="116632"/>
            <a:ext cx="480671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008" y="2333625"/>
            <a:ext cx="31464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97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37312"/>
            <a:ext cx="8748464" cy="620688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/Э. ГЕЛЬМС/</a:t>
            </a:r>
            <a:endParaRPr lang="ru-RU" sz="2400" b="1" dirty="0"/>
          </a:p>
        </p:txBody>
      </p:sp>
      <p:pic>
        <p:nvPicPr>
          <p:cNvPr id="63490" name="Picture 2" descr="D:\Мои СТАТЬИ, доклады\2015\Худояровские чтения\Г-359. Градоначальник вручает голову часовщику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4" t="285" r="2014" b="1278"/>
          <a:stretch/>
        </p:blipFill>
        <p:spPr bwMode="auto">
          <a:xfrm>
            <a:off x="395536" y="-1"/>
            <a:ext cx="3962401" cy="516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9" t="3674" r="5338" b="3541"/>
          <a:stretch/>
        </p:blipFill>
        <p:spPr bwMode="auto">
          <a:xfrm>
            <a:off x="4716016" y="0"/>
            <a:ext cx="4071811" cy="516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3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381328"/>
            <a:ext cx="8820472" cy="476672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/Б. БАСОВ/</a:t>
            </a:r>
            <a:endParaRPr lang="ru-RU" sz="2400" b="1" dirty="0"/>
          </a:p>
        </p:txBody>
      </p:sp>
      <p:pic>
        <p:nvPicPr>
          <p:cNvPr id="68610" name="Picture 2" descr="D:\Мои СТАТЬИ, доклады\2015\Худояровские чтения\Г-1878 Басов. Т.Шевченко. художник.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707"/>
          <a:stretch/>
        </p:blipFill>
        <p:spPr bwMode="auto">
          <a:xfrm>
            <a:off x="179512" y="0"/>
            <a:ext cx="8820472" cy="623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3367" y="6363072"/>
            <a:ext cx="8964488" cy="494928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/КУКРЫНИКСЫ/</a:t>
            </a:r>
            <a:endParaRPr lang="ru-RU" sz="2400" b="1" dirty="0"/>
          </a:p>
        </p:txBody>
      </p:sp>
      <p:pic>
        <p:nvPicPr>
          <p:cNvPr id="22530" name="Picture 2" descr="D:\Мои СТАТЬИ, доклады\2015\Худояровские чтения\Г-118 Кукрыниксы. Манило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991" y="-1"/>
            <a:ext cx="4232951" cy="587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Мои СТАТЬИ, доклады\2015\Худояровские чтения\Г-117 кукрыниксы. На балу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283968" cy="57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6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165304"/>
            <a:ext cx="8892480" cy="69269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/К.КРЫЖИЦКИЙ</a:t>
            </a:r>
            <a:r>
              <a:rPr lang="ru-RU" sz="2400" dirty="0" smtClean="0"/>
              <a:t>/ </a:t>
            </a:r>
            <a:endParaRPr lang="ru-RU" sz="2400" dirty="0"/>
          </a:p>
        </p:txBody>
      </p:sp>
      <p:pic>
        <p:nvPicPr>
          <p:cNvPr id="11266" name="Picture 2" descr="D:\Мои СТАТЬИ, доклады\2015\Худояровские чтения\Крыжицкий К.Я. Марина. Г-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30"/>
            <a:ext cx="8676456" cy="623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7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399" y="6309320"/>
            <a:ext cx="9170399" cy="565416"/>
          </a:xfrm>
        </p:spPr>
        <p:txBody>
          <a:bodyPr>
            <a:normAutofit fontScale="90000"/>
          </a:bodyPr>
          <a:lstStyle/>
          <a:p>
            <a:pPr algn="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/</a:t>
            </a:r>
            <a:r>
              <a:rPr lang="ru-RU" sz="2400" b="1" dirty="0" smtClean="0"/>
              <a:t>А.БОГОЛЮБОВ/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6146" name="Picture 2" descr="D:\Мои СТАТЬИ, доклады\2015\Худояровские чтения\Боголюбов А.П. Корабли у берега. Г-15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/>
          <a:stretch/>
        </p:blipFill>
        <p:spPr bwMode="auto">
          <a:xfrm>
            <a:off x="11118" y="-19891"/>
            <a:ext cx="9132882" cy="596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4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0972"/>
            <a:ext cx="2890664" cy="63166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/В. МАКОВСКИЙ/</a:t>
            </a:r>
            <a:endParaRPr lang="ru-RU" sz="2400" b="1" dirty="0"/>
          </a:p>
        </p:txBody>
      </p:sp>
      <p:pic>
        <p:nvPicPr>
          <p:cNvPr id="4098" name="Picture 2" descr="D:\Мои СТАТЬИ, доклады\2015\Худояровские чтения\4 Маковский В.Е. Швецар Г-16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574" y="-1"/>
            <a:ext cx="42024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7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3376" y="0"/>
            <a:ext cx="2530624" cy="72494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/И. КРАМСКОЙ/</a:t>
            </a:r>
            <a:endParaRPr lang="ru-RU" sz="2400" b="1" dirty="0"/>
          </a:p>
        </p:txBody>
      </p:sp>
      <p:pic>
        <p:nvPicPr>
          <p:cNvPr id="5122" name="Picture 2" descr="D:\Мои СТАТЬИ, доклады\2015\Худояровские чтения\Крамской И. Н. Портрет Панова. Г-1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0"/>
            <a:ext cx="48717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81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6" y="6309320"/>
            <a:ext cx="9112843" cy="54868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/>
              <a:t>/И. ШИШКИН/  </a:t>
            </a:r>
            <a:endParaRPr lang="ru-RU" sz="2400" b="1" dirty="0"/>
          </a:p>
        </p:txBody>
      </p:sp>
      <p:pic>
        <p:nvPicPr>
          <p:cNvPr id="7170" name="Picture 2" descr="D:\Мои СТАТЬИ, доклады\2015\Худояровские чтения\Шишкин И.И._Кончензерск Г-1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8" y="743"/>
            <a:ext cx="8943078" cy="618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1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235</Words>
  <Application>Microsoft Office PowerPoint</Application>
  <PresentationFormat>Экран (4:3)</PresentationFormat>
  <Paragraphs>51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 /ОРИГИНАЛЬНАЯ ГРАФИКА  XVIII – первой половины ХХ вв./   /в коллекции  Нижнетагильского музея изобразительных искусств/  нижний тагил  2015</vt:lpstr>
      <vt:lpstr>/П.СОКОЛОВ/</vt:lpstr>
      <vt:lpstr>/Д.ВЕЛЕЖОВ/</vt:lpstr>
      <vt:lpstr>/Л.ЛАГОРИО/</vt:lpstr>
      <vt:lpstr>/К.КРЫЖИЦКИЙ/ </vt:lpstr>
      <vt:lpstr>  /А.БОГОЛЮБОВ/  </vt:lpstr>
      <vt:lpstr>/В. МАКОВСКИЙ/</vt:lpstr>
      <vt:lpstr>/И. КРАМСКОЙ/</vt:lpstr>
      <vt:lpstr>/И. ШИШКИН/  </vt:lpstr>
      <vt:lpstr>/П. ФЕДОТОВ/ </vt:lpstr>
      <vt:lpstr>/М. ВРУБЕЛЬ/ </vt:lpstr>
      <vt:lpstr>/А. БЕНУА/   </vt:lpstr>
      <vt:lpstr>/К. КОРОВИН/  </vt:lpstr>
      <vt:lpstr>/К. БОГАЕВСКИЙ/</vt:lpstr>
      <vt:lpstr>/Ф. РЕРЕБЕРГ/ </vt:lpstr>
      <vt:lpstr>/З. СЕРЕБРЯКОВА/ </vt:lpstr>
      <vt:lpstr>/З. СЕРЕБРЯКОВА/  </vt:lpstr>
      <vt:lpstr>/И. АРХИПОВ/  </vt:lpstr>
      <vt:lpstr>/Н. ЧЕРНЫШЕВ/  </vt:lpstr>
      <vt:lpstr>Презентация PowerPoint</vt:lpstr>
      <vt:lpstr>/Е. ЛАНСЕРЕ/  </vt:lpstr>
      <vt:lpstr>/М. ШЕМЯКИН/</vt:lpstr>
      <vt:lpstr>/М. ШЕМЯКИН/</vt:lpstr>
      <vt:lpstr>/П. СТАРОНОСОВ/</vt:lpstr>
      <vt:lpstr>/Б. БАСОВ/</vt:lpstr>
      <vt:lpstr>/Е. ЛАНСЕРЕ/</vt:lpstr>
      <vt:lpstr>/Г. НИССКИЙ/</vt:lpstr>
      <vt:lpstr>/Б. ЛУКАТС/</vt:lpstr>
      <vt:lpstr>/А. БОРОВСКАЯ/</vt:lpstr>
      <vt:lpstr>/И. СОКОЛОВ/</vt:lpstr>
      <vt:lpstr>/Ф. ЛЕМБЕРСКИЙ/</vt:lpstr>
      <vt:lpstr>/Ф. ЛЕМБЕРСКИЙ/</vt:lpstr>
      <vt:lpstr>/А. ВЯЗНИКОВ/</vt:lpstr>
      <vt:lpstr>/Э. БЕЛЮТИН/</vt:lpstr>
      <vt:lpstr>Презентация PowerPoint</vt:lpstr>
      <vt:lpstr>Презентация PowerPoint</vt:lpstr>
      <vt:lpstr>/Э. БЕЛЮТИН/</vt:lpstr>
      <vt:lpstr>/Э. БЕЛЮТИН/</vt:lpstr>
      <vt:lpstr>/С. БОЙМ/  /В. ЗИНОВ/ </vt:lpstr>
      <vt:lpstr>/Е. ГИЛЕВА/</vt:lpstr>
      <vt:lpstr>/Е. ГИЛЕВА/</vt:lpstr>
      <vt:lpstr>/Е. ГИЛЕВА/</vt:lpstr>
      <vt:lpstr>/Е. ГИЛЕВА/</vt:lpstr>
      <vt:lpstr>/О. ЭЙГЕС/</vt:lpstr>
      <vt:lpstr>/В. СЕРОВ/ /Г. РЕЙНЕР/</vt:lpstr>
      <vt:lpstr>/Ф. МУЛЛЯР/</vt:lpstr>
      <vt:lpstr>/Э. ГЕЛЬМС/</vt:lpstr>
      <vt:lpstr>/Б. БАСОВ/</vt:lpstr>
      <vt:lpstr>/КУКРЫНИКСЫ/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Ильина Е./ Смирных Л.   /ОРИГИНАЛЬНАЯ ГРАФИКА  XVIII – первой половины ХХ вв./   /в коллекции  Нижнетагильского музея изобразительных искусств/  нижний тагил  2015</dc:title>
  <dc:creator>Ильина</dc:creator>
  <cp:lastModifiedBy>Ильина</cp:lastModifiedBy>
  <cp:revision>28</cp:revision>
  <dcterms:created xsi:type="dcterms:W3CDTF">2015-10-14T09:37:27Z</dcterms:created>
  <dcterms:modified xsi:type="dcterms:W3CDTF">2015-10-28T10:05:42Z</dcterms:modified>
</cp:coreProperties>
</file>