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7" r:id="rId2"/>
    <p:sldId id="562" r:id="rId3"/>
    <p:sldId id="513" r:id="rId4"/>
    <p:sldId id="542" r:id="rId5"/>
    <p:sldId id="549" r:id="rId6"/>
    <p:sldId id="596" r:id="rId7"/>
    <p:sldId id="566" r:id="rId8"/>
    <p:sldId id="546" r:id="rId9"/>
    <p:sldId id="551" r:id="rId10"/>
    <p:sldId id="538" r:id="rId11"/>
    <p:sldId id="555" r:id="rId12"/>
    <p:sldId id="554" r:id="rId13"/>
    <p:sldId id="573" r:id="rId14"/>
    <p:sldId id="556" r:id="rId15"/>
    <p:sldId id="539" r:id="rId16"/>
    <p:sldId id="541" r:id="rId17"/>
    <p:sldId id="574" r:id="rId18"/>
    <p:sldId id="548" r:id="rId19"/>
    <p:sldId id="576" r:id="rId20"/>
    <p:sldId id="519" r:id="rId21"/>
    <p:sldId id="535" r:id="rId22"/>
    <p:sldId id="536" r:id="rId23"/>
    <p:sldId id="557" r:id="rId24"/>
    <p:sldId id="529" r:id="rId25"/>
    <p:sldId id="530" r:id="rId26"/>
    <p:sldId id="531" r:id="rId27"/>
    <p:sldId id="532" r:id="rId28"/>
    <p:sldId id="586" r:id="rId29"/>
    <p:sldId id="587" r:id="rId30"/>
    <p:sldId id="588" r:id="rId31"/>
    <p:sldId id="589" r:id="rId32"/>
    <p:sldId id="590" r:id="rId33"/>
    <p:sldId id="591" r:id="rId34"/>
    <p:sldId id="592" r:id="rId35"/>
    <p:sldId id="593" r:id="rId36"/>
    <p:sldId id="594" r:id="rId37"/>
    <p:sldId id="595" r:id="rId38"/>
    <p:sldId id="579" r:id="rId39"/>
    <p:sldId id="493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2026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5654" userDrawn="1">
          <p15:clr>
            <a:srgbClr val="A4A3A4"/>
          </p15:clr>
        </p15:guide>
        <p15:guide id="5" orient="horz" pos="24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0"/>
    <a:srgbClr val="EAEFF7"/>
    <a:srgbClr val="A5A5A5"/>
    <a:srgbClr val="DFDDDE"/>
    <a:srgbClr val="00B0F0"/>
    <a:srgbClr val="B5E8FB"/>
    <a:srgbClr val="ED7D31"/>
    <a:srgbClr val="5B9BD5"/>
    <a:srgbClr val="FFC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81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26" y="336"/>
      </p:cViewPr>
      <p:guideLst>
        <p:guide orient="horz" pos="2432"/>
        <p:guide pos="2026"/>
        <p:guide pos="3840"/>
        <p:guide pos="5654"/>
        <p:guide orient="horz" pos="24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Государство</c:v>
                </c:pt>
                <c:pt idx="1">
                  <c:v>Спортсмены</c:v>
                </c:pt>
                <c:pt idx="2">
                  <c:v>Гости</c:v>
                </c:pt>
                <c:pt idx="3">
                  <c:v>СМИ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70299844324613"/>
          <c:y val="8.9358034144912793E-2"/>
          <c:w val="0.62697711496664632"/>
          <c:h val="0.8683139058925574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Государство</c:v>
                </c:pt>
                <c:pt idx="1">
                  <c:v>Спортсмены</c:v>
                </c:pt>
                <c:pt idx="2">
                  <c:v>Гости</c:v>
                </c:pt>
                <c:pt idx="3">
                  <c:v>СМИ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A0003-559E-4CAD-A223-CCB695C57F39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6A92E-A331-4843-9C87-4366E5211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7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391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14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038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434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152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98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801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182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34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0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154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694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4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6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14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237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538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A92E-A331-4843-9C87-4366E52116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86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2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40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4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45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1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85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2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03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59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47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13D70-E4BE-4F9D-B21F-3FEBC0D8954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2BB86-85DA-46C4-AC0D-6D26A52AB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28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jpeg"/><Relationship Id="rId5" Type="http://schemas.openxmlformats.org/officeDocument/2006/relationships/image" Target="../media/image1.jpeg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jpeg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4.jpeg"/><Relationship Id="rId5" Type="http://schemas.openxmlformats.org/officeDocument/2006/relationships/image" Target="../media/image1.jpeg"/><Relationship Id="rId10" Type="http://schemas.openxmlformats.org/officeDocument/2006/relationships/image" Target="../media/image28.jpeg"/><Relationship Id="rId4" Type="http://schemas.openxmlformats.org/officeDocument/2006/relationships/image" Target="../media/image4.wmf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jpeg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9.jpeg"/><Relationship Id="rId5" Type="http://schemas.openxmlformats.org/officeDocument/2006/relationships/image" Target="../media/image1.jpeg"/><Relationship Id="rId10" Type="http://schemas.openxmlformats.org/officeDocument/2006/relationships/image" Target="../media/image33.jpeg"/><Relationship Id="rId4" Type="http://schemas.openxmlformats.org/officeDocument/2006/relationships/image" Target="../media/image4.wmf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4.jpeg"/><Relationship Id="rId5" Type="http://schemas.openxmlformats.org/officeDocument/2006/relationships/image" Target="../media/image1.jpeg"/><Relationship Id="rId4" Type="http://schemas.openxmlformats.org/officeDocument/2006/relationships/image" Target="../media/image4.wmf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8.jpeg"/><Relationship Id="rId5" Type="http://schemas.openxmlformats.org/officeDocument/2006/relationships/image" Target="../media/image1.jpeg"/><Relationship Id="rId4" Type="http://schemas.openxmlformats.org/officeDocument/2006/relationships/image" Target="../media/image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3.jpeg"/><Relationship Id="rId5" Type="http://schemas.openxmlformats.org/officeDocument/2006/relationships/image" Target="../media/image1.jpeg"/><Relationship Id="rId4" Type="http://schemas.openxmlformats.org/officeDocument/2006/relationships/image" Target="../media/image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4.jpeg"/><Relationship Id="rId5" Type="http://schemas.openxmlformats.org/officeDocument/2006/relationships/image" Target="../media/image1.jpeg"/><Relationship Id="rId4" Type="http://schemas.openxmlformats.org/officeDocument/2006/relationships/image" Target="../media/image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oleObject" Target="../embeddings/oleObject22.bin"/><Relationship Id="rId7" Type="http://schemas.openxmlformats.org/officeDocument/2006/relationships/image" Target="../media/image46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5.GIF"/><Relationship Id="rId5" Type="http://schemas.openxmlformats.org/officeDocument/2006/relationships/image" Target="../media/image1.jpeg"/><Relationship Id="rId4" Type="http://schemas.openxmlformats.org/officeDocument/2006/relationships/image" Target="../media/image4.wmf"/><Relationship Id="rId9" Type="http://schemas.openxmlformats.org/officeDocument/2006/relationships/image" Target="../media/image4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0.GIF"/><Relationship Id="rId7" Type="http://schemas.openxmlformats.org/officeDocument/2006/relationships/image" Target="../media/image54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23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2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6.jpeg"/><Relationship Id="rId5" Type="http://schemas.openxmlformats.org/officeDocument/2006/relationships/image" Target="../media/image1.jpeg"/><Relationship Id="rId4" Type="http://schemas.openxmlformats.org/officeDocument/2006/relationships/image" Target="../media/image4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mailto:water-Russia@voda.org.ru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2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1" y="16376"/>
            <a:ext cx="3111509" cy="87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68401" y="3228945"/>
            <a:ext cx="2551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016"/>
            <a:ext cx="12195109" cy="58665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71719" y="-100"/>
            <a:ext cx="4720281" cy="68716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    ВОДА</a:t>
            </a:r>
          </a:p>
          <a:p>
            <a:pPr marL="354013"/>
            <a:endParaRPr lang="en-US" sz="4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/>
            <a:endParaRPr lang="ru-RU" sz="4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594" y="2174752"/>
            <a:ext cx="522135" cy="8996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68513" y="3446037"/>
            <a:ext cx="4410450" cy="13712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/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/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/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/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ОТЧЕТ</a:t>
            </a:r>
          </a:p>
          <a:p>
            <a:pPr marL="354013"/>
            <a:endParaRPr lang="ru-RU" sz="2000" b="1" dirty="0" smtClean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54013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 проведении акции «Водная аллея» в рамках XVI Чемпионата мира </a:t>
            </a:r>
          </a:p>
          <a:p>
            <a:pPr marL="354013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водным видам спорта</a:t>
            </a:r>
          </a:p>
          <a:p>
            <a:pPr marL="354013" algn="ctr"/>
            <a:endParaRPr lang="ru-RU" b="1" dirty="0" smtClean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54013" algn="ctr"/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54013" algn="ctr"/>
            <a:endParaRPr lang="ru-RU" b="1" dirty="0" smtClean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54013" algn="ctr"/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ФЦП 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«ВОДА РОССИИ</a:t>
            </a:r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</a:p>
          <a:p>
            <a:pPr marL="354013" algn="ctr"/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Москва, 2015</a:t>
            </a:r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2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План Водной аллеи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1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791"/>
            <a:ext cx="12191998" cy="5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07" y="0"/>
            <a:ext cx="959369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99207" y="1"/>
            <a:ext cx="9593693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en-US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3D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-инсталляция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6" name="Image" r:id="rId5" imgW="3720600" imgH="1574280" progId="Photoshop.Image.11">
                  <p:embed/>
                </p:oleObj>
              </mc:Choice>
              <mc:Fallback>
                <p:oleObj name="Image" r:id="rId5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0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942364" y="6200774"/>
            <a:ext cx="8350536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3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D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-рисунок на асфальте, представляющий виртуальный портал в параллельный «водный мир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»,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стал одним из центров притяжения Аллеи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3942364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85" name="Picture 41" descr="Водная аллея в Каза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88" y="519019"/>
            <a:ext cx="4779909" cy="31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Интерактивные фотозоны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32" name="Image" r:id="rId5" imgW="3720600" imgH="1574280" progId="Photoshop.Image.11">
                  <p:embed/>
                </p:oleObj>
              </mc:Choice>
              <mc:Fallback>
                <p:oleObj name="Image" r:id="rId5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9" y="12479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67790" y="747203"/>
            <a:ext cx="7144297" cy="940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Организованы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интерактивные фотозоны  - специальные водные киоски и вручение </a:t>
            </a:r>
            <a:r>
              <a:rPr lang="ru-RU" dirty="0" err="1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брелков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Капа за публикацию в </a:t>
            </a:r>
            <a:r>
              <a:rPr lang="ru-RU" dirty="0" err="1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соцсетях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фотографий с </a:t>
            </a:r>
            <a:r>
              <a:rPr lang="ru-RU" dirty="0" err="1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хештегами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#</a:t>
            </a:r>
            <a:r>
              <a:rPr lang="ru-RU" b="1" dirty="0" err="1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яВода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#</a:t>
            </a:r>
            <a:r>
              <a:rPr lang="ru-RU" b="1" dirty="0" err="1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ВодаРоссии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#</a:t>
            </a:r>
            <a:r>
              <a:rPr lang="ru-RU" b="1" dirty="0" err="1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берегуВоду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82989" name="Picture 45" descr="Водная аллея в Казан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0171"/>
            <a:ext cx="7412087" cy="490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91" name="Picture 47" descr="Водная аллея в Казан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054" y="3675816"/>
            <a:ext cx="4777944" cy="31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8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Актуальный тренд: </a:t>
            </a:r>
            <a:r>
              <a:rPr lang="ru-RU" sz="28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Селфи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4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5" y="31463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66890" y="2096012"/>
            <a:ext cx="341656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За время работы аллеи более </a:t>
            </a: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4000 фотографий </a:t>
            </a:r>
            <a:r>
              <a:rPr lang="ru-RU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выложены </a:t>
            </a: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соцсетях</a:t>
            </a:r>
            <a:endParaRPr lang="ru-RU" dirty="0">
              <a:solidFill>
                <a:srgbClr val="0070C0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97" y="3546959"/>
            <a:ext cx="4967801" cy="33110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54" y="565608"/>
            <a:ext cx="4473146" cy="29813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5121"/>
            <a:ext cx="4586354" cy="377287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66890" y="1190002"/>
            <a:ext cx="3416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На площадке обеспечен бесплатный </a:t>
            </a:r>
            <a:r>
              <a:rPr lang="en-US" b="1" dirty="0" err="1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WiFi</a:t>
            </a:r>
            <a:endParaRPr lang="ru-RU" b="1" dirty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44" y="565610"/>
            <a:ext cx="3545008" cy="629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Водные экраны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3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0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5585282" y="5486710"/>
            <a:ext cx="6619873" cy="1257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 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20:00 до 23:00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экраны транслировали тематический контент. Вечерние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аудиовизуальные композиции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под названием 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«Музыкальные реки»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представляют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собой ряд видеороликов, формируемых </a:t>
            </a:r>
            <a:r>
              <a:rPr lang="ru-R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виджеем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в режиме реального времени. Он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работал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в паре с ди-джеем, который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импровизировал с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музыкой.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85033" name="Picture 41" descr="Водная аллея в Казан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57" y="841623"/>
            <a:ext cx="6819899" cy="464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519"/>
            <a:ext cx="5372100" cy="35800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7175" y="886457"/>
            <a:ext cx="4914900" cy="2142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Два шестиметровых водных экрана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стали главной смысловой и символической доминантой Водной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аллеи.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Днем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конструкции работали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как фонтаны, увлажняя площадь и освежая гостей, а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после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захода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солнца становились элементом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большой визуальной инсталляции. </a:t>
            </a:r>
          </a:p>
          <a:p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</a:p>
          <a:p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Поверхность для проецирования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создается потоком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воды, которая перекачивается по замкнутому циклу, что символизирует возможность извлечения большой пользы от воды при ее рациональном использовании. </a:t>
            </a:r>
          </a:p>
        </p:txBody>
      </p:sp>
    </p:spTree>
    <p:extLst>
      <p:ext uri="{BB962C8B-B14F-4D97-AF65-F5344CB8AC3E}">
        <p14:creationId xmlns:p14="http://schemas.microsoft.com/office/powerpoint/2010/main" val="6777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одные экраны. Вечерняя программа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29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33375" y="1700033"/>
            <a:ext cx="2155303" cy="782427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  <a:spcAft>
                <a:spcPts val="0"/>
              </a:spcAft>
            </a:pPr>
            <a:r>
              <a:rPr lang="ru-RU" dirty="0">
                <a:latin typeface="Arial Narrow" panose="020B0606020202030204" pitchFamily="34" charset="0"/>
              </a:rPr>
              <a:t>30 июля</a:t>
            </a:r>
          </a:p>
          <a:p>
            <a:pPr algn="ctr">
              <a:lnSpc>
                <a:spcPts val="1900"/>
              </a:lnSpc>
              <a:spcAft>
                <a:spcPts val="0"/>
              </a:spcAft>
            </a:pPr>
            <a:r>
              <a:rPr lang="ru-RU" dirty="0">
                <a:latin typeface="Arial Narrow" panose="020B0606020202030204" pitchFamily="34" charset="0"/>
              </a:rPr>
              <a:t>«Истоки»</a:t>
            </a:r>
            <a:endParaRPr lang="ru-RU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98307" y="1700034"/>
            <a:ext cx="2243579" cy="78242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Фольклорно-игровая, праздничная народная музыка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51515" y="1700033"/>
            <a:ext cx="6878535" cy="78242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Стилизованные и дополненные динамическими видеозаставками: виды природы, предметы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народного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быта, узоры и орнаменты, изделия народных художественных промыслов, фрагменты выступлений ансамблей танца И. Моисеева и «Березка», картины фольклорных танцев и обрядов, картины русских художников (Кустодиев, Шишкин и др.)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3375" y="2672565"/>
            <a:ext cx="2155301" cy="782427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dirty="0">
                <a:latin typeface="Arial Narrow" panose="020B0606020202030204" pitchFamily="34" charset="0"/>
              </a:rPr>
              <a:t>31 июля</a:t>
            </a:r>
          </a:p>
          <a:p>
            <a:pPr algn="ctr">
              <a:lnSpc>
                <a:spcPts val="1900"/>
              </a:lnSpc>
            </a:pPr>
            <a:r>
              <a:rPr lang="ru-RU" dirty="0">
                <a:latin typeface="Arial Narrow" panose="020B0606020202030204" pitchFamily="34" charset="0"/>
              </a:rPr>
              <a:t>«На волнах классики»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98305" y="2672566"/>
            <a:ext cx="2243579" cy="78242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Классическая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музыка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русских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авторов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51513" y="2672565"/>
            <a:ext cx="6878537" cy="78242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Стилизованные и дополненные динамическими видеозаставками:</a:t>
            </a: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Классические архитектурные формы, фрагменты известных спектаклей русского балета и оперы, картины художников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3375" y="3645095"/>
            <a:ext cx="2155303" cy="782427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  <a:spcAft>
                <a:spcPts val="0"/>
              </a:spcAft>
            </a:pPr>
            <a:r>
              <a:rPr lang="ru-RU" dirty="0">
                <a:latin typeface="Arial Narrow" panose="020B0606020202030204" pitchFamily="34" charset="0"/>
              </a:rPr>
              <a:t>01 августа</a:t>
            </a:r>
          </a:p>
          <a:p>
            <a:pPr algn="ctr">
              <a:lnSpc>
                <a:spcPts val="1900"/>
              </a:lnSpc>
              <a:spcAft>
                <a:spcPts val="0"/>
              </a:spcAft>
            </a:pPr>
            <a:r>
              <a:rPr lang="ru-RU" dirty="0">
                <a:latin typeface="Arial Narrow" panose="020B0606020202030204" pitchFamily="34" charset="0"/>
              </a:rPr>
              <a:t>«А когда на море качка»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98307" y="3645096"/>
            <a:ext cx="2243579" cy="78242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Шлягеры 60-80-х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951515" y="3645095"/>
            <a:ext cx="6878535" cy="78242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Стилизованные и дополненные динамическими видеозаставками:</a:t>
            </a: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Советская светская символика, характерные орнаментальные сюжеты, фрагменты известных кинофильмов эпохи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33375" y="4617625"/>
            <a:ext cx="2155301" cy="78242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dirty="0">
                <a:latin typeface="Arial Narrow" panose="020B0606020202030204" pitchFamily="34" charset="0"/>
              </a:rPr>
              <a:t>02 августа</a:t>
            </a:r>
          </a:p>
          <a:p>
            <a:pPr algn="ctr">
              <a:lnSpc>
                <a:spcPts val="1900"/>
              </a:lnSpc>
            </a:pPr>
            <a:r>
              <a:rPr lang="ru-RU" dirty="0">
                <a:latin typeface="Arial Narrow" panose="020B0606020202030204" pitchFamily="34" charset="0"/>
              </a:rPr>
              <a:t>«Музыка нового века»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598305" y="4617628"/>
            <a:ext cx="2243579" cy="78242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Современная российская музыка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951513" y="4617627"/>
            <a:ext cx="6878537" cy="78242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Стилизованные и дополненные динамическими видеозаставками:</a:t>
            </a: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Наиболее яркие события современной истории страны (Универсиада-2013, Олимпиада-2014, </a:t>
            </a:r>
            <a:r>
              <a:rPr lang="ru-R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Сколково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и др.) </a:t>
            </a:r>
          </a:p>
        </p:txBody>
      </p:sp>
    </p:spTree>
    <p:extLst>
      <p:ext uri="{BB962C8B-B14F-4D97-AF65-F5344CB8AC3E}">
        <p14:creationId xmlns:p14="http://schemas.microsoft.com/office/powerpoint/2010/main" val="41261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2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0" y="155823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166890" y="841623"/>
            <a:ext cx="2532317" cy="6016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tabLst>
                <a:tab pos="715963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Большой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блок развлечений был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организован на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Водной аллее для детей. </a:t>
            </a:r>
          </a:p>
          <a:p>
            <a:pPr>
              <a:tabLst>
                <a:tab pos="715963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Работа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детских водных станций включала: </a:t>
            </a: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ru-RU" sz="140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аквагрим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викторины с призами раздачу воздушных шаров</a:t>
            </a:r>
          </a:p>
          <a:p>
            <a:pPr indent="-22225">
              <a:spcAft>
                <a:spcPts val="0"/>
              </a:spcAft>
              <a:tabLst>
                <a:tab pos="715963" algn="l"/>
              </a:tabLst>
            </a:pPr>
            <a:endParaRPr lang="ru-RU" sz="1400" b="1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spcAft>
                <a:spcPts val="0"/>
              </a:spcAft>
              <a:tabLst>
                <a:tab pos="715963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Конкурс 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рисунков</a:t>
            </a:r>
          </a:p>
          <a:p>
            <a:pPr indent="-22225">
              <a:spcAft>
                <a:spcPts val="0"/>
              </a:spcAft>
              <a:tabLst>
                <a:tab pos="715963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Профессиональные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аниматоры провели конкурс рисунков. Рисунки размещались на территории Аллеи с возможностью голосования гостей за лучший из них. </a:t>
            </a:r>
            <a:r>
              <a:rPr lang="ru-RU" sz="1400" dirty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По завершению </a:t>
            </a:r>
            <a:r>
              <a:rPr lang="ru-RU" sz="14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4 </a:t>
            </a:r>
            <a:r>
              <a:rPr lang="ru-RU" sz="14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дней </a:t>
            </a:r>
            <a:r>
              <a:rPr lang="ru-RU" sz="1400" dirty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работы аллеи </a:t>
            </a:r>
            <a:r>
              <a:rPr lang="ru-RU" sz="14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выбраны </a:t>
            </a:r>
            <a:r>
              <a:rPr lang="ru-RU" sz="1400" b="1" dirty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20</a:t>
            </a:r>
            <a:r>
              <a:rPr lang="ru-RU" sz="1400" dirty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победителей конкурса детских рисунков по теме «Я вода», на который было принято порядка </a:t>
            </a:r>
            <a:r>
              <a:rPr lang="ru-RU" sz="1400" b="1" dirty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400</a:t>
            </a:r>
            <a:r>
              <a:rPr lang="ru-RU" sz="1400" dirty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работ. </a:t>
            </a: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75842" name="Picture 66" descr="Водная аллея в Казан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78" y="565608"/>
            <a:ext cx="5205922" cy="3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44" name="Picture 68" descr="Водная аллея в Казан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78" y="3390776"/>
            <a:ext cx="5205920" cy="34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46" name="Picture 70" descr="Водная аллея в Казан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440443"/>
            <a:ext cx="4290501" cy="644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Детские водные станции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07" y="1187"/>
            <a:ext cx="9492793" cy="6887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Гости Водной аллеи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6" name="Image" r:id="rId5" imgW="3720600" imgH="1574280" progId="Photoshop.Image.11">
                  <p:embed/>
                </p:oleObj>
              </mc:Choice>
              <mc:Fallback>
                <p:oleObj name="Image" r:id="rId5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90432" y="955192"/>
            <a:ext cx="232003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За время работы Водную аллею посетили более </a:t>
            </a:r>
            <a:r>
              <a:rPr lang="ru-RU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15 000 человек</a:t>
            </a:r>
            <a:endParaRPr lang="ru-RU" dirty="0">
              <a:solidFill>
                <a:srgbClr val="0070C0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" y="2711303"/>
            <a:ext cx="6095998" cy="417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7" y="3126897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216275" y="2784155"/>
            <a:ext cx="8975724" cy="13712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r>
              <a:rPr lang="ru-RU" sz="3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Волонтеры проекта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" y="1"/>
            <a:ext cx="12191999" cy="5486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 с гостями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3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17816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47650" y="841623"/>
            <a:ext cx="4561012" cy="1048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Работа волонтеров включала: </a:t>
            </a:r>
          </a:p>
          <a:p>
            <a:pPr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обслуживание объектов Водной аллеи – работу с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гостями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участие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 танцевальном </a:t>
            </a:r>
            <a:r>
              <a:rPr lang="ru-RU" sz="1400" dirty="0" err="1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флешмобе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работу на детских игровых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станциях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650" y="198540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раздачу </a:t>
            </a:r>
            <a:r>
              <a:rPr lang="ru-RU" sz="1400" dirty="0" err="1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брендированных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бумажных 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козырьков, </a:t>
            </a:r>
            <a:r>
              <a:rPr lang="ru-RU" sz="1400" dirty="0" err="1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флаеров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-анонсов, </a:t>
            </a:r>
            <a:r>
              <a:rPr lang="ru-RU" sz="1400" dirty="0" err="1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брендированных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воздушных 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шаров</a:t>
            </a:r>
            <a:endParaRPr lang="ru-RU" sz="1400" dirty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33" y="547743"/>
            <a:ext cx="3856471" cy="2570337"/>
          </a:xfrm>
          <a:prstGeom prst="rect">
            <a:avLst/>
          </a:prstGeom>
        </p:spPr>
      </p:pic>
      <p:pic>
        <p:nvPicPr>
          <p:cNvPr id="58478" name="Picture 110" descr="Водная аллея в Казан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6643"/>
            <a:ext cx="6203092" cy="41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33" y="2548682"/>
            <a:ext cx="2807086" cy="1870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33" y="4396236"/>
            <a:ext cx="3693570" cy="2461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19" y="565608"/>
            <a:ext cx="4193879" cy="62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Организационные данные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510632"/>
              </p:ext>
            </p:extLst>
          </p:nvPr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2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9788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2699199" y="1224714"/>
            <a:ext cx="918799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Дополнительное соглашение </a:t>
            </a:r>
            <a:r>
              <a:rPr lang="ru-RU" sz="1400" b="1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№1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 государственному контракту от 30 июля 2013 г. </a:t>
            </a:r>
            <a:r>
              <a:rPr lang="ru-RU" sz="1400" b="1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№ 5-ГК/ФЦП-2013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на оказание услуг по реализации стратегии, направленной на просвещение и информирование населения по вопросам развития водохозяйственного комплекса Российской Федерации в рамках 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Федеральной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целевой программы «Развитие водохозяйственного комплекса Российской Федерации в 2012-2020 годах»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600" dirty="0" smtClean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52627" y="2468115"/>
            <a:ext cx="933567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27 июля – 2 августа 2015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52627" y="4526259"/>
            <a:ext cx="883511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Министерство природных ресурсов и экологии Российской Федерации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Коммуникационное агентство АГТ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при поддержке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Министерства природы Татарстана и Оргкомитета XVI Чемпионат мира ФИНА по водным видам спорта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821207" y="3425744"/>
            <a:ext cx="869795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Казань, Площадь </a:t>
            </a:r>
            <a:r>
              <a:rPr lang="ru-RU" sz="1400" dirty="0" err="1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Камала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, Театр </a:t>
            </a:r>
            <a:r>
              <a:rPr lang="ru-RU" sz="1400" dirty="0" err="1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Камала</a:t>
            </a:r>
            <a:endParaRPr lang="ru-RU" sz="1400" dirty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600" dirty="0" smtClean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6" y="1270775"/>
            <a:ext cx="2699207" cy="4053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дополнительное 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соглашение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2325229"/>
            <a:ext cx="2699207" cy="4053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период реализации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8" y="3425744"/>
            <a:ext cx="2699207" cy="4053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место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9" y="4526259"/>
            <a:ext cx="2699207" cy="4053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организаторы</a:t>
            </a:r>
          </a:p>
        </p:txBody>
      </p:sp>
    </p:spTree>
    <p:extLst>
      <p:ext uri="{BB962C8B-B14F-4D97-AF65-F5344CB8AC3E}">
        <p14:creationId xmlns:p14="http://schemas.microsoft.com/office/powerpoint/2010/main" val="8570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 на детских станциях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6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2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19" y="565607"/>
            <a:ext cx="6711882" cy="4473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3098"/>
            <a:ext cx="3942282" cy="59149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05" y="565607"/>
            <a:ext cx="2780913" cy="37922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48" y="3213228"/>
            <a:ext cx="2780913" cy="3644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479" y="3213228"/>
            <a:ext cx="5466238" cy="364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1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Флешмобы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75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34628" y="1330470"/>
            <a:ext cx="2976360" cy="1619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Волонтёры в шапках-каплях под музыку исполняли танцевальные движения с вовлечением гостей Аллеи</a:t>
            </a:r>
          </a:p>
        </p:txBody>
      </p:sp>
      <p:pic>
        <p:nvPicPr>
          <p:cNvPr id="70731" name="Picture 75" descr="Водная аллея в Казан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39" y="542925"/>
            <a:ext cx="4526059" cy="30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733" name="Picture 77" descr="Водная аллея в Казан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581"/>
            <a:ext cx="4740275" cy="31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735" name="Picture 79" descr="Водная аллея в Казан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48" y="3631120"/>
            <a:ext cx="4845050" cy="322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739" name="Picture 83" descr="Водная аллея в Казан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16" y="556603"/>
            <a:ext cx="4202983" cy="630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3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Атрибутика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0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654379" y="955589"/>
            <a:ext cx="3632886" cy="3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Униформа для волонтёров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1810" y="955589"/>
            <a:ext cx="3567460" cy="363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Сувениры для гостей Аллеи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79" y="1655805"/>
            <a:ext cx="7537620" cy="51900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1431481"/>
            <a:ext cx="3608651" cy="5414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90" y="1068310"/>
            <a:ext cx="4979507" cy="354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1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1" y="3126897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216275" y="2784155"/>
            <a:ext cx="8975724" cy="13712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r>
              <a:rPr lang="ru-RU" sz="3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Презентационная продукция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" y="1"/>
            <a:ext cx="12191999" cy="5486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38" y="429069"/>
            <a:ext cx="4531360" cy="6428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07" y="498723"/>
            <a:ext cx="4417920" cy="62679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Презентационная продукция. </a:t>
            </a:r>
            <a:r>
              <a:rPr lang="ru-RU" sz="28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Флаер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1" name="Image" r:id="rId5" imgW="3720600" imgH="1574280" progId="Photoshop.Image.11">
                  <p:embed/>
                </p:oleObj>
              </mc:Choice>
              <mc:Fallback>
                <p:oleObj name="Image" r:id="rId5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1"/>
            <a:ext cx="2431415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35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Презентационная продукция. </a:t>
            </a:r>
            <a:r>
              <a:rPr lang="ru-RU" sz="28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Лифлет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73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04" y="649308"/>
            <a:ext cx="8782296" cy="62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Презентационная продукция. </a:t>
            </a:r>
            <a:r>
              <a:rPr lang="ru-RU" sz="28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Лифлет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95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07" y="685221"/>
            <a:ext cx="9156095" cy="61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Места раздачи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33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6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6" y="1236751"/>
            <a:ext cx="3659718" cy="2476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27" y="1230450"/>
            <a:ext cx="3669030" cy="2483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0" y="3819810"/>
            <a:ext cx="3672204" cy="24852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27" y="3819810"/>
            <a:ext cx="3672203" cy="24852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13103" y="3335685"/>
            <a:ext cx="4775200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Ул. Карла Маркса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, гостиница </a:t>
            </a:r>
            <a:r>
              <a:rPr lang="en-US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“</a:t>
            </a:r>
            <a:r>
              <a:rPr lang="en-US" sz="140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Korston</a:t>
            </a:r>
            <a:r>
              <a:rPr lang="en-US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”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13103" y="2856640"/>
            <a:ext cx="4775200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Ул. Баумана, станция метро «Площадь </a:t>
            </a:r>
            <a:r>
              <a:rPr lang="ru-RU" sz="140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Габдуллы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Тукая», Гостиница «Шаляпин»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13103" y="3814730"/>
            <a:ext cx="4775200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ул. </a:t>
            </a:r>
            <a:r>
              <a:rPr lang="ru-RU" sz="140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Морджани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, набережная озера Нижний Кабан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13103" y="4293775"/>
            <a:ext cx="4775200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Набережная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реки Казанки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8974" y="1321284"/>
            <a:ext cx="409182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51267" y="1321284"/>
            <a:ext cx="409182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5450" y="3917215"/>
            <a:ext cx="409182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37743" y="3917215"/>
            <a:ext cx="409182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52905" y="2856640"/>
            <a:ext cx="409182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50808" y="3329935"/>
            <a:ext cx="409182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56041" y="3814060"/>
            <a:ext cx="409182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53944" y="4287355"/>
            <a:ext cx="409182" cy="382964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5" y="3126897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216276" y="2702674"/>
            <a:ext cx="8975724" cy="13712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r>
              <a:rPr lang="ru-RU" sz="3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Информационное сопровождение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" y="1"/>
            <a:ext cx="12191999" cy="5486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6499" y="1"/>
            <a:ext cx="9715499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Участие </a:t>
            </a:r>
            <a:r>
              <a:rPr lang="ru-RU" sz="24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медиаперсон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052513"/>
            <a:ext cx="12191999" cy="94900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 целью </a:t>
            </a:r>
            <a:r>
              <a:rPr lang="ru-RU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медийного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освещения акции «</a:t>
            </a:r>
            <a:r>
              <a:rPr lang="ru-RU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Я☺вода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» на «Водную аллею» приглашены </a:t>
            </a:r>
            <a:r>
              <a:rPr lang="ru-RU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медиаперсоны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, в том числе 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спортсмены – послы Чемпионата мира, спикеры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ФЦП «Вода России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» и Министерства природы Татарстана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360"/>
            <a:ext cx="1727200" cy="1727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9428" y="2511761"/>
            <a:ext cx="2194560" cy="1714799"/>
          </a:xfrm>
          <a:prstGeom prst="rect">
            <a:avLst/>
          </a:prstGeom>
          <a:solidFill>
            <a:srgbClr val="B5E8FB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Дмитрий Кириллов, директор Департамента госполитики и регулирования в области водных ресурсов Минприроды России</a:t>
            </a:r>
          </a:p>
          <a:p>
            <a:pPr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08844" y="2486959"/>
            <a:ext cx="2262312" cy="1714799"/>
          </a:xfrm>
          <a:prstGeom prst="rect">
            <a:avLst/>
          </a:prstGeom>
          <a:solidFill>
            <a:srgbClr val="B5E8FB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Артём Сидоров, Министр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экологии и природных ресурсов Республики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Татарстан</a:t>
            </a:r>
          </a:p>
          <a:p>
            <a:pPr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69428" y="4482801"/>
            <a:ext cx="2114726" cy="1714799"/>
          </a:xfrm>
          <a:prstGeom prst="rect">
            <a:avLst/>
          </a:prstGeom>
          <a:solidFill>
            <a:srgbClr val="B5E8FB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Дмитрий Шиллер, рекордсмен мира по глубоководному погружению, возглавляет отделение Русского географического общества в республике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Татарстан 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75644" y="4495203"/>
            <a:ext cx="1949131" cy="1702398"/>
          </a:xfrm>
          <a:prstGeom prst="rect">
            <a:avLst/>
          </a:prstGeom>
          <a:solidFill>
            <a:srgbClr val="B5E8FB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Глеб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Гальперин - заслуженный мастер спорта, двукратный призёр Олимпийских игр, двукратный Чемпион мира,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президент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Федерации прыжков в воду </a:t>
            </a:r>
            <a:r>
              <a:rPr lang="ru-RU" sz="140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Москвы</a:t>
            </a:r>
            <a:r>
              <a:rPr lang="ru-RU" sz="1400" dirty="0" err="1" smtClean="0"/>
              <a:t>воду</a:t>
            </a:r>
            <a:r>
              <a:rPr lang="ru-RU" sz="1400" dirty="0" smtClean="0"/>
              <a:t> </a:t>
            </a:r>
            <a:r>
              <a:rPr lang="ru-RU" sz="1400" dirty="0"/>
              <a:t>Москвы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702230" y="4537055"/>
            <a:ext cx="2168926" cy="1714799"/>
          </a:xfrm>
          <a:prstGeom prst="rect">
            <a:avLst/>
          </a:prstGeom>
          <a:solidFill>
            <a:srgbClr val="B5E8FB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140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Ирек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Зиннуров,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российский ватерполист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, заслуженный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мастер спорта России, подвижный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нападающий</a:t>
            </a:r>
          </a:p>
          <a:p>
            <a:pPr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4" y="4507603"/>
            <a:ext cx="1712276" cy="171227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16" y="2486959"/>
            <a:ext cx="1714799" cy="1714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00" y="2499360"/>
            <a:ext cx="1693044" cy="170239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701898" y="2477081"/>
            <a:ext cx="2194560" cy="1643579"/>
          </a:xfrm>
          <a:prstGeom prst="rect">
            <a:avLst/>
          </a:prstGeom>
          <a:solidFill>
            <a:srgbClr val="B5E8FB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Илья Разбаш, начальник отдела по связям с общественностью и СМИ Центра развития ВХК</a:t>
            </a:r>
          </a:p>
          <a:p>
            <a:pPr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00" y="4495202"/>
            <a:ext cx="1743998" cy="17985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4" y="4482801"/>
            <a:ext cx="1730404" cy="1737078"/>
          </a:xfrm>
          <a:prstGeom prst="rect">
            <a:avLst/>
          </a:prstGeom>
        </p:spPr>
      </p:pic>
      <p:pic>
        <p:nvPicPr>
          <p:cNvPr id="17" name="Рисунок 16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2" y="1"/>
            <a:ext cx="2431415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15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Цели проекта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649440"/>
              </p:ext>
            </p:extLst>
          </p:nvPr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82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7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8824004" y="981075"/>
            <a:ext cx="3016234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70C0"/>
              </a:buClr>
              <a:buFont typeface="+mj-lt"/>
              <a:buAutoNum type="arabicPeriod"/>
            </a:pP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Просвещение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и информирование населения по вопросам бережного отношения к воде </a:t>
            </a:r>
            <a:endParaRPr lang="en-US" sz="1400" dirty="0" smtClean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70C0"/>
              </a:buClr>
              <a:buFont typeface="+mj-lt"/>
              <a:buAutoNum type="arabicPeriod"/>
            </a:pPr>
            <a:endParaRPr lang="ru-RU" sz="1400" dirty="0" smtClean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70C0"/>
              </a:buClr>
              <a:buFont typeface="+mj-lt"/>
              <a:buAutoNum type="arabicPeriod"/>
            </a:pPr>
            <a:endParaRPr lang="ru-RU" sz="1400" dirty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70C0"/>
              </a:buClr>
              <a:buFont typeface="+mj-lt"/>
              <a:buAutoNum type="arabicPeriod"/>
            </a:pP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Привлечение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внимания граждан к вопросам охраны и рационального использования водных ресурсов </a:t>
            </a:r>
            <a:endParaRPr lang="en-US" sz="1400" dirty="0" smtClean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70C0"/>
              </a:buClr>
              <a:buFont typeface="+mj-lt"/>
              <a:buAutoNum type="arabicPeriod"/>
            </a:pPr>
            <a:endParaRPr lang="ru-RU" sz="1400" dirty="0" smtClean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70C0"/>
              </a:buClr>
              <a:buFont typeface="+mj-lt"/>
              <a:buAutoNum type="arabicPeriod"/>
            </a:pPr>
            <a:endParaRPr lang="ru-RU" sz="1400" dirty="0">
              <a:solidFill>
                <a:srgbClr val="FF0000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Интеграция идеологии и фактической информации о состоянии водных ресурсов и водной инфраструктуре в событийный ряд Чемпионата мира по водным видам спорта</a:t>
            </a:r>
            <a:endParaRPr lang="en-US" sz="1400" dirty="0" smtClean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0070C0"/>
              </a:buClr>
              <a:buFont typeface="+mj-lt"/>
              <a:buAutoNum type="arabicPeriod"/>
            </a:pPr>
            <a:endParaRPr lang="ru-RU" sz="1400" dirty="0" smtClean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0070C0"/>
              </a:buClr>
              <a:buFont typeface="+mj-lt"/>
              <a:buAutoNum type="arabicPeriod"/>
            </a:pPr>
            <a:endParaRPr lang="ru-RU" sz="1400" dirty="0" smtClean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Формирование инструментов реализации проектов, позволяющих в доступной форме донести до целевых аудиторий важные проблемы сохранения воды в мире</a:t>
            </a:r>
          </a:p>
          <a:p>
            <a:pPr marL="342900" indent="-342900" algn="just">
              <a:spcAft>
                <a:spcPts val="0"/>
              </a:spcAft>
              <a:buClr>
                <a:srgbClr val="0070C0"/>
              </a:buClr>
              <a:buFont typeface="+mj-lt"/>
              <a:buAutoNum type="arabicPeriod"/>
            </a:pPr>
            <a:endParaRPr lang="ru-RU" sz="1400" dirty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2344" name="Picture 120" descr="Водная аллея в Казан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1075"/>
            <a:ext cx="8824005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5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69823" y="1"/>
            <a:ext cx="9722176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Организация пресс-тура на Водную аллею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09450" y="2441606"/>
            <a:ext cx="7577751" cy="3959193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endParaRPr lang="ru-RU" sz="1400" b="1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29 июля 2015</a:t>
            </a:r>
          </a:p>
          <a:p>
            <a:pPr lvl="1" algn="just">
              <a:tabLst>
                <a:tab pos="3556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	Прилёт в Казань</a:t>
            </a:r>
          </a:p>
          <a:p>
            <a:pPr lvl="1" algn="just">
              <a:tabLst>
                <a:tab pos="355600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Трансфер аэропорт – отель </a:t>
            </a:r>
          </a:p>
          <a:p>
            <a:pPr lvl="1" algn="just">
              <a:tabLst>
                <a:tab pos="355600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Ужин</a:t>
            </a:r>
          </a:p>
          <a:p>
            <a:pPr algn="just">
              <a:spcAft>
                <a:spcPts val="0"/>
              </a:spcAft>
              <a:tabLst>
                <a:tab pos="3556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30 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июля 2015</a:t>
            </a:r>
          </a:p>
          <a:p>
            <a:pPr lvl="1" algn="just">
              <a:spcAft>
                <a:spcPts val="0"/>
              </a:spcAft>
              <a:tabLst>
                <a:tab pos="3556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	Завтрак</a:t>
            </a:r>
          </a:p>
          <a:p>
            <a:pPr lvl="1" algn="just">
              <a:spcAft>
                <a:spcPts val="0"/>
              </a:spcAft>
              <a:tabLst>
                <a:tab pos="355600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Осмотр Аллеи официальными лицами </a:t>
            </a:r>
          </a:p>
          <a:p>
            <a:pPr lvl="1" algn="just">
              <a:spcAft>
                <a:spcPts val="0"/>
              </a:spcAft>
              <a:tabLst>
                <a:tab pos="355600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Пресс-брифинг </a:t>
            </a:r>
          </a:p>
          <a:p>
            <a:pPr lvl="1" algn="just">
              <a:spcAft>
                <a:spcPts val="0"/>
              </a:spcAft>
              <a:tabLst>
                <a:tab pos="355600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Обед</a:t>
            </a:r>
          </a:p>
          <a:p>
            <a:pPr lvl="1" algn="just">
              <a:spcAft>
                <a:spcPts val="0"/>
              </a:spcAft>
              <a:tabLst>
                <a:tab pos="355600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Экскурсия по городу</a:t>
            </a:r>
          </a:p>
          <a:p>
            <a:pPr lvl="1" algn="just">
              <a:spcAft>
                <a:spcPts val="0"/>
              </a:spcAft>
              <a:tabLst>
                <a:tab pos="355600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Ужин</a:t>
            </a:r>
          </a:p>
          <a:p>
            <a:pPr lvl="1" algn="just">
              <a:spcAft>
                <a:spcPts val="0"/>
              </a:spcAft>
              <a:tabLst>
                <a:tab pos="355600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Посещение аудиовизуальных инсталляций на водных экранах «Музыкальные реки»</a:t>
            </a:r>
          </a:p>
          <a:p>
            <a:pPr lvl="1" algn="just">
              <a:spcAft>
                <a:spcPts val="0"/>
              </a:spcAft>
              <a:tabLst>
                <a:tab pos="355600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Трансфер в отель </a:t>
            </a:r>
          </a:p>
          <a:p>
            <a:pPr algn="just">
              <a:spcAft>
                <a:spcPts val="0"/>
              </a:spcAft>
              <a:tabLst>
                <a:tab pos="3556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31 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июля 2015</a:t>
            </a:r>
          </a:p>
          <a:p>
            <a:pPr lvl="1" algn="just">
              <a:tabLst>
                <a:tab pos="3556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	Завтрак </a:t>
            </a:r>
          </a:p>
          <a:p>
            <a:pPr lvl="1" algn="just">
              <a:tabLst>
                <a:tab pos="355600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Трансфер в аэропорт </a:t>
            </a:r>
          </a:p>
          <a:p>
            <a:pPr algn="just">
              <a:spcAft>
                <a:spcPts val="0"/>
              </a:spcAft>
              <a:tabLst>
                <a:tab pos="355600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355600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09450" y="1322378"/>
            <a:ext cx="7577751" cy="8239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График участия журналистов в мероприятиях</a:t>
            </a:r>
          </a:p>
          <a:p>
            <a:pPr algn="ctr"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304800" y="2453487"/>
          <a:ext cx="3657601" cy="389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8036"/>
                <a:gridCol w="1859565"/>
              </a:tblGrid>
              <a:tr h="85878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Российская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газета</a:t>
                      </a:r>
                    </a:p>
                    <a:p>
                      <a:pPr algn="l" fontAlgn="b"/>
                      <a:endParaRPr lang="ru-RU" sz="1400" kern="1200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Татьяна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Смольякова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60627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Аргументы </a:t>
                      </a:r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недели</a:t>
                      </a:r>
                    </a:p>
                    <a:p>
                      <a:pPr algn="l" fontAlgn="b"/>
                      <a:endParaRPr lang="ru-RU" sz="1400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Карина Расулова</a:t>
                      </a:r>
                    </a:p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60627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dirty="0" err="1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Утро.ру</a:t>
                      </a:r>
                      <a:endParaRPr lang="ru-RU" sz="1400" kern="1200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ru-RU" sz="1400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Аделаида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Сигида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60627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Открытая </a:t>
                      </a:r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газета</a:t>
                      </a:r>
                    </a:p>
                    <a:p>
                      <a:pPr algn="l" fontAlgn="b"/>
                      <a:endParaRPr lang="ru-RU" sz="1400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Анна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Корнилова</a:t>
                      </a:r>
                    </a:p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60627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dirty="0" err="1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Экоград</a:t>
                      </a:r>
                      <a:endParaRPr lang="ru-RU" sz="1400" kern="1200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ru-RU" sz="1400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Игорь Панарин</a:t>
                      </a:r>
                    </a:p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60627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dirty="0" err="1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Блогер</a:t>
                      </a:r>
                      <a:endParaRPr lang="ru-RU" sz="1400" kern="1200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ru-RU" sz="1400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Ксения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/>
                          <a:cs typeface="Times New Roman" panose="02020603050405020304" pitchFamily="18" charset="0"/>
                        </a:rPr>
                        <a:t>Аксанова</a:t>
                      </a:r>
                    </a:p>
                    <a:p>
                      <a:pPr marL="0" algn="just" defTabSz="914400" rtl="0" eaLnBrk="1" fontAlgn="b" latinLnBrk="0" hangingPunct="1"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94637" y="1322378"/>
            <a:ext cx="3667764" cy="8239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Согласованный список журналистов</a:t>
            </a:r>
          </a:p>
          <a:p>
            <a:pPr algn="ctr"/>
            <a:endParaRPr lang="en-US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2" y="1"/>
            <a:ext cx="2431415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7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5609" y="1"/>
            <a:ext cx="9576390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График мероприятий для СМИ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7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5" y="22989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0" y="1559037"/>
            <a:ext cx="2531130" cy="82569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Брифинг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1268924"/>
            <a:ext cx="2531130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27 июля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05493" y="1586690"/>
            <a:ext cx="2531130" cy="825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Проект «</a:t>
            </a:r>
            <a:r>
              <a:rPr lang="ru-RU" sz="140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Я☺вода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»: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Анонсирование работы Водной аллеи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635466" y="1279816"/>
            <a:ext cx="2833867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96593" y="1637491"/>
            <a:ext cx="2531130" cy="825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Площадь </a:t>
            </a:r>
            <a:r>
              <a:rPr lang="ru-RU" sz="140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Камала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3669" y="1279816"/>
            <a:ext cx="3093571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802086" y="1597582"/>
            <a:ext cx="3315400" cy="825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Илья Разбаш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Центр ВХК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Рустем Камалов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, первый заместитель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министра природы Республики Татарстан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802087" y="1279816"/>
            <a:ext cx="3115772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Спикеры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9728" y="3048340"/>
            <a:ext cx="2531130" cy="82569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Водной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аллеи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0" y="2889457"/>
            <a:ext cx="2531130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30 июля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705493" y="3047758"/>
            <a:ext cx="2531130" cy="825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Торжественное открытие аллеи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835131" y="3082313"/>
            <a:ext cx="2838262" cy="825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Площадь </a:t>
            </a:r>
            <a:r>
              <a:rPr lang="ru-RU" sz="140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Камала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866869" y="3207223"/>
            <a:ext cx="3221433" cy="825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Дмитрий Кириллов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директор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Департамента государственной политики и регулирования в области водных ресурсов Минприроды России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Артём 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Сидоров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Министр экологии и природных ресурсов Республики Татарстан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Послы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Чемпионата мира: 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Глеб Гальперин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Ирек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Зиннуров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Дмитрий </a:t>
            </a: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Шиллер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-14592" y="4673630"/>
            <a:ext cx="2531130" cy="82569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Пресс-подход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-9728" y="4378760"/>
            <a:ext cx="2531130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30 июля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705493" y="4673630"/>
            <a:ext cx="2531130" cy="825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Достижения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ФЦП «Вода России»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835131" y="4683856"/>
            <a:ext cx="2799350" cy="825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Театр </a:t>
            </a:r>
            <a:r>
              <a:rPr lang="ru-RU" sz="140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Камала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866870" y="4825312"/>
            <a:ext cx="3050988" cy="825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Дмитрий Кириллов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директор Департамента государственной политики и регулирования в области водных ресурсов Минприроды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России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Артём Сидоров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Министр экологии и природных ресурсов Республики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Татарстан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05493" y="1"/>
            <a:ext cx="9486506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Основные информационные векторы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1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4" y="30909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186894" y="1892107"/>
            <a:ext cx="2333022" cy="6993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Цели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акции «Я – вода»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Водная аллея – символ активной работы  государства и общества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в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рамках ФЦП «Вода России»</a:t>
            </a:r>
          </a:p>
          <a:p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2" y="995910"/>
            <a:ext cx="2519918" cy="2760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Брифинг:</a:t>
            </a:r>
            <a:r>
              <a:rPr lang="ru-RU" sz="1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6895" y="3218260"/>
            <a:ext cx="2333021" cy="8256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Республика Татарстан рада принять у себя акцию «</a:t>
            </a:r>
            <a:r>
              <a:rPr lang="ru-RU" sz="140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Я☺вода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Вода – самый ценный ресурс на планете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71" y="2750328"/>
            <a:ext cx="2516345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Водной </a:t>
            </a:r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аллеи:</a:t>
            </a:r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-1" y="4376524"/>
            <a:ext cx="2519918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Пресс-подход:</a:t>
            </a:r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6895" y="4694290"/>
            <a:ext cx="23330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  <a:cs typeface="Arial" panose="020B0604020202020204" pitchFamily="34" charset="0"/>
              </a:rPr>
              <a:t>Реализация ФЦП «Вода России»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 Narrow" panose="020B0606020202030204" pitchFamily="34" charset="0"/>
                <a:cs typeface="Arial" panose="020B0604020202020204" pitchFamily="34" charset="0"/>
              </a:rPr>
              <a:t>рамках ФЦП «Вода России» в 2015 году выделены субсидии предприятиям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  <a:cs typeface="Arial" panose="020B0604020202020204" pitchFamily="34" charset="0"/>
              </a:rPr>
              <a:t>Решение проблемы маловодья на Волге в 2015 году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25" y="3486061"/>
            <a:ext cx="5295673" cy="3371940"/>
          </a:xfrm>
          <a:prstGeom prst="rect">
            <a:avLst/>
          </a:prstGeom>
        </p:spPr>
      </p:pic>
      <p:pic>
        <p:nvPicPr>
          <p:cNvPr id="81981" name="Picture 61" descr="Водная аллея в Казан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96325" y="565606"/>
            <a:ext cx="5295670" cy="35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5" name="Picture 65" descr="Водная аллея в Казан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93" y="565606"/>
            <a:ext cx="4190832" cy="634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2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69823" y="1"/>
            <a:ext cx="9722176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 пресс-центра: Выходы пресс-релизов</a:t>
            </a:r>
          </a:p>
          <a:p>
            <a:pPr marL="263525"/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94637" y="1133474"/>
          <a:ext cx="11583038" cy="5457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6538"/>
                <a:gridCol w="7311432"/>
                <a:gridCol w="2785068"/>
              </a:tblGrid>
              <a:tr h="2227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Дата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Информационный</a:t>
                      </a:r>
                      <a:r>
                        <a:rPr lang="ru-RU" sz="1400" baseline="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</a:t>
                      </a: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овод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Цитата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</a:tr>
              <a:tr h="1202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24.07.2015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Общий анонс строительства Водной аллеи</a:t>
                      </a:r>
                    </a:p>
                    <a:p>
                      <a:pPr marL="105410" indent="-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Анонс пресс-подхода на фоне художника и 3D-рисунка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</a:tr>
              <a:tr h="543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27.07.2015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Пресс-релиз по итогам пресс-подхода, анонс активностей на Водной аллее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И. Разбаш, спикер от Министерства природы РТ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</a:tr>
              <a:tr h="362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29.07.2015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Анонс пресс-конференции в честь открытия Водной аллеи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</a:tr>
              <a:tr h="724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30.07.2015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Пресс-релиз с открытия Водной аллеи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Д. М. Кириллов, спикер от Министерства природы РТ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</a:tr>
              <a:tr h="724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30.07.2015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Пресс-релиз по итогам конференции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Д. М. Кириллов, спикер от Министерства природы РТ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</a:tr>
              <a:tr h="362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31.07.2015 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Пресс-релизы о посещении 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VIP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-гостей (Несколько в течение дня)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Цитаты гостей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</a:tr>
              <a:tr h="543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01.07.2015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Пресс-релиз об участии детей в работе Аллеи, о прохождении конкурса рисунков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И. Разбаш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</a:tr>
              <a:tr h="724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02.07.2015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Итоговый пресс-релиз с количественными </a:t>
                      </a: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показателями: количество гостей,</a:t>
                      </a:r>
                      <a:r>
                        <a:rPr lang="ru-RU" sz="1400" baseline="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фото 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 </a:t>
                      </a:r>
                      <a:r>
                        <a:rPr lang="ru-RU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хэштегом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ru-RU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соцсетях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рисунков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Д. М. Кириллова и </a:t>
                      </a:r>
                      <a:r>
                        <a:rPr lang="en-US" sz="14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VIP</a:t>
                      </a: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-гости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0676" marR="50676" marT="0" marB="0"/>
                </a:tc>
              </a:tr>
            </a:tbl>
          </a:graphicData>
        </a:graphic>
      </p:graphicFrame>
      <p:pic>
        <p:nvPicPr>
          <p:cNvPr id="6" name="Рисунок 5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93"/>
            <a:ext cx="2431415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29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69823" y="1"/>
            <a:ext cx="9722176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пресс-центра: Поддержка в </a:t>
            </a:r>
            <a:r>
              <a:rPr lang="ru-RU" sz="24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соцсетях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014553"/>
            <a:ext cx="12192000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Акция «Вода России» активно поддерживалась всеми </a:t>
            </a:r>
            <a:r>
              <a:rPr lang="ru-RU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интернет-ресурсами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программы «Вода России»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1632787"/>
            <a:ext cx="2509520" cy="11332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2963244"/>
            <a:ext cx="2527664" cy="11413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4197438"/>
            <a:ext cx="2569439" cy="11873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5536088"/>
            <a:ext cx="2509520" cy="116030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733040" y="1632787"/>
            <a:ext cx="6242685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Федеральный информационный портал «Вода России»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33040" y="2076164"/>
            <a:ext cx="6242685" cy="4308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Более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65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000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посетителей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107804" y="1632787"/>
            <a:ext cx="2779396" cy="959184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http://voda.org.ru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33040" y="3010983"/>
            <a:ext cx="6242685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Группа «Вода России» в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Facebook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33040" y="3441830"/>
            <a:ext cx="6242685" cy="4308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Более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3000</a:t>
            </a:r>
            <a:r>
              <a:rPr lang="en-US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читателей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107804" y="3010983"/>
            <a:ext cx="2779396" cy="959184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https://www.facebook.com/water.russia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33040" y="4385018"/>
            <a:ext cx="6242685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Группа «Вода России» в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Instagram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33039" y="4815865"/>
            <a:ext cx="6242685" cy="4308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9000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подписчиков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107804" y="4385018"/>
            <a:ext cx="2779396" cy="959184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https://instagram.com/water.russia/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33040" y="5759053"/>
            <a:ext cx="6242685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Поддержка Федерального пресс-центра «Вода России»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733039" y="6181531"/>
            <a:ext cx="6242685" cy="4308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Контактная база –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свыше 5000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СМИ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107804" y="5759053"/>
            <a:ext cx="2779396" cy="959184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water-russia@voda.org.ru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431415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2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5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0" y="155823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212146" y="2933323"/>
            <a:ext cx="2340901" cy="1861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tabLst>
                <a:tab pos="715963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Работу Водной аллеи освещали специально приглашенные журналисты  из </a:t>
            </a: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6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федеральных изданий  </a:t>
            </a:r>
          </a:p>
          <a:p>
            <a:pPr indent="-22225">
              <a:tabLst>
                <a:tab pos="715963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40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региональных</a:t>
            </a:r>
          </a:p>
          <a:p>
            <a:pPr indent="-22225">
              <a:tabLst>
                <a:tab pos="715963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печатных и интернет-изданий</a:t>
            </a:r>
          </a:p>
          <a:p>
            <a:pPr indent="-22225"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tabLst>
                <a:tab pos="715963" algn="l"/>
              </a:tabLst>
            </a:pPr>
            <a:r>
              <a:rPr lang="ru-RU" sz="1400" b="1" dirty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Всего по итогам мероприятия выпущено </a:t>
            </a:r>
            <a:r>
              <a:rPr lang="ru-RU" sz="14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120 </a:t>
            </a:r>
            <a:r>
              <a:rPr lang="ru-RU" sz="1400" b="1" dirty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публикаций в федеральных и региональных печатных и интернет-СМИ без учета </a:t>
            </a:r>
            <a:r>
              <a:rPr lang="ru-RU" sz="14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перепечаток</a:t>
            </a:r>
          </a:p>
          <a:p>
            <a:pPr indent="-22225"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tabLst>
                <a:tab pos="715963" algn="l"/>
              </a:tabLs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На площадке работали несколько профессиональных фотографов,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обеспечивших: 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63525" indent="-285750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фоторепортажи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 пресс-конференций и брифингов</a:t>
            </a:r>
          </a:p>
          <a:p>
            <a:pPr marL="263525" indent="-285750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фотосессии спортсменов и гостей аллеи</a:t>
            </a:r>
          </a:p>
          <a:p>
            <a:pPr marL="263525" indent="-285750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съемки массовых мероприятий Водной аллеи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 журналистов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7287" name="Picture 7" descr="Водная аллея в Казан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599" y="3442404"/>
            <a:ext cx="5128401" cy="34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99" y="565608"/>
            <a:ext cx="5128401" cy="34741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879" y="565608"/>
            <a:ext cx="4374718" cy="62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9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0" y="155823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166890" y="841623"/>
            <a:ext cx="2532317" cy="5176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tabLst>
                <a:tab pos="715963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Интервью и фоторепортаж с </a:t>
            </a: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10-тысячным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посетителем Водной аллеи </a:t>
            </a:r>
            <a:r>
              <a:rPr lang="ru-RU" sz="140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Сюмбель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Сафиной  - </a:t>
            </a: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специально для пресс-центра «Вода России»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Специальные репортажи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2734782" y="565608"/>
            <a:ext cx="9457215" cy="62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207" y="1"/>
            <a:ext cx="9492791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Фоторепортажи: Гости - спортсмены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3" name="Image" r:id="rId3" imgW="3720600" imgH="1574280" progId="Photoshop.Image.11">
                  <p:embed/>
                </p:oleObj>
              </mc:Choice>
              <mc:Fallback>
                <p:oleObj name="Image" r:id="rId3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0" y="155823"/>
            <a:ext cx="243141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95" name="Picture 83" descr="Водная аллея в Казан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568600"/>
            <a:ext cx="9467850" cy="62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09827"/>
            <a:ext cx="3429857" cy="46481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8911" y="969215"/>
            <a:ext cx="2532317" cy="1240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2225">
              <a:spcAft>
                <a:spcPts val="0"/>
              </a:spcAft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285750" indent="-22225"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indent="-22225">
              <a:tabLst>
                <a:tab pos="715963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Спортсмены - участники Чемпионата охотно участвовали в фотосессиях и фоторепортажах с гостями Водной аллеи</a:t>
            </a:r>
          </a:p>
          <a:p>
            <a:pPr indent="-22225"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250825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715963" algn="l"/>
              </a:tabLst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47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83813" y="1"/>
            <a:ext cx="9608185" cy="5656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ИТОГ: Сводные показатели эффективности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54319" y="2137670"/>
            <a:ext cx="6837680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&gt;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00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2399" y="1497084"/>
            <a:ext cx="5049520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Количество гостей Водной аллеи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354320" y="2751634"/>
            <a:ext cx="6837680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120 оригинальных публикаций без учета перепечаток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52399" y="2124769"/>
            <a:ext cx="5049520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Аудитория задействованных СМИ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54318" y="3444012"/>
            <a:ext cx="6837680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&gt;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1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000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000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52398" y="3444013"/>
            <a:ext cx="5049522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Охват пользователей </a:t>
            </a:r>
            <a:r>
              <a:rPr lang="ru-RU" dirty="0" err="1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соцсетей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362488" y="4158722"/>
            <a:ext cx="6837680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&gt;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0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00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000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52398" y="4158722"/>
            <a:ext cx="5049521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Общий охват аудиторий проекта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70656" y="1505665"/>
            <a:ext cx="6821344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15 000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2399" y="2729304"/>
            <a:ext cx="5049520" cy="430847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Количество публикаций в СМИ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0"/>
            <a:ext cx="2431415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96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80"/>
            <a:ext cx="12192000" cy="5613320"/>
          </a:xfrm>
          <a:prstGeom prst="rect">
            <a:avLst/>
          </a:prstGeom>
          <a:solidFill>
            <a:srgbClr val="009EE0"/>
          </a:solidFill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989480"/>
              </p:ext>
            </p:extLst>
          </p:nvPr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2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0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6622650"/>
            <a:ext cx="12192000" cy="307777"/>
          </a:xfrm>
          <a:prstGeom prst="rect">
            <a:avLst/>
          </a:prstGeom>
          <a:solidFill>
            <a:srgbClr val="009EE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cap="all" spc="160" dirty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Федеральный </a:t>
            </a:r>
            <a:r>
              <a:rPr lang="ru-RU" sz="1400" cap="all" spc="160" dirty="0" smtClean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пресс-</a:t>
            </a:r>
            <a:r>
              <a:rPr lang="ru-RU" sz="1400" cap="all" spc="160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центр«Вода</a:t>
            </a:r>
            <a:r>
              <a:rPr lang="ru-RU" sz="1400" cap="all" spc="160" dirty="0" smtClean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 </a:t>
            </a:r>
            <a:r>
              <a:rPr lang="ru-RU" sz="1400" cap="all" spc="160" dirty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России</a:t>
            </a:r>
            <a:r>
              <a:rPr lang="ru-RU" sz="1400" cap="all" spc="160" dirty="0" smtClean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»   +</a:t>
            </a:r>
            <a:r>
              <a:rPr lang="ru-RU" sz="1400" cap="all" spc="160" dirty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7 495 624 </a:t>
            </a:r>
            <a:r>
              <a:rPr lang="ru-RU" sz="1400" cap="all" spc="160" dirty="0" smtClean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0301   </a:t>
            </a:r>
            <a:r>
              <a:rPr lang="en-US" sz="1400" cap="all" spc="160" dirty="0" smtClean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  <a:hlinkClick r:id="rId7"/>
              </a:rPr>
              <a:t>water-Russia@voda.org.ru</a:t>
            </a:r>
            <a:r>
              <a:rPr lang="ru-RU" sz="1400" cap="all" spc="160" dirty="0" smtClean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   </a:t>
            </a:r>
            <a:r>
              <a:rPr lang="en-US" sz="1400" cap="all" spc="160" dirty="0" smtClean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http</a:t>
            </a:r>
            <a:r>
              <a:rPr lang="en-US" sz="1400" cap="all" spc="160" dirty="0">
                <a:solidFill>
                  <a:schemeClr val="bg1"/>
                </a:solidFill>
                <a:latin typeface="Arial Narrow" panose="020B0606020202030204" pitchFamily="34" charset="0"/>
                <a:cs typeface="SwiftC Regular"/>
              </a:rPr>
              <a:t>://voda.org.ru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05493" y="1"/>
            <a:ext cx="9486506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Концепция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96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55151" y="4559337"/>
            <a:ext cx="7267793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Чемпионат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мира ФИНА по водным видам спорта 2015 года в Казани – масштабное международное событие, которое идеально подходит для проведения работы, направленной на просвещение граждан по вопросам бережного отношения к воде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:</a:t>
            </a:r>
            <a:endParaRPr lang="ru-RU" sz="1400" dirty="0"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358775" algn="l"/>
              </a:tabLst>
            </a:pP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Мероприятие, в котором вода играет ключевую, концептуальную, базисную роль.</a:t>
            </a:r>
          </a:p>
          <a:p>
            <a:pPr algn="just">
              <a:spcAft>
                <a:spcPts val="0"/>
              </a:spcAft>
              <a:tabLst>
                <a:tab pos="358775" algn="l"/>
              </a:tabLst>
            </a:pP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Спортивное мероприятие международного уровня, участие в котором 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приняли около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2,5 тыс. спортсменов, которые разыграют 72 комплекта 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наград.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Этот формат традиционно собирает тысячи гостей и транслируются десятками российских и зарубежных телеканалов с многомилионной аудиторией, а также освещается большим числом других средств массовой информации.</a:t>
            </a:r>
          </a:p>
          <a:p>
            <a:pPr algn="just">
              <a:spcAft>
                <a:spcPts val="0"/>
              </a:spcAft>
              <a:tabLst>
                <a:tab pos="358775" algn="l"/>
              </a:tabLst>
            </a:pP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•	Проведение активностей под эгидой «Вода России» 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гармонично ложится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информационную </a:t>
            </a:r>
            <a:r>
              <a:rPr lang="ru-RU" sz="1400" dirty="0"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повестку мероприятия и восприниматься гостями чемпионата как естественные и уместные.</a:t>
            </a:r>
          </a:p>
        </p:txBody>
      </p:sp>
      <p:pic>
        <p:nvPicPr>
          <p:cNvPr id="15" name="Рисунок 14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2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4667032" y="1363310"/>
            <a:ext cx="7169130" cy="826726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Вода является привычным элементом повседневной жизни для большинства граждан России. Ее обязательная доступность в достаточном количестве и хорошего качества снижает ее ценность в восприятии россиян (за исключением жителей регионов, испытывающих водный дефицит).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67032" y="2289251"/>
            <a:ext cx="7169130" cy="767542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Доступность и дешевизна приводят к формированию ложных представлений о воде как о расходном материале неограниченного запаса, а также создают предпосылки для небрежного отношения к воде и водным ресурсам.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67032" y="3189124"/>
            <a:ext cx="7169130" cy="820901"/>
          </a:xfrm>
          <a:prstGeom prst="rect">
            <a:avLst/>
          </a:prstGeom>
          <a:solidFill>
            <a:srgbClr val="B5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Для решения водных проблем в России действует Федеральная целевая программа «Вода России». Одно из ключевых направлений ФЦП – информирования граждан и формирование водоуважительного отношения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67031" y="933450"/>
            <a:ext cx="3430763" cy="3581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проблематика</a:t>
            </a:r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55150" y="4185990"/>
            <a:ext cx="3442643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решение</a:t>
            </a:r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450"/>
            <a:ext cx="4443413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7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3562358" y="1524000"/>
            <a:ext cx="4905367" cy="489819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05493" y="1"/>
            <a:ext cx="9486506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en-US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PR-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технология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45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2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" y="788226"/>
            <a:ext cx="12191999" cy="614367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Проект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реализован на базе новой 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PR-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технологии, трансформирующей социальную энергию в коммуникационный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потенциал: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социально-коммуникационный конвертер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3541949" y="2346973"/>
          <a:ext cx="5108102" cy="3061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038917" y="2720504"/>
            <a:ext cx="1603125" cy="45071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</a:t>
            </a:r>
            <a:r>
              <a:rPr lang="ru-RU" sz="1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рганы власти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38916" y="4302870"/>
            <a:ext cx="1603125" cy="45071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ж</a:t>
            </a:r>
            <a:r>
              <a:rPr lang="ru-RU" sz="1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ители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36062" y="2739870"/>
            <a:ext cx="1603125" cy="45071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</a:t>
            </a:r>
            <a:r>
              <a:rPr lang="ru-RU" sz="1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частники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55138" y="4298646"/>
            <a:ext cx="1603125" cy="45071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СМИ</a:t>
            </a:r>
          </a:p>
        </p:txBody>
      </p:sp>
      <p:sp>
        <p:nvSpPr>
          <p:cNvPr id="17" name="Овал 16"/>
          <p:cNvSpPr/>
          <p:nvPr/>
        </p:nvSpPr>
        <p:spPr>
          <a:xfrm>
            <a:off x="5493802" y="3346315"/>
            <a:ext cx="1061335" cy="1031133"/>
          </a:xfrm>
          <a:prstGeom prst="ellipse">
            <a:avLst/>
          </a:prstGeom>
          <a:gradFill flip="none" rotWithShape="1">
            <a:gsLst>
              <a:gs pos="0">
                <a:srgbClr val="009EE0">
                  <a:shade val="30000"/>
                  <a:satMod val="115000"/>
                </a:srgbClr>
              </a:gs>
              <a:gs pos="50000">
                <a:srgbClr val="009EE0">
                  <a:shade val="67500"/>
                  <a:satMod val="115000"/>
                </a:srgbClr>
              </a:gs>
              <a:gs pos="100000">
                <a:srgbClr val="009EE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126053" y="3636524"/>
            <a:ext cx="1796831" cy="45071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</a:t>
            </a:r>
            <a:r>
              <a:rPr lang="ru-RU" sz="1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обытие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170383" y="3171217"/>
            <a:ext cx="3391976" cy="120623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роект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960993" y="2288037"/>
            <a:ext cx="2869057" cy="45071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нформирование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960993" y="3617070"/>
            <a:ext cx="2943013" cy="45071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обуждение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938481" y="4908166"/>
            <a:ext cx="2965525" cy="45071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овлечение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126053" y="1976829"/>
            <a:ext cx="1796831" cy="45071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удитории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7920" name="Прямая со стрелкой 37919"/>
          <p:cNvCxnSpPr>
            <a:endCxn id="28" idx="1"/>
          </p:cNvCxnSpPr>
          <p:nvPr/>
        </p:nvCxnSpPr>
        <p:spPr>
          <a:xfrm flipV="1">
            <a:off x="8001000" y="2513394"/>
            <a:ext cx="959993" cy="20256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25" name="Прямая со стрелкой 37924"/>
          <p:cNvCxnSpPr/>
          <p:nvPr/>
        </p:nvCxnSpPr>
        <p:spPr>
          <a:xfrm>
            <a:off x="8467725" y="3861881"/>
            <a:ext cx="493268" cy="3256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27" name="Прямая со стрелкой 37926"/>
          <p:cNvCxnSpPr>
            <a:endCxn id="30" idx="1"/>
          </p:cNvCxnSpPr>
          <p:nvPr/>
        </p:nvCxnSpPr>
        <p:spPr>
          <a:xfrm flipV="1">
            <a:off x="8158263" y="5133523"/>
            <a:ext cx="780218" cy="9977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1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83813" y="1"/>
            <a:ext cx="9608185" cy="5656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Целевые показатели эффективности мероприятия (</a:t>
            </a:r>
            <a:r>
              <a:rPr lang="en-US" sz="28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kpi</a:t>
            </a:r>
            <a:r>
              <a:rPr lang="en-US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70656" y="2555268"/>
            <a:ext cx="6837680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общие тиражи; аудитория интернет-СМИ – открытые данные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2398" y="1874107"/>
            <a:ext cx="5049520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количество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гостей Водной аллеи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370656" y="3230545"/>
            <a:ext cx="6837680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ониторинг СМИ за период акции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52398" y="2555268"/>
            <a:ext cx="5049520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а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удитория задействованных СМИ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54318" y="3925154"/>
            <a:ext cx="6837680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мониторинг </a:t>
            </a:r>
            <a:r>
              <a:rPr lang="ru-RU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соцсетей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52398" y="3892528"/>
            <a:ext cx="5049522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хват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пользователей </a:t>
            </a:r>
            <a:r>
              <a:rPr lang="ru-RU" dirty="0" err="1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соцсетей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354318" y="4580603"/>
            <a:ext cx="6837680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сводный показатель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52398" y="4589569"/>
            <a:ext cx="5049521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общий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охват аудиторий проекта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386992" y="1870325"/>
            <a:ext cx="6821344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количеству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розданной презентационной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продукции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2398" y="3228784"/>
            <a:ext cx="5049520" cy="430847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количество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публикаций в СМИ</a:t>
            </a:r>
          </a:p>
        </p:txBody>
      </p:sp>
      <p:pic>
        <p:nvPicPr>
          <p:cNvPr id="20" name="Рисунок 19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0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52398" y="1256598"/>
            <a:ext cx="5049520" cy="430847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Показатель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78825" y="1256597"/>
            <a:ext cx="6821342" cy="430847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Times New Roman" panose="02020603050405020304" pitchFamily="18" charset="0"/>
              </a:rPr>
              <a:t>Метод оценки/ Исследования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05493" y="1"/>
            <a:ext cx="9486506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400" b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Актуальные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тренды</a:t>
            </a:r>
            <a:r>
              <a:rPr lang="en-US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–</a:t>
            </a:r>
            <a:r>
              <a:rPr lang="en-US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Технология</a:t>
            </a:r>
            <a:r>
              <a:rPr lang="en-US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KPI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7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2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53085" y="1276350"/>
            <a:ext cx="2933323" cy="4572189"/>
          </a:xfrm>
          <a:prstGeom prst="rect">
            <a:avLst/>
          </a:prstGeom>
          <a:solidFill>
            <a:srgbClr val="EAEFF7"/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Использование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актуальных информационных трендов: </a:t>
            </a:r>
            <a:endParaRPr lang="ru-RU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Социально-значимое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мероприятие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Событие по тематике проекта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Массовый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охват мероприятия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Люди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любят делать </a:t>
            </a:r>
            <a:r>
              <a:rPr lang="ru-RU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селфи</a:t>
            </a:r>
            <a:endParaRPr lang="ru-RU" sz="14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Возможность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в режиме 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он-</a:t>
            </a:r>
            <a:r>
              <a:rPr lang="ru-RU" sz="1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лайн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выкладывать фото в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сеть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Формат </a:t>
            </a:r>
            <a:r>
              <a:rPr lang="ru-RU" sz="1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инфотеймент</a:t>
            </a:r>
            <a:r>
              <a:rPr lang="ru-RU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,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совмещающий информирование с развлечением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82071" y="1276349"/>
            <a:ext cx="2859862" cy="4490707"/>
          </a:xfrm>
          <a:prstGeom prst="rect">
            <a:avLst/>
          </a:prstGeom>
          <a:solidFill>
            <a:srgbClr val="EAEFF7"/>
          </a:soli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Эффективность мероприятия: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Охват мероприятия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Общий охват аудитории</a:t>
            </a:r>
            <a:endParaRPr lang="en-US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Количество публикаций в СМИ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Количество постов и фото в социальных сетях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37980" y="1276349"/>
            <a:ext cx="3063097" cy="449070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Технология: </a:t>
            </a:r>
          </a:p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коммуникационно</a:t>
            </a:r>
            <a:r>
              <a:rPr lang="ru-RU" dirty="0" smtClean="0">
                <a:latin typeface="Arial Narrow" panose="020B0606020202030204" pitchFamily="34" charset="0"/>
              </a:rPr>
              <a:t>-социальный конвертер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3348110" y="3279386"/>
            <a:ext cx="1318788" cy="484632"/>
          </a:xfrm>
          <a:prstGeom prst="rightArrow">
            <a:avLst/>
          </a:prstGeom>
          <a:solidFill>
            <a:srgbClr val="A5A5A5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7872159" y="3279386"/>
            <a:ext cx="1085948" cy="484632"/>
          </a:xfrm>
          <a:prstGeom prst="rightArrow">
            <a:avLst/>
          </a:prstGeom>
          <a:solidFill>
            <a:srgbClr val="A5A5A5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807390" y="2534970"/>
            <a:ext cx="2969723" cy="298000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477535943"/>
              </p:ext>
            </p:extLst>
          </p:nvPr>
        </p:nvGraphicFramePr>
        <p:xfrm>
          <a:off x="4374806" y="2739851"/>
          <a:ext cx="3324225" cy="2400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8487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2" y="3126897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216276" y="2711727"/>
            <a:ext cx="8975724" cy="13712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</a:t>
            </a:r>
            <a:r>
              <a:rPr lang="ru-RU" sz="3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ероприятия Водной Аллеи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" y="1"/>
            <a:ext cx="12208214" cy="5486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4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05493" y="1"/>
            <a:ext cx="9486506" cy="56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Общий контур акции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0624007" y="2"/>
          <a:ext cx="1464296" cy="56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66" name="Image" r:id="rId4" imgW="3720600" imgH="1574280" progId="Photoshop.Image.11">
                  <p:embed/>
                </p:oleObj>
              </mc:Choice>
              <mc:Fallback>
                <p:oleObj name="Image" r:id="rId4" imgW="3720600" imgH="1574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4007" y="2"/>
                        <a:ext cx="1464296" cy="56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 descr="S:\06. SOCIAL COMMS\Проекты\Вода\Основной_Проект\2015\Мероприятия\Казань\Идеология\Для бланка\Лого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2" y="1"/>
            <a:ext cx="243141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5634908" y="3153610"/>
            <a:ext cx="2420250" cy="127756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 Водной аллеи:</a:t>
            </a:r>
          </a:p>
          <a:p>
            <a:pPr algn="ctr"/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27759" y="1876046"/>
            <a:ext cx="2531130" cy="127756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Брифинг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аллеи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Пресс-подход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31491" y="3153610"/>
            <a:ext cx="2430002" cy="127756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Пресс-тур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500199" y="1876046"/>
            <a:ext cx="1796831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июля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00198" y="2339034"/>
            <a:ext cx="1796831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июля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00198" y="2802022"/>
            <a:ext cx="1796831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июля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057263" y="3233676"/>
            <a:ext cx="1796831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– 31 июля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43715" y="3233676"/>
            <a:ext cx="2022886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июля – 02  августа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055158" y="1916079"/>
            <a:ext cx="2420250" cy="127756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 волонтеров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365383" y="2021268"/>
            <a:ext cx="2022886" cy="3177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июля – 02  августа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0" y="5390972"/>
            <a:ext cx="12191999" cy="3177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Чемпионат по водным видам спорта в Казани: 24 июля – 09 августа 2015 года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" y="1223603"/>
            <a:ext cx="12191999" cy="3177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Водная аллея – интерактивная просветительская и развлекательная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3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6461</TotalTime>
  <Words>1794</Words>
  <Application>Microsoft Office PowerPoint</Application>
  <PresentationFormat>Широкоэкранный</PresentationFormat>
  <Paragraphs>489</Paragraphs>
  <Slides>39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SwiftC Regular</vt:lpstr>
      <vt:lpstr>Symbol</vt:lpstr>
      <vt:lpstr>Times New Roman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Yaroslav Kuplinov</dc:creator>
  <cp:lastModifiedBy>Elena Preobrazhenskaya</cp:lastModifiedBy>
  <cp:revision>716</cp:revision>
  <dcterms:created xsi:type="dcterms:W3CDTF">2014-11-13T08:13:03Z</dcterms:created>
  <dcterms:modified xsi:type="dcterms:W3CDTF">2015-08-21T09:01:44Z</dcterms:modified>
</cp:coreProperties>
</file>