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3" r:id="rId2"/>
    <p:sldId id="296" r:id="rId3"/>
    <p:sldId id="298" r:id="rId4"/>
    <p:sldId id="295" r:id="rId5"/>
    <p:sldId id="302" r:id="rId6"/>
    <p:sldId id="305" r:id="rId7"/>
    <p:sldId id="300" r:id="rId8"/>
    <p:sldId id="304" r:id="rId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3366" autoAdjust="0"/>
  </p:normalViewPr>
  <p:slideViewPr>
    <p:cSldViewPr>
      <p:cViewPr>
        <p:scale>
          <a:sx n="53" d="100"/>
          <a:sy n="53" d="100"/>
        </p:scale>
        <p:origin x="-186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957F0-65D9-41D4-9441-8DC4DEF8E8A3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552A4-CB89-4C6D-AFC3-F7F2D106A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47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552A4-CB89-4C6D-AFC3-F7F2D106A85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552A4-CB89-4C6D-AFC3-F7F2D106A85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552A4-CB89-4C6D-AFC3-F7F2D106A85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75856" y="0"/>
            <a:ext cx="5649888" cy="5635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2798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F2987E-6651-4F72-8AE5-96AD745755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152400"/>
            <a:ext cx="2114550" cy="624840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912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B897C1-6846-43CC-B6FC-52F5B2BD32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0" y="548680"/>
            <a:ext cx="8458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1525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5052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64E0787F-D2F0-4FD1-BD37-3AED2D2330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 rot="10800000">
            <a:off x="0" y="0"/>
            <a:ext cx="2627784" cy="187166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15000"/>
                </a:schemeClr>
              </a:gs>
              <a:gs pos="50000">
                <a:schemeClr val="bg1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0" dist="50800" dir="5400000" algn="ctr" rotWithShape="0">
              <a:schemeClr val="bg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551613"/>
            <a:ext cx="2895600" cy="169862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31A69C3-A454-4617-90EA-B5EB98812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E6D7AA-B54D-4089-90F4-069DC2E57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525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525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6869D2-5625-4E61-B19C-AC557693BD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0" y="548680"/>
            <a:ext cx="8458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688A66-5575-44FE-93A3-D9572CB7BC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0" y="548680"/>
            <a:ext cx="8458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FDB637-4AC8-45A1-ABB4-C8ECAD7269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0" y="548680"/>
            <a:ext cx="8458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F255AA-A552-41C5-AB42-419A9F14FB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>
          <a:xfrm>
            <a:off x="0" y="548680"/>
            <a:ext cx="8458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EADE01-A8E4-49DF-A13D-2C7773C3CC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0" y="548680"/>
            <a:ext cx="8458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E79A02-2E4F-40D6-968E-79A5FF0777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0" y="548680"/>
            <a:ext cx="8458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563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18960E-EF64-49F9-BD8B-14C15C9991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0" y="548680"/>
            <a:ext cx="8458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25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620689"/>
            <a:ext cx="539552" cy="2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fld id="{B7EAA1B2-ED5D-4BD2-B5A9-248045C8EC8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0" indent="355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None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0" indent="355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None/>
        <a:defRPr sz="1600" b="1">
          <a:solidFill>
            <a:schemeClr val="tx1"/>
          </a:solidFill>
          <a:latin typeface="+mn-lt"/>
        </a:defRPr>
      </a:lvl2pPr>
      <a:lvl3pPr marL="0" indent="355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None/>
        <a:defRPr sz="1600" b="1">
          <a:solidFill>
            <a:schemeClr val="tx1"/>
          </a:solidFill>
          <a:latin typeface="+mn-lt"/>
        </a:defRPr>
      </a:lvl3pPr>
      <a:lvl4pPr marL="0" indent="355600" algn="l" rtl="0" eaLnBrk="1" fontAlgn="base" hangingPunct="1">
        <a:spcBef>
          <a:spcPct val="20000"/>
        </a:spcBef>
        <a:spcAft>
          <a:spcPct val="0"/>
        </a:spcAft>
        <a:buNone/>
        <a:defRPr sz="1600" b="1">
          <a:solidFill>
            <a:schemeClr val="tx1"/>
          </a:solidFill>
          <a:latin typeface="+mn-lt"/>
        </a:defRPr>
      </a:lvl4pPr>
      <a:lvl5pPr marL="0" indent="355600" algn="l" rtl="0" eaLnBrk="1" fontAlgn="base" hangingPunct="1">
        <a:spcBef>
          <a:spcPct val="20000"/>
        </a:spcBef>
        <a:spcAft>
          <a:spcPct val="0"/>
        </a:spcAft>
        <a:buNone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16.jpeg"/><Relationship Id="rId10" Type="http://schemas.openxmlformats.org/officeDocument/2006/relationships/image" Target="../media/image8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8.jpeg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23.jpeg"/><Relationship Id="rId3" Type="http://schemas.openxmlformats.org/officeDocument/2006/relationships/image" Target="../media/image27.jpeg"/><Relationship Id="rId7" Type="http://schemas.openxmlformats.org/officeDocument/2006/relationships/hyperlink" Target="http://www.turtmb.ru/" TargetMode="Externa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achmaninov.ru/konkursyi" TargetMode="External"/><Relationship Id="rId11" Type="http://schemas.openxmlformats.org/officeDocument/2006/relationships/image" Target="../media/image32.gif"/><Relationship Id="rId5" Type="http://schemas.openxmlformats.org/officeDocument/2006/relationships/image" Target="../media/image28.png"/><Relationship Id="rId10" Type="http://schemas.openxmlformats.org/officeDocument/2006/relationships/image" Target="../media/image31.jpeg"/><Relationship Id="rId4" Type="http://schemas.openxmlformats.org/officeDocument/2006/relationships/image" Target="../media/image8.jpeg"/><Relationship Id="rId9" Type="http://schemas.openxmlformats.org/officeDocument/2006/relationships/image" Target="../media/image30.gif"/><Relationship Id="rId1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72008"/>
            <a:ext cx="6444208" cy="68040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0"/>
            <a:ext cx="3888432" cy="594928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8250" y="4500571"/>
            <a:ext cx="6845750" cy="180049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kern="0" dirty="0" smtClean="0">
                <a:solidFill>
                  <a:srgbClr val="002060"/>
                </a:solidFill>
                <a:latin typeface="Verdana"/>
                <a:ea typeface="+mj-ea"/>
                <a:cs typeface="Arial" pitchFamily="34" charset="0"/>
              </a:rPr>
              <a:t>Международный юношеский конкурс пианистов имени</a:t>
            </a:r>
          </a:p>
          <a:p>
            <a:pPr algn="ctr"/>
            <a:r>
              <a:rPr lang="ru-RU" sz="3600" b="1" kern="0" dirty="0" smtClean="0">
                <a:solidFill>
                  <a:srgbClr val="002060"/>
                </a:solidFill>
                <a:latin typeface="Segoe Script" pitchFamily="34" charset="0"/>
                <a:ea typeface="+mj-ea"/>
                <a:cs typeface="Arial" pitchFamily="34" charset="0"/>
              </a:rPr>
              <a:t>С.В.Р</a:t>
            </a:r>
            <a:r>
              <a:rPr lang="ru-RU" sz="3600" b="1" kern="0" dirty="0" smtClean="0">
                <a:solidFill>
                  <a:srgbClr val="FF0000"/>
                </a:solidFill>
                <a:latin typeface="Segoe Script" pitchFamily="34" charset="0"/>
                <a:ea typeface="+mj-ea"/>
                <a:cs typeface="Arial" pitchFamily="34" charset="0"/>
              </a:rPr>
              <a:t>ах</a:t>
            </a:r>
            <a:r>
              <a:rPr lang="ru-RU" sz="3600" b="1" kern="0" dirty="0" smtClean="0">
                <a:solidFill>
                  <a:srgbClr val="002060"/>
                </a:solidFill>
                <a:latin typeface="Segoe Script" pitchFamily="34" charset="0"/>
                <a:ea typeface="+mj-ea"/>
                <a:cs typeface="Arial" pitchFamily="34" charset="0"/>
              </a:rPr>
              <a:t>манинова</a:t>
            </a:r>
            <a:endParaRPr lang="ru-RU" sz="2800" b="1" kern="0" dirty="0" smtClean="0">
              <a:solidFill>
                <a:srgbClr val="002060"/>
              </a:solidFill>
              <a:latin typeface="Segoe Script" pitchFamily="34" charset="0"/>
              <a:ea typeface="+mj-ea"/>
              <a:cs typeface="Arial" pitchFamily="34" charset="0"/>
            </a:endParaRPr>
          </a:p>
          <a:p>
            <a:pPr algn="ctr"/>
            <a:endParaRPr lang="ru-RU" sz="1900" b="1" kern="0" dirty="0">
              <a:solidFill>
                <a:schemeClr val="tx1">
                  <a:lumMod val="60000"/>
                  <a:lumOff val="40000"/>
                </a:schemeClr>
              </a:solidFill>
              <a:latin typeface="Verdana"/>
              <a:ea typeface="+mj-ea"/>
              <a:cs typeface="Arial" pitchFamily="34" charset="0"/>
            </a:endParaRPr>
          </a:p>
        </p:txBody>
      </p:sp>
      <p:pic>
        <p:nvPicPr>
          <p:cNvPr id="13" name="Picture 23" descr="D:\Проскурякова Ю.М\Мои рисунки\фото для Юли\Пролетая над Тамбовом копия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-27384"/>
            <a:ext cx="9143999" cy="2103424"/>
          </a:xfrm>
          <a:prstGeom prst="rect">
            <a:avLst/>
          </a:prstGeom>
          <a:noFill/>
        </p:spPr>
      </p:pic>
      <p:pic>
        <p:nvPicPr>
          <p:cNvPr id="14" name="Picture 7" descr="D:\Проскурякова Ю.М\Мои рисунки\Фото Тамбовская область\Музей-усадьба С.В.Рахманинова (вид на дом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3040" y="2277032"/>
            <a:ext cx="2169647" cy="144000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643314"/>
            <a:ext cx="62294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Проскурякова Ю.М\Мои рисунки\ДЛЯ ФОТОШОПА\лупа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022669">
            <a:off x="3743542" y="5527198"/>
            <a:ext cx="1998245" cy="1121073"/>
          </a:xfrm>
          <a:prstGeom prst="rect">
            <a:avLst/>
          </a:prstGeom>
          <a:noFill/>
        </p:spPr>
      </p:pic>
      <p:pic>
        <p:nvPicPr>
          <p:cNvPr id="11" name="Picture 4" descr="http://img-fotki.yandex.ru/get/4003/baralgin68.4/0_157f6_f18d68e0_-2-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43702" y="2214554"/>
            <a:ext cx="2290824" cy="1511944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18" name="Рисунок 17" descr="amkr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929198"/>
            <a:ext cx="642942" cy="628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9" name="Picture 2" descr="C:\Users\ln\Desktop\logo_mkrf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2214554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Содержимое 3" descr="top_03 (1).jpg"/>
          <p:cNvPicPr>
            <a:picLocks noChangeAspect="1"/>
          </p:cNvPicPr>
          <p:nvPr/>
        </p:nvPicPr>
        <p:blipFill>
          <a:blip r:embed="rId9"/>
          <a:srcRect l="13541" t="36856" r="73438"/>
          <a:stretch>
            <a:fillRect/>
          </a:stretch>
        </p:blipFill>
        <p:spPr>
          <a:xfrm>
            <a:off x="1071538" y="4929198"/>
            <a:ext cx="967293" cy="662895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27000"/>
          </a:effectLst>
        </p:spPr>
      </p:pic>
      <p:pic>
        <p:nvPicPr>
          <p:cNvPr id="21" name="Picture 5" descr="&amp;mcy;&amp;ocy;&amp;lcy;&amp;ocy;&amp;dcy;&amp;ocy;&amp;jcy; &amp;rcy;&amp;acy;&amp;khcy;&amp;mcy;&amp;acy;&amp;ncy;&amp;icy;&amp;ncy;&amp;ocy;&amp;vcy; &amp;vcy; 1901 (454x599, 53 Kb)"/>
          <p:cNvPicPr>
            <a:picLocks noChangeAspect="1" noChangeArrowheads="1"/>
          </p:cNvPicPr>
          <p:nvPr/>
        </p:nvPicPr>
        <p:blipFill>
          <a:blip r:embed="rId10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0628" y="2214554"/>
            <a:ext cx="1312733" cy="1731423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22" name="Picture 12" descr="C:\Users\ln\Desktop\rea_logo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20" y="5929330"/>
            <a:ext cx="1621583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071670" y="6400800"/>
            <a:ext cx="7072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  <a:tab pos="5940425" algn="r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  <a:ea typeface="ヒラギノ角ゴ Pro W3"/>
                <a:cs typeface="Times New Roman" pitchFamily="18" charset="0"/>
              </a:rPr>
              <a:t>НАЦИОНАЛЬНАЯ ПРЕМИЯ В ОБЛАСТИ СОБЫТИЙНОГО ТУРИЗМА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  <a:ea typeface="ヒラギノ角ゴ Pro W3"/>
                <a:cs typeface="Times New Roman" pitchFamily="18" charset="0"/>
              </a:rPr>
              <a:t>«RUSSIAN EVENT AWARDS»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  <a:ea typeface="ヒラギノ角ゴ Pro W3"/>
                <a:cs typeface="Times New Roman" pitchFamily="18" charset="0"/>
              </a:rPr>
              <a:t> 2015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28794" y="1357299"/>
            <a:ext cx="7215206" cy="526297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 anchor="ctr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юношеский конкурс пианистов  имени С.В.Рахманинова впервые был проведен в Тамбове 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1994 году.</a:t>
            </a:r>
          </a:p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1996 г.  установлена периодичность проведения один раз в 4 года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(1996, 2000, 2004, 2008, 2012).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Конкурс состоялся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29.04-08.05.2012 г.</a:t>
            </a:r>
            <a:endParaRPr lang="ru-RU" sz="2800" dirty="0" smtClean="0"/>
          </a:p>
          <a:p>
            <a:pPr algn="ctr"/>
            <a:r>
              <a:rPr lang="ru-RU" sz="2800" dirty="0" smtClean="0"/>
              <a:t>  </a:t>
            </a:r>
            <a:endParaRPr lang="ru-RU" sz="2800" dirty="0"/>
          </a:p>
        </p:txBody>
      </p:sp>
      <p:pic>
        <p:nvPicPr>
          <p:cNvPr id="3075" name="Picture 3" descr="C:\Users\1\Documents\Проскурякова Ю.М\кластеры\Рахманиновский\0_5bff6_23a58570_orig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36512" y="-7244"/>
            <a:ext cx="2005050" cy="689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top_03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Проскурякова Ю.М\Мои рисунки\Рекламный тур осень 2012\часть 2\DSC_672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000"/>
            <a:ext cx="1944216" cy="68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571612"/>
            <a:ext cx="3357586" cy="4929222"/>
          </a:xfrm>
        </p:spPr>
        <p:txBody>
          <a:bodyPr>
            <a:noAutofit/>
          </a:bodyPr>
          <a:lstStyle/>
          <a:p>
            <a:pPr indent="0" algn="just"/>
            <a:r>
              <a:rPr lang="ru-RU" sz="17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 проекта</a:t>
            </a:r>
            <a:r>
              <a:rPr lang="ru-RU" sz="17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 indent="0"/>
            <a:r>
              <a:rPr lang="ru-RU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традиций русской фортепианной школы и трансляция русской музыкальной культуры. Юношеский конкурс – спутник  Международного конкурса пианистов имени С.В.Рахманинова в Москве</a:t>
            </a:r>
            <a:endParaRPr lang="ru-RU" sz="1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/>
            <a:endParaRPr lang="ru-RU" sz="5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/>
            <a:r>
              <a:rPr lang="ru-RU" sz="17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Уникальность территории</a:t>
            </a:r>
          </a:p>
          <a:p>
            <a:pPr indent="0"/>
            <a:r>
              <a:rPr lang="ru-RU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двух музыкальных центров – </a:t>
            </a:r>
            <a:r>
              <a:rPr lang="ru-RU" sz="1700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Тамбова и Ивановки,</a:t>
            </a:r>
            <a:r>
              <a:rPr lang="ru-RU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объединенных именем С.В.Рахманинова и единым туристическим маршрутом</a:t>
            </a:r>
          </a:p>
          <a:p>
            <a:pPr indent="0" algn="just"/>
            <a:endParaRPr lang="ru-RU" sz="500" dirty="0" smtClean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214290"/>
            <a:ext cx="7380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13" name="Picture 2" descr="D:\Проскурякова Ю.М\Мои рисунки\ДЛЯ ФОТОШОПА\лупа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774486">
            <a:off x="6108181" y="4496320"/>
            <a:ext cx="2180582" cy="13053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00694" y="1285860"/>
            <a:ext cx="364330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Целевая аудитория Конкурса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–профессиональные музыканты либо люди, любящие русскую классическую фортепианную музыку, традиционно высоко оцениваемую за рубежом. Конкурс -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эксклюзивн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 событийного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туризма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онкурса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концертные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залы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собирают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слушателей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слушательских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стажировок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музыкантов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зарубежья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top_03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298250" y="18000"/>
            <a:ext cx="6845750" cy="6840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 anchor="ctr">
            <a:spAutoFit/>
          </a:bodyPr>
          <a:lstStyle/>
          <a:p>
            <a:pPr algn="ctr"/>
            <a:endParaRPr lang="ru-RU" sz="1900" b="1" kern="0" dirty="0">
              <a:solidFill>
                <a:schemeClr val="tx1">
                  <a:lumMod val="60000"/>
                  <a:lumOff val="40000"/>
                </a:schemeClr>
              </a:solidFill>
              <a:latin typeface="Verdana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707904" cy="704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олилиния 10"/>
          <p:cNvSpPr/>
          <p:nvPr/>
        </p:nvSpPr>
        <p:spPr>
          <a:xfrm>
            <a:off x="395536" y="2708920"/>
            <a:ext cx="2376264" cy="3312368"/>
          </a:xfrm>
          <a:custGeom>
            <a:avLst/>
            <a:gdLst>
              <a:gd name="connsiteX0" fmla="*/ 314325 w 2557463"/>
              <a:gd name="connsiteY0" fmla="*/ 0 h 3794125"/>
              <a:gd name="connsiteX1" fmla="*/ 609600 w 2557463"/>
              <a:gd name="connsiteY1" fmla="*/ 123825 h 3794125"/>
              <a:gd name="connsiteX2" fmla="*/ 828675 w 2557463"/>
              <a:gd name="connsiteY2" fmla="*/ 85725 h 3794125"/>
              <a:gd name="connsiteX3" fmla="*/ 1038225 w 2557463"/>
              <a:gd name="connsiteY3" fmla="*/ 104775 h 3794125"/>
              <a:gd name="connsiteX4" fmla="*/ 1333500 w 2557463"/>
              <a:gd name="connsiteY4" fmla="*/ 276225 h 3794125"/>
              <a:gd name="connsiteX5" fmla="*/ 1524000 w 2557463"/>
              <a:gd name="connsiteY5" fmla="*/ 457200 h 3794125"/>
              <a:gd name="connsiteX6" fmla="*/ 1457325 w 2557463"/>
              <a:gd name="connsiteY6" fmla="*/ 666750 h 3794125"/>
              <a:gd name="connsiteX7" fmla="*/ 1476375 w 2557463"/>
              <a:gd name="connsiteY7" fmla="*/ 1228725 h 3794125"/>
              <a:gd name="connsiteX8" fmla="*/ 1752600 w 2557463"/>
              <a:gd name="connsiteY8" fmla="*/ 1676400 h 3794125"/>
              <a:gd name="connsiteX9" fmla="*/ 1809750 w 2557463"/>
              <a:gd name="connsiteY9" fmla="*/ 1895475 h 3794125"/>
              <a:gd name="connsiteX10" fmla="*/ 1809750 w 2557463"/>
              <a:gd name="connsiteY10" fmla="*/ 2476500 h 3794125"/>
              <a:gd name="connsiteX11" fmla="*/ 1933575 w 2557463"/>
              <a:gd name="connsiteY11" fmla="*/ 2609850 h 3794125"/>
              <a:gd name="connsiteX12" fmla="*/ 2038350 w 2557463"/>
              <a:gd name="connsiteY12" fmla="*/ 2895600 h 3794125"/>
              <a:gd name="connsiteX13" fmla="*/ 2400300 w 2557463"/>
              <a:gd name="connsiteY13" fmla="*/ 3114675 h 3794125"/>
              <a:gd name="connsiteX14" fmla="*/ 2466975 w 2557463"/>
              <a:gd name="connsiteY14" fmla="*/ 3305175 h 3794125"/>
              <a:gd name="connsiteX15" fmla="*/ 2466975 w 2557463"/>
              <a:gd name="connsiteY15" fmla="*/ 3571875 h 3794125"/>
              <a:gd name="connsiteX16" fmla="*/ 2466975 w 2557463"/>
              <a:gd name="connsiteY16" fmla="*/ 3686175 h 3794125"/>
              <a:gd name="connsiteX17" fmla="*/ 1924050 w 2557463"/>
              <a:gd name="connsiteY17" fmla="*/ 3695700 h 3794125"/>
              <a:gd name="connsiteX18" fmla="*/ 1533525 w 2557463"/>
              <a:gd name="connsiteY18" fmla="*/ 3752850 h 3794125"/>
              <a:gd name="connsiteX19" fmla="*/ 1295400 w 2557463"/>
              <a:gd name="connsiteY19" fmla="*/ 3781425 h 3794125"/>
              <a:gd name="connsiteX20" fmla="*/ 1181100 w 2557463"/>
              <a:gd name="connsiteY20" fmla="*/ 3676650 h 3794125"/>
              <a:gd name="connsiteX21" fmla="*/ 1057275 w 2557463"/>
              <a:gd name="connsiteY21" fmla="*/ 3400425 h 3794125"/>
              <a:gd name="connsiteX22" fmla="*/ 876300 w 2557463"/>
              <a:gd name="connsiteY22" fmla="*/ 2971800 h 3794125"/>
              <a:gd name="connsiteX23" fmla="*/ 876300 w 2557463"/>
              <a:gd name="connsiteY23" fmla="*/ 2800350 h 3794125"/>
              <a:gd name="connsiteX24" fmla="*/ 666750 w 2557463"/>
              <a:gd name="connsiteY24" fmla="*/ 2324100 h 3794125"/>
              <a:gd name="connsiteX25" fmla="*/ 447675 w 2557463"/>
              <a:gd name="connsiteY25" fmla="*/ 2047875 h 3794125"/>
              <a:gd name="connsiteX26" fmla="*/ 342900 w 2557463"/>
              <a:gd name="connsiteY26" fmla="*/ 1752600 h 3794125"/>
              <a:gd name="connsiteX27" fmla="*/ 228600 w 2557463"/>
              <a:gd name="connsiteY27" fmla="*/ 1543050 h 3794125"/>
              <a:gd name="connsiteX28" fmla="*/ 142875 w 2557463"/>
              <a:gd name="connsiteY28" fmla="*/ 1400175 h 3794125"/>
              <a:gd name="connsiteX29" fmla="*/ 104775 w 2557463"/>
              <a:gd name="connsiteY29" fmla="*/ 1200150 h 3794125"/>
              <a:gd name="connsiteX30" fmla="*/ 85725 w 2557463"/>
              <a:gd name="connsiteY30" fmla="*/ 952500 h 3794125"/>
              <a:gd name="connsiteX31" fmla="*/ 66675 w 2557463"/>
              <a:gd name="connsiteY31" fmla="*/ 647700 h 3794125"/>
              <a:gd name="connsiteX32" fmla="*/ 38100 w 2557463"/>
              <a:gd name="connsiteY32" fmla="*/ 314325 h 3794125"/>
              <a:gd name="connsiteX33" fmla="*/ 295275 w 2557463"/>
              <a:gd name="connsiteY33" fmla="*/ 257175 h 3794125"/>
              <a:gd name="connsiteX34" fmla="*/ 323850 w 2557463"/>
              <a:gd name="connsiteY34" fmla="*/ 123825 h 3794125"/>
              <a:gd name="connsiteX35" fmla="*/ 314325 w 2557463"/>
              <a:gd name="connsiteY35" fmla="*/ 0 h 379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557463" h="3794125">
                <a:moveTo>
                  <a:pt x="314325" y="0"/>
                </a:moveTo>
                <a:cubicBezTo>
                  <a:pt x="361950" y="0"/>
                  <a:pt x="523875" y="109537"/>
                  <a:pt x="609600" y="123825"/>
                </a:cubicBezTo>
                <a:cubicBezTo>
                  <a:pt x="695325" y="138113"/>
                  <a:pt x="757238" y="88900"/>
                  <a:pt x="828675" y="85725"/>
                </a:cubicBezTo>
                <a:cubicBezTo>
                  <a:pt x="900112" y="82550"/>
                  <a:pt x="954088" y="73025"/>
                  <a:pt x="1038225" y="104775"/>
                </a:cubicBezTo>
                <a:cubicBezTo>
                  <a:pt x="1122363" y="136525"/>
                  <a:pt x="1252538" y="217488"/>
                  <a:pt x="1333500" y="276225"/>
                </a:cubicBezTo>
                <a:cubicBezTo>
                  <a:pt x="1414463" y="334963"/>
                  <a:pt x="1503363" y="392113"/>
                  <a:pt x="1524000" y="457200"/>
                </a:cubicBezTo>
                <a:cubicBezTo>
                  <a:pt x="1544637" y="522287"/>
                  <a:pt x="1465262" y="538163"/>
                  <a:pt x="1457325" y="666750"/>
                </a:cubicBezTo>
                <a:cubicBezTo>
                  <a:pt x="1449388" y="795337"/>
                  <a:pt x="1427163" y="1060450"/>
                  <a:pt x="1476375" y="1228725"/>
                </a:cubicBezTo>
                <a:cubicBezTo>
                  <a:pt x="1525588" y="1397000"/>
                  <a:pt x="1697038" y="1565275"/>
                  <a:pt x="1752600" y="1676400"/>
                </a:cubicBezTo>
                <a:cubicBezTo>
                  <a:pt x="1808163" y="1787525"/>
                  <a:pt x="1800225" y="1762125"/>
                  <a:pt x="1809750" y="1895475"/>
                </a:cubicBezTo>
                <a:cubicBezTo>
                  <a:pt x="1819275" y="2028825"/>
                  <a:pt x="1789113" y="2357438"/>
                  <a:pt x="1809750" y="2476500"/>
                </a:cubicBezTo>
                <a:cubicBezTo>
                  <a:pt x="1830387" y="2595562"/>
                  <a:pt x="1895475" y="2540000"/>
                  <a:pt x="1933575" y="2609850"/>
                </a:cubicBezTo>
                <a:cubicBezTo>
                  <a:pt x="1971675" y="2679700"/>
                  <a:pt x="1960562" y="2811462"/>
                  <a:pt x="2038350" y="2895600"/>
                </a:cubicBezTo>
                <a:cubicBezTo>
                  <a:pt x="2116138" y="2979738"/>
                  <a:pt x="2328863" y="3046413"/>
                  <a:pt x="2400300" y="3114675"/>
                </a:cubicBezTo>
                <a:cubicBezTo>
                  <a:pt x="2471738" y="3182938"/>
                  <a:pt x="2455863" y="3228975"/>
                  <a:pt x="2466975" y="3305175"/>
                </a:cubicBezTo>
                <a:cubicBezTo>
                  <a:pt x="2478087" y="3381375"/>
                  <a:pt x="2466975" y="3571875"/>
                  <a:pt x="2466975" y="3571875"/>
                </a:cubicBezTo>
                <a:cubicBezTo>
                  <a:pt x="2466975" y="3635375"/>
                  <a:pt x="2557463" y="3665538"/>
                  <a:pt x="2466975" y="3686175"/>
                </a:cubicBezTo>
                <a:cubicBezTo>
                  <a:pt x="2376488" y="3706813"/>
                  <a:pt x="2079625" y="3684588"/>
                  <a:pt x="1924050" y="3695700"/>
                </a:cubicBezTo>
                <a:cubicBezTo>
                  <a:pt x="1768475" y="3706812"/>
                  <a:pt x="1638300" y="3738563"/>
                  <a:pt x="1533525" y="3752850"/>
                </a:cubicBezTo>
                <a:cubicBezTo>
                  <a:pt x="1428750" y="3767137"/>
                  <a:pt x="1354138" y="3794125"/>
                  <a:pt x="1295400" y="3781425"/>
                </a:cubicBezTo>
                <a:cubicBezTo>
                  <a:pt x="1236663" y="3768725"/>
                  <a:pt x="1220787" y="3740150"/>
                  <a:pt x="1181100" y="3676650"/>
                </a:cubicBezTo>
                <a:cubicBezTo>
                  <a:pt x="1141413" y="3613150"/>
                  <a:pt x="1108075" y="3517900"/>
                  <a:pt x="1057275" y="3400425"/>
                </a:cubicBezTo>
                <a:cubicBezTo>
                  <a:pt x="1006475" y="3282950"/>
                  <a:pt x="906463" y="3071813"/>
                  <a:pt x="876300" y="2971800"/>
                </a:cubicBezTo>
                <a:cubicBezTo>
                  <a:pt x="846138" y="2871788"/>
                  <a:pt x="911225" y="2908300"/>
                  <a:pt x="876300" y="2800350"/>
                </a:cubicBezTo>
                <a:cubicBezTo>
                  <a:pt x="841375" y="2692400"/>
                  <a:pt x="738188" y="2449513"/>
                  <a:pt x="666750" y="2324100"/>
                </a:cubicBezTo>
                <a:cubicBezTo>
                  <a:pt x="595313" y="2198688"/>
                  <a:pt x="501650" y="2143125"/>
                  <a:pt x="447675" y="2047875"/>
                </a:cubicBezTo>
                <a:cubicBezTo>
                  <a:pt x="393700" y="1952625"/>
                  <a:pt x="379412" y="1836737"/>
                  <a:pt x="342900" y="1752600"/>
                </a:cubicBezTo>
                <a:cubicBezTo>
                  <a:pt x="306388" y="1668463"/>
                  <a:pt x="261937" y="1601787"/>
                  <a:pt x="228600" y="1543050"/>
                </a:cubicBezTo>
                <a:cubicBezTo>
                  <a:pt x="195263" y="1484313"/>
                  <a:pt x="163512" y="1457325"/>
                  <a:pt x="142875" y="1400175"/>
                </a:cubicBezTo>
                <a:cubicBezTo>
                  <a:pt x="122238" y="1343025"/>
                  <a:pt x="114300" y="1274762"/>
                  <a:pt x="104775" y="1200150"/>
                </a:cubicBezTo>
                <a:cubicBezTo>
                  <a:pt x="95250" y="1125538"/>
                  <a:pt x="92075" y="1044575"/>
                  <a:pt x="85725" y="952500"/>
                </a:cubicBezTo>
                <a:cubicBezTo>
                  <a:pt x="79375" y="860425"/>
                  <a:pt x="74612" y="754062"/>
                  <a:pt x="66675" y="647700"/>
                </a:cubicBezTo>
                <a:cubicBezTo>
                  <a:pt x="58738" y="541338"/>
                  <a:pt x="0" y="379412"/>
                  <a:pt x="38100" y="314325"/>
                </a:cubicBezTo>
                <a:cubicBezTo>
                  <a:pt x="76200" y="249238"/>
                  <a:pt x="247650" y="288925"/>
                  <a:pt x="295275" y="257175"/>
                </a:cubicBezTo>
                <a:cubicBezTo>
                  <a:pt x="342900" y="225425"/>
                  <a:pt x="315913" y="161925"/>
                  <a:pt x="323850" y="123825"/>
                </a:cubicBezTo>
                <a:cubicBezTo>
                  <a:pt x="331787" y="85725"/>
                  <a:pt x="266700" y="0"/>
                  <a:pt x="314325" y="0"/>
                </a:cubicBezTo>
                <a:close/>
              </a:path>
            </a:pathLst>
          </a:custGeom>
          <a:noFill/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39"/>
          <p:cNvSpPr>
            <a:spLocks noGrp="1"/>
          </p:cNvSpPr>
          <p:nvPr>
            <p:ph idx="1"/>
          </p:nvPr>
        </p:nvSpPr>
        <p:spPr>
          <a:xfrm>
            <a:off x="3143240" y="1285860"/>
            <a:ext cx="6000760" cy="5072098"/>
          </a:xfrm>
        </p:spPr>
        <p:txBody>
          <a:bodyPr/>
          <a:lstStyle/>
          <a:p>
            <a:pPr algn="ctr"/>
            <a:r>
              <a:rPr lang="ru-RU" sz="2000" dirty="0" smtClean="0"/>
              <a:t>Конкурсные прослушивания</a:t>
            </a:r>
          </a:p>
          <a:p>
            <a:pPr algn="ctr"/>
            <a:r>
              <a:rPr lang="ru-RU" sz="2000" dirty="0" smtClean="0"/>
              <a:t>проводятся в г.Тамбове:</a:t>
            </a:r>
          </a:p>
          <a:p>
            <a:pPr algn="ctr">
              <a:buFontTx/>
              <a:buChar char="-"/>
            </a:pPr>
            <a:r>
              <a:rPr lang="en-US" sz="2000" dirty="0" smtClean="0"/>
              <a:t>I-II </a:t>
            </a:r>
            <a:r>
              <a:rPr lang="ru-RU" sz="2000" dirty="0" smtClean="0"/>
              <a:t>туры в Рахманиновском зале Тамбовского государственного музыкально-педагогического института имени С.В.Рахманинова (зал на 300 мест);</a:t>
            </a:r>
          </a:p>
          <a:p>
            <a:pPr algn="ctr">
              <a:buFontTx/>
              <a:buChar char="-"/>
            </a:pPr>
            <a:endParaRPr lang="ru-RU" sz="2000" dirty="0" smtClean="0"/>
          </a:p>
          <a:p>
            <a:pPr algn="ctr">
              <a:buFontTx/>
              <a:buChar char="-"/>
            </a:pPr>
            <a:r>
              <a:rPr lang="en-US" sz="2000" dirty="0" smtClean="0"/>
              <a:t>III</a:t>
            </a:r>
            <a:r>
              <a:rPr lang="ru-RU" sz="2000" dirty="0" smtClean="0"/>
              <a:t> тур (исполнение с оркестром), </a:t>
            </a:r>
            <a:r>
              <a:rPr lang="ru-RU" sz="2000" dirty="0" err="1" smtClean="0"/>
              <a:t>Г</a:t>
            </a:r>
            <a:r>
              <a:rPr lang="ru-RU" sz="2000" dirty="0" err="1" smtClean="0"/>
              <a:t>алаконцерт</a:t>
            </a:r>
            <a:r>
              <a:rPr lang="ru-RU" sz="2000" dirty="0" smtClean="0"/>
              <a:t> </a:t>
            </a:r>
            <a:r>
              <a:rPr lang="ru-RU" sz="2000" dirty="0" smtClean="0"/>
              <a:t>- ТОГУК "</a:t>
            </a:r>
            <a:r>
              <a:rPr lang="ru-RU" sz="2000" dirty="0" err="1" smtClean="0"/>
              <a:t>Тамбовконцерт</a:t>
            </a:r>
            <a:r>
              <a:rPr lang="ru-RU" sz="2000" dirty="0" smtClean="0"/>
              <a:t>", зал на 1300 мест). </a:t>
            </a:r>
          </a:p>
          <a:p>
            <a:pPr algn="ctr">
              <a:buFontTx/>
              <a:buChar char="-"/>
            </a:pPr>
            <a:endParaRPr lang="ru-RU" sz="2000" dirty="0" smtClean="0"/>
          </a:p>
          <a:p>
            <a:pPr algn="ctr">
              <a:buFontTx/>
              <a:buChar char="-"/>
            </a:pPr>
            <a:r>
              <a:rPr lang="ru-RU" sz="2000" dirty="0" smtClean="0"/>
              <a:t>Концерты членов жюри и гостей фестиваля-  в Рахманиновском зале  (Тамбов) и Музее-усадьбе С.В.Рахманинова "Ивановка"-открытая/закрытые концертные площадки.</a:t>
            </a:r>
            <a:endParaRPr lang="ru-RU" sz="2000" dirty="0"/>
          </a:p>
        </p:txBody>
      </p:sp>
      <p:pic>
        <p:nvPicPr>
          <p:cNvPr id="2051" name="Picture 3" descr="D:\Проскурякова Ю.М\кластеры\Карты\Тамбов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1908000" cy="1811065"/>
          </a:xfrm>
          <a:prstGeom prst="rect">
            <a:avLst/>
          </a:prstGeom>
          <a:noFill/>
        </p:spPr>
      </p:pic>
      <p:pic>
        <p:nvPicPr>
          <p:cNvPr id="2052" name="Picture 4" descr="D:\Проскурякова Ю.М\кластеры\Карты\Уваровский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3608" y="5085184"/>
            <a:ext cx="1368152" cy="1408462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2555776" y="404664"/>
            <a:ext cx="64442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0"/>
            <a:ext cx="738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    </a:t>
            </a:r>
            <a:endParaRPr lang="ru-RU" sz="2400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3" name="Picture 3" descr="C:\Users\1\Documents\Проскурякова Ю.М\кластеры\Карты\Тамбов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911" y="3336180"/>
            <a:ext cx="990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869160"/>
            <a:ext cx="1584176" cy="158417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1\Documents\Проскурякова Ю.М\кластеры\Карты\ув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915" y="6165304"/>
            <a:ext cx="871537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Проскурякова Ю.М\Мои рисунки\ДЛЯ ФОТОШОПА\лупа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4875" flipV="1">
            <a:off x="578246" y="5076120"/>
            <a:ext cx="3654251" cy="2261837"/>
          </a:xfrm>
          <a:prstGeom prst="rect">
            <a:avLst/>
          </a:prstGeom>
          <a:noFill/>
        </p:spPr>
      </p:pic>
      <p:pic>
        <p:nvPicPr>
          <p:cNvPr id="16" name="Рисунок 15" descr="top_03 (1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216610" cy="1284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Проскурякова Ю.М\Мои рисунки\ДЛЯ ФОТОШОПА\лупа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579299" flipH="1">
            <a:off x="-137430" y="1421415"/>
            <a:ext cx="4436115" cy="2689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298250" y="18000"/>
            <a:ext cx="6845750" cy="6840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 anchor="ctr">
            <a:spAutoFit/>
          </a:bodyPr>
          <a:lstStyle/>
          <a:p>
            <a:pPr algn="ctr"/>
            <a:endParaRPr lang="ru-RU" sz="1900" b="1" kern="0" dirty="0">
              <a:solidFill>
                <a:schemeClr val="tx1">
                  <a:lumMod val="60000"/>
                  <a:lumOff val="40000"/>
                </a:schemeClr>
              </a:solidFill>
              <a:latin typeface="Verdana"/>
              <a:ea typeface="+mj-ea"/>
              <a:cs typeface="Arial" pitchFamily="34" charset="0"/>
            </a:endParaRPr>
          </a:p>
        </p:txBody>
      </p:sp>
      <p:sp>
        <p:nvSpPr>
          <p:cNvPr id="9" name="Содержимое 39"/>
          <p:cNvSpPr>
            <a:spLocks noGrp="1"/>
          </p:cNvSpPr>
          <p:nvPr>
            <p:ph idx="1"/>
          </p:nvPr>
        </p:nvSpPr>
        <p:spPr>
          <a:xfrm>
            <a:off x="3643306" y="857232"/>
            <a:ext cx="5500694" cy="4071966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0000"/>
                </a:solidFill>
              </a:rPr>
              <a:t>10</a:t>
            </a:r>
            <a:r>
              <a:rPr lang="ru-RU" sz="2000" dirty="0" smtClean="0"/>
              <a:t> дней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0000"/>
                </a:solidFill>
              </a:rPr>
              <a:t>3 </a:t>
            </a:r>
            <a:r>
              <a:rPr lang="ru-RU" sz="2000" dirty="0" smtClean="0"/>
              <a:t>сцены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/>
              <a:t>более </a:t>
            </a:r>
            <a:r>
              <a:rPr lang="ru-RU" sz="2000" dirty="0" smtClean="0">
                <a:solidFill>
                  <a:srgbClr val="FF0000"/>
                </a:solidFill>
              </a:rPr>
              <a:t>2000</a:t>
            </a:r>
            <a:r>
              <a:rPr lang="ru-RU" sz="2000" dirty="0" smtClean="0"/>
              <a:t> слушателей гостей и жителей области из России и зарубежья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/>
              <a:t>более </a:t>
            </a:r>
            <a:r>
              <a:rPr lang="ru-RU" sz="2000" dirty="0" smtClean="0">
                <a:solidFill>
                  <a:srgbClr val="FF0000"/>
                </a:solidFill>
              </a:rPr>
              <a:t>30</a:t>
            </a:r>
            <a:r>
              <a:rPr lang="ru-RU" sz="2000" dirty="0" smtClean="0"/>
              <a:t> концертных программ мирового уровня исполнительства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/>
              <a:t>международная программа </a:t>
            </a:r>
            <a:r>
              <a:rPr lang="ru-RU" sz="2000" dirty="0" err="1" smtClean="0">
                <a:solidFill>
                  <a:srgbClr val="FF0000"/>
                </a:solidFill>
              </a:rPr>
              <a:t>слушательской</a:t>
            </a:r>
            <a:r>
              <a:rPr lang="ru-RU" sz="2000" dirty="0" smtClean="0">
                <a:solidFill>
                  <a:srgbClr val="FF0000"/>
                </a:solidFill>
              </a:rPr>
              <a:t> стажировки пианистов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/>
              <a:t>Организованные пешеходные, автобусные экскурсионные программы «</a:t>
            </a:r>
            <a:r>
              <a:rPr lang="ru-RU" sz="2000" dirty="0" smtClean="0">
                <a:solidFill>
                  <a:srgbClr val="FF0000"/>
                </a:solidFill>
              </a:rPr>
              <a:t>Рахманиновские места в Тамбове», «Ивановка в жизни Рахманинова», «</a:t>
            </a:r>
            <a:r>
              <a:rPr lang="ru-RU" sz="2000" dirty="0" err="1" smtClean="0">
                <a:solidFill>
                  <a:srgbClr val="FF0000"/>
                </a:solidFill>
              </a:rPr>
              <a:t>Тамбовщина</a:t>
            </a:r>
            <a:r>
              <a:rPr lang="ru-RU" sz="2000" dirty="0" smtClean="0">
                <a:solidFill>
                  <a:srgbClr val="FF0000"/>
                </a:solidFill>
              </a:rPr>
              <a:t> в ритме твоего сердца» </a:t>
            </a:r>
            <a:r>
              <a:rPr lang="ru-RU" sz="2000" dirty="0" smtClean="0"/>
              <a:t>.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/>
              <a:t>возможность самостоятельного осмотра достопримечательностей с системой навигации и мобильных гидов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0000"/>
                </a:solidFill>
              </a:rPr>
              <a:t>5</a:t>
            </a:r>
            <a:r>
              <a:rPr lang="ru-RU" sz="2000" dirty="0" smtClean="0"/>
              <a:t> рабочих языков</a:t>
            </a:r>
            <a:endParaRPr lang="ru-RU" sz="20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2555776" y="404664"/>
            <a:ext cx="64442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0"/>
            <a:ext cx="738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         </a:t>
            </a: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/>
          <a:srcRect l="23153" r="15384" b="3041"/>
          <a:stretch>
            <a:fillRect/>
          </a:stretch>
        </p:blipFill>
        <p:spPr bwMode="auto">
          <a:xfrm>
            <a:off x="0" y="0"/>
            <a:ext cx="3643338" cy="713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20" name="Рисунок 19" descr="top_03 (1).jpg"/>
          <p:cNvPicPr>
            <a:picLocks noChangeAspect="1"/>
          </p:cNvPicPr>
          <p:nvPr/>
        </p:nvPicPr>
        <p:blipFill>
          <a:blip r:embed="rId4"/>
          <a:srcRect l="14423" r="1922"/>
          <a:stretch>
            <a:fillRect/>
          </a:stretch>
        </p:blipFill>
        <p:spPr>
          <a:xfrm>
            <a:off x="3500430" y="0"/>
            <a:ext cx="5643570" cy="811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ocuments\Проскурякова Ю.М\кластеры\Рахманиновский\0_5bff6_23a58570_orig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36512" y="-7244"/>
            <a:ext cx="2005050" cy="689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nohant chopin festiv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285860"/>
            <a:ext cx="2488421" cy="1571636"/>
          </a:xfrm>
          <a:prstGeom prst="rect">
            <a:avLst/>
          </a:prstGeom>
          <a:noFill/>
        </p:spPr>
      </p:pic>
      <p:pic>
        <p:nvPicPr>
          <p:cNvPr id="28676" name="Picture 4" descr=":: на главную страниц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429000"/>
            <a:ext cx="2726663" cy="1585916"/>
          </a:xfrm>
          <a:prstGeom prst="rect">
            <a:avLst/>
          </a:prstGeom>
          <a:noFill/>
        </p:spPr>
      </p:pic>
      <p:pic>
        <p:nvPicPr>
          <p:cNvPr id="9" name="Рисунок 8" descr="top_03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1861"/>
            <a:ext cx="9144000" cy="1113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Картинки по запросу VILLA PRINCIPE LEOPOLD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1214422"/>
            <a:ext cx="3838575" cy="11906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85984" y="2643182"/>
            <a:ext cx="50006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Поскольку в виде премий часто музыкантам присуждаются гастрольные турне, например, концерт в усадьбе Жорж Санд в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Nohant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(Франция), приз компании АЛЁША ТРЕВЕЛ http://www.alioshatravel.ru/ (Москва, Россия) и отеля VILLA PRINCIPE LEOPOLDO (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Лугано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Швейцария) гастрольное турне в Швейцарию сольный концерт в г.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Лугано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Премии Мэрии города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Фрайенбах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(Швейцария) и др., то таким образом оказывается охваченной еще 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слушательская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аудитория других  стран.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68538" y="0"/>
            <a:ext cx="7154603" cy="6840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 anchor="ctr">
            <a:spAutoFit/>
          </a:bodyPr>
          <a:lstStyle/>
          <a:p>
            <a:pPr algn="ctr"/>
            <a:endParaRPr lang="ru-RU" sz="1900" b="1" kern="0" dirty="0">
              <a:solidFill>
                <a:schemeClr val="tx1">
                  <a:lumMod val="60000"/>
                  <a:lumOff val="40000"/>
                </a:schemeClr>
              </a:solidFill>
              <a:latin typeface="Verdana"/>
              <a:ea typeface="+mj-ea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071546"/>
            <a:ext cx="7000892" cy="5500726"/>
          </a:xfrm>
        </p:spPr>
        <p:txBody>
          <a:bodyPr/>
          <a:lstStyle/>
          <a:p>
            <a:pPr lvl="0" algn="ctr"/>
            <a:r>
              <a:rPr lang="ru-RU" sz="1800" b="1" dirty="0" smtClean="0">
                <a:solidFill>
                  <a:srgbClr val="FF0000"/>
                </a:solidFill>
              </a:rPr>
              <a:t>Результаты проекта:</a:t>
            </a:r>
          </a:p>
          <a:p>
            <a:pPr algn="just"/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Тамбовщина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один из лидеров событийного культурно-музыкального туризма в России. Только с именем С.В.Рахманинова в 2016 году  будут связаны: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ХХХ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музыкальный фестиваль имени С.В.Рахманинова (март-апрель);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юношеский конкурс пианистов имени С.В.Рахманинова (апрель-май);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Научное собрание памяти С.В.Рахманинова (май);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«Сиреневый фестиваль» в Ивановке (май-июнь);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 Рахманиновские чтения (октябрь-ноябрь);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 музыкально-событийная насыщенность  и приглашение специалистов мирового уровня привлекают в настоящее время любителей музыки из России и зарубежья</a:t>
            </a:r>
          </a:p>
          <a:p>
            <a:pPr algn="just"/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конкурсе пианистов приняли участие более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участников в возрасте до 20 лет из России, Украины, Беларуси, Узбекистана, Таджикистана, Киргизии и Казахстана, Литвы, Швейцарии, Тайваня, Китая, ОАЭ. Более 2000 слушателей – жителей и гостей Тамбовской области посещают конкурсные мероприятия.</a:t>
            </a:r>
          </a:p>
          <a:p>
            <a:endParaRPr lang="ru-RU" sz="1800" dirty="0" smtClean="0"/>
          </a:p>
          <a:p>
            <a:pPr lvl="0" algn="just"/>
            <a:endParaRPr lang="ru-RU" sz="1800" b="1" dirty="0" smtClean="0"/>
          </a:p>
          <a:p>
            <a:pPr lvl="0"/>
            <a:endParaRPr lang="ru-RU" b="1" dirty="0" smtClean="0">
              <a:latin typeface="+mn-lt"/>
            </a:endParaRPr>
          </a:p>
          <a:p>
            <a:endParaRPr lang="ru-RU" dirty="0"/>
          </a:p>
        </p:txBody>
      </p:sp>
      <p:pic>
        <p:nvPicPr>
          <p:cNvPr id="1026" name="Picture 2" descr="D:\Проскурякова Ю.М\Мои рисунки\ДЛЯ ФОТОШОПА\лупа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254097">
            <a:off x="-3868172" y="2863172"/>
            <a:ext cx="1733218" cy="1037572"/>
          </a:xfrm>
          <a:prstGeom prst="rect">
            <a:avLst/>
          </a:prstGeom>
          <a:noFill/>
        </p:spPr>
      </p:pic>
      <p:pic>
        <p:nvPicPr>
          <p:cNvPr id="3075" name="Picture 3" descr="C:\Users\1\Documents\Проскурякова Ю.М\кластеры\Рахманиновский\0_5bff6_23a58570_orig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36512" y="-7244"/>
            <a:ext cx="2005050" cy="689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top_03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142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наташа\Desktop\10 слайд копия.jpg"/>
          <p:cNvPicPr>
            <a:picLocks noChangeAspect="1" noChangeArrowheads="1"/>
          </p:cNvPicPr>
          <p:nvPr/>
        </p:nvPicPr>
        <p:blipFill>
          <a:blip r:embed="rId3" cstate="screen"/>
          <a:srcRect r="75781"/>
          <a:stretch>
            <a:fillRect/>
          </a:stretch>
        </p:blipFill>
        <p:spPr bwMode="auto">
          <a:xfrm>
            <a:off x="0" y="-1"/>
            <a:ext cx="2214546" cy="693896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298250" y="0"/>
            <a:ext cx="6845750" cy="38472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900" b="1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Verdana"/>
                <a:ea typeface="+mj-ea"/>
                <a:cs typeface="Arial" pitchFamily="34" charset="0"/>
              </a:rPr>
              <a:t>http://rachmaninov.ru/konkursyi</a:t>
            </a:r>
            <a:endParaRPr lang="ru-RU" sz="1900" b="1" kern="0" dirty="0">
              <a:solidFill>
                <a:schemeClr val="tx1">
                  <a:lumMod val="60000"/>
                  <a:lumOff val="40000"/>
                </a:schemeClr>
              </a:solidFill>
              <a:latin typeface="Verdana"/>
              <a:ea typeface="+mj-ea"/>
              <a:cs typeface="Arial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2555776" y="404664"/>
            <a:ext cx="64442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0"/>
            <a:ext cx="738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         </a:t>
            </a:r>
          </a:p>
        </p:txBody>
      </p:sp>
      <p:pic>
        <p:nvPicPr>
          <p:cNvPr id="16" name="Рисунок 15" descr="top_03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r="66266" b="32431"/>
          <a:stretch>
            <a:fillRect/>
          </a:stretch>
        </p:blipFill>
        <p:spPr bwMode="auto">
          <a:xfrm>
            <a:off x="5572132" y="5214902"/>
            <a:ext cx="3286152" cy="164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143108" y="1000108"/>
            <a:ext cx="7000893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конкурса: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http://rachmaninov.ru/konkursyi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Продвижение: Информационно-туристический портал Тамбовской области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http://www.turtmb.ru/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партнеры</a:t>
            </a:r>
          </a:p>
          <a:p>
            <a:endParaRPr lang="ru-RU" dirty="0"/>
          </a:p>
        </p:txBody>
      </p:sp>
      <p:pic>
        <p:nvPicPr>
          <p:cNvPr id="1026" name="Picture 2" descr="G:\konk_2012\images\muzoboz.jpg"/>
          <p:cNvPicPr>
            <a:picLocks noChangeAspect="1" noChangeArrowheads="1"/>
          </p:cNvPicPr>
          <p:nvPr/>
        </p:nvPicPr>
        <p:blipFill>
          <a:blip r:embed="rId8"/>
          <a:srcRect r="-4465" b="-62830"/>
          <a:stretch>
            <a:fillRect/>
          </a:stretch>
        </p:blipFill>
        <p:spPr bwMode="auto">
          <a:xfrm>
            <a:off x="2214546" y="3286124"/>
            <a:ext cx="1857388" cy="785818"/>
          </a:xfrm>
          <a:prstGeom prst="rect">
            <a:avLst/>
          </a:prstGeom>
          <a:noFill/>
        </p:spPr>
      </p:pic>
      <p:pic>
        <p:nvPicPr>
          <p:cNvPr id="1027" name="Picture 3" descr="G:\konk_2012\images\amkr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0298" y="5572140"/>
            <a:ext cx="1071570" cy="1046936"/>
          </a:xfrm>
          <a:prstGeom prst="rect">
            <a:avLst/>
          </a:prstGeom>
          <a:noFill/>
        </p:spPr>
      </p:pic>
      <p:pic>
        <p:nvPicPr>
          <p:cNvPr id="1028" name="Picture 4" descr="G:\konk_2012\images\log_verand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2" y="5572140"/>
            <a:ext cx="1270000" cy="1066800"/>
          </a:xfrm>
          <a:prstGeom prst="rect">
            <a:avLst/>
          </a:prstGeom>
          <a:noFill/>
        </p:spPr>
      </p:pic>
      <p:pic>
        <p:nvPicPr>
          <p:cNvPr id="1030" name="Picture 6" descr="Telegraph.co.uk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14612" y="2857496"/>
            <a:ext cx="2457446" cy="428625"/>
          </a:xfrm>
          <a:prstGeom prst="rect">
            <a:avLst/>
          </a:prstGeom>
          <a:noFill/>
        </p:spPr>
      </p:pic>
      <p:pic>
        <p:nvPicPr>
          <p:cNvPr id="1032" name="Picture 8" descr="BBC"/>
          <p:cNvPicPr>
            <a:picLocks noChangeAspect="1" noChangeArrowheads="1"/>
          </p:cNvPicPr>
          <p:nvPr/>
        </p:nvPicPr>
        <p:blipFill>
          <a:blip r:embed="rId12"/>
          <a:srcRect b="-25001"/>
          <a:stretch>
            <a:fillRect/>
          </a:stretch>
        </p:blipFill>
        <p:spPr bwMode="auto">
          <a:xfrm>
            <a:off x="5715008" y="2928934"/>
            <a:ext cx="800100" cy="285752"/>
          </a:xfrm>
          <a:prstGeom prst="rect">
            <a:avLst/>
          </a:prstGeom>
          <a:noFill/>
        </p:spPr>
      </p:pic>
      <p:sp>
        <p:nvSpPr>
          <p:cNvPr id="1034" name="AutoShape 10" descr="http://www.festivalnohant.com/wp-content/themes/wp-nohant/images/logo_accueil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Imag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Picture 2" descr="Картинки по запросу nohant chopin festiva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57752" y="3357562"/>
            <a:ext cx="1447800" cy="914401"/>
          </a:xfrm>
          <a:prstGeom prst="rect">
            <a:avLst/>
          </a:prstGeom>
          <a:noFill/>
        </p:spPr>
      </p:pic>
      <p:pic>
        <p:nvPicPr>
          <p:cNvPr id="22" name="Picture 2" descr="http://ivanovka-museum.ru/theme/Ivanovka/images/logo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90655" y="3286124"/>
            <a:ext cx="2153345" cy="602937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 l="40860" t="11982"/>
          <a:stretch>
            <a:fillRect/>
          </a:stretch>
        </p:blipFill>
        <p:spPr bwMode="auto">
          <a:xfrm>
            <a:off x="2357422" y="4071942"/>
            <a:ext cx="6153138" cy="157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">
  <a:themeElements>
    <a:clrScheme name="sample 1">
      <a:dk1>
        <a:srgbClr val="163794"/>
      </a:dk1>
      <a:lt1>
        <a:srgbClr val="FFFFFF"/>
      </a:lt1>
      <a:dk2>
        <a:srgbClr val="000000"/>
      </a:dk2>
      <a:lt2>
        <a:srgbClr val="C0C0C0"/>
      </a:lt2>
      <a:accent1>
        <a:srgbClr val="009999"/>
      </a:accent1>
      <a:accent2>
        <a:srgbClr val="990000"/>
      </a:accent2>
      <a:accent3>
        <a:srgbClr val="FFFFFF"/>
      </a:accent3>
      <a:accent4>
        <a:srgbClr val="112D7E"/>
      </a:accent4>
      <a:accent5>
        <a:srgbClr val="AACACA"/>
      </a:accent5>
      <a:accent6>
        <a:srgbClr val="8A0000"/>
      </a:accent6>
      <a:hlink>
        <a:srgbClr val="66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1400" b="1" dirty="0" smtClean="0">
            <a:solidFill>
              <a:schemeClr val="bg1"/>
            </a:solidFill>
            <a:latin typeface="+mn-lt"/>
            <a:cs typeface="Arial" pitchFamily="34" charset="0"/>
          </a:defRPr>
        </a:defPPr>
      </a:lstStyle>
    </a:spDef>
  </a:objectDefaults>
  <a:extraClrSchemeLst>
    <a:extraClrScheme>
      <a:clrScheme name="sample 1">
        <a:dk1>
          <a:srgbClr val="163794"/>
        </a:dk1>
        <a:lt1>
          <a:srgbClr val="FFFFFF"/>
        </a:lt1>
        <a:dk2>
          <a:srgbClr val="000000"/>
        </a:dk2>
        <a:lt2>
          <a:srgbClr val="C0C0C0"/>
        </a:lt2>
        <a:accent1>
          <a:srgbClr val="009999"/>
        </a:accent1>
        <a:accent2>
          <a:srgbClr val="990000"/>
        </a:accent2>
        <a:accent3>
          <a:srgbClr val="FFFFFF"/>
        </a:accent3>
        <a:accent4>
          <a:srgbClr val="112D7E"/>
        </a:accent4>
        <a:accent5>
          <a:srgbClr val="AACACA"/>
        </a:accent5>
        <a:accent6>
          <a:srgbClr val="8A0000"/>
        </a:accent6>
        <a:hlink>
          <a:srgbClr val="66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9698D"/>
        </a:dk1>
        <a:lt1>
          <a:srgbClr val="FFFFFF"/>
        </a:lt1>
        <a:dk2>
          <a:srgbClr val="000000"/>
        </a:dk2>
        <a:lt2>
          <a:srgbClr val="A1BABD"/>
        </a:lt2>
        <a:accent1>
          <a:srgbClr val="FF5050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FFB3B3"/>
        </a:accent5>
        <a:accent6>
          <a:srgbClr val="E78A2D"/>
        </a:accent6>
        <a:hlink>
          <a:srgbClr val="00CC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99"/>
        </a:dk1>
        <a:lt1>
          <a:srgbClr val="FFFFFF"/>
        </a:lt1>
        <a:dk2>
          <a:srgbClr val="000000"/>
        </a:dk2>
        <a:lt2>
          <a:srgbClr val="C0C0C0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</TotalTime>
  <Words>490</Words>
  <Application>Microsoft Office PowerPoint</Application>
  <PresentationFormat>Экран (4:3)</PresentationFormat>
  <Paragraphs>60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02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Павел Грицков</dc:creator>
  <cp:lastModifiedBy>User</cp:lastModifiedBy>
  <cp:revision>262</cp:revision>
  <cp:lastPrinted>2014-06-04T06:35:34Z</cp:lastPrinted>
  <dcterms:created xsi:type="dcterms:W3CDTF">2014-06-02T07:58:27Z</dcterms:created>
  <dcterms:modified xsi:type="dcterms:W3CDTF">2015-09-01T04:41:55Z</dcterms:modified>
</cp:coreProperties>
</file>