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7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9" r:id="rId10"/>
    <p:sldId id="263" r:id="rId11"/>
    <p:sldId id="265" r:id="rId12"/>
    <p:sldId id="266" r:id="rId13"/>
    <p:sldId id="270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6" autoAdjust="0"/>
    <p:restoredTop sz="94660"/>
  </p:normalViewPr>
  <p:slideViewPr>
    <p:cSldViewPr>
      <p:cViewPr>
        <p:scale>
          <a:sx n="110" d="100"/>
          <a:sy n="110" d="100"/>
        </p:scale>
        <p:origin x="-1644" y="-6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622E8-F63F-4CE2-838D-D3AE3B60B49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D81EB-68D6-4646-9C21-C945D2941A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098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0BC9-C229-4AD8-BF11-329EB3A73C67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9F6B8-2B6C-4287-87F7-B4C056626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0BC9-C229-4AD8-BF11-329EB3A73C67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9F6B8-2B6C-4287-87F7-B4C056626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0BC9-C229-4AD8-BF11-329EB3A73C67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9F6B8-2B6C-4287-87F7-B4C056626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0BC9-C229-4AD8-BF11-329EB3A73C67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9F6B8-2B6C-4287-87F7-B4C056626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0BC9-C229-4AD8-BF11-329EB3A73C67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9F6B8-2B6C-4287-87F7-B4C056626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0BC9-C229-4AD8-BF11-329EB3A73C67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9F6B8-2B6C-4287-87F7-B4C056626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0BC9-C229-4AD8-BF11-329EB3A73C67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9F6B8-2B6C-4287-87F7-B4C056626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0BC9-C229-4AD8-BF11-329EB3A73C67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9F6B8-2B6C-4287-87F7-B4C056626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0BC9-C229-4AD8-BF11-329EB3A73C67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9F6B8-2B6C-4287-87F7-B4C056626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0BC9-C229-4AD8-BF11-329EB3A73C67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9F6B8-2B6C-4287-87F7-B4C056626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0BC9-C229-4AD8-BF11-329EB3A73C67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9F6B8-2B6C-4287-87F7-B4C056626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D0BC9-C229-4AD8-BF11-329EB3A73C67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9F6B8-2B6C-4287-87F7-B4C056626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crt@ocktula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tulagid71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51435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07" y="267494"/>
            <a:ext cx="59382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50800" dist="50800" algn="ctr" rotWithShape="0">
                    <a:schemeClr val="tx2">
                      <a:lumMod val="20000"/>
                      <a:lumOff val="80000"/>
                    </a:schemeClr>
                  </a:outerShdw>
                </a:effectLst>
                <a:latin typeface="Segoe Print" pitchFamily="2" charset="0"/>
              </a:rPr>
              <a:t>«Обаяние </a:t>
            </a:r>
          </a:p>
          <a:p>
            <a:pPr algn="ctr"/>
            <a:r>
              <a:rPr lang="ru-RU" sz="3600" b="1" i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50800" dist="50800" algn="ctr" rotWithShape="0">
                    <a:schemeClr val="tx2">
                      <a:lumMod val="20000"/>
                      <a:lumOff val="80000"/>
                    </a:schemeClr>
                  </a:outerShdw>
                </a:effectLst>
                <a:latin typeface="Segoe Print" pitchFamily="2" charset="0"/>
              </a:rPr>
              <a:t>Тульского края: прошлое и настоящее»</a:t>
            </a:r>
            <a:endParaRPr lang="ru-RU" sz="3600" b="1" i="1" dirty="0" smtClean="0">
              <a:ln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50800" dist="50800" algn="ctr" rotWithShape="0">
                  <a:schemeClr val="tx2">
                    <a:lumMod val="20000"/>
                    <a:lumOff val="80000"/>
                  </a:schemeClr>
                </a:outerShdw>
              </a:effectLst>
              <a:latin typeface="Segoe Print" pitchFamily="2" charset="0"/>
            </a:endParaRPr>
          </a:p>
          <a:p>
            <a:endParaRPr lang="ru-RU" dirty="0"/>
          </a:p>
        </p:txBody>
      </p:sp>
      <p:pic>
        <p:nvPicPr>
          <p:cNvPr id="1027" name="Picture 3" descr="C:\Users\user\Desktop\tula_m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86609">
            <a:off x="4429780" y="1818969"/>
            <a:ext cx="4320480" cy="28410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http://www.rus-obr.ru/files/9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2" y="1942736"/>
            <a:ext cx="3163897" cy="24298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9" y="0"/>
            <a:ext cx="9143999" cy="51435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7491" y="1005095"/>
            <a:ext cx="554461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50800" dist="50800" algn="ctr" rotWithShape="0">
                    <a:schemeClr val="bg1">
                      <a:lumMod val="85000"/>
                    </a:schemeClr>
                  </a:outerShdw>
                </a:effectLst>
                <a:latin typeface="Segoe Print" pitchFamily="2" charset="0"/>
              </a:rPr>
              <a:t>В </a:t>
            </a:r>
            <a:r>
              <a:rPr lang="ru-RU" sz="1600" b="1" i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50800" dist="50800" algn="ctr" rotWithShape="0">
                    <a:schemeClr val="bg1">
                      <a:lumMod val="85000"/>
                    </a:schemeClr>
                  </a:outerShdw>
                </a:effectLst>
                <a:latin typeface="Segoe Print" pitchFamily="2" charset="0"/>
              </a:rPr>
              <a:t>Одоеве в музее «Филимоновская игрушка» </a:t>
            </a:r>
            <a:r>
              <a:rPr lang="ru-RU" sz="1600" b="1" i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50800" dist="50800" algn="ctr" rotWithShape="0">
                    <a:schemeClr val="bg1">
                      <a:lumMod val="85000"/>
                    </a:schemeClr>
                  </a:outerShdw>
                </a:effectLst>
                <a:latin typeface="Segoe Print" pitchFamily="2" charset="0"/>
              </a:rPr>
              <a:t>у группы будет прекрасная возможность поближе познакомиться с искусством создания </a:t>
            </a:r>
            <a:r>
              <a:rPr lang="ru-RU" sz="1600" b="1" i="1" dirty="0" err="1"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50800" dist="50800" algn="ctr" rotWithShape="0">
                    <a:schemeClr val="bg1">
                      <a:lumMod val="85000"/>
                    </a:schemeClr>
                  </a:outerShdw>
                </a:effectLst>
                <a:latin typeface="Segoe Print" pitchFamily="2" charset="0"/>
              </a:rPr>
              <a:t>ф</a:t>
            </a:r>
            <a:r>
              <a:rPr lang="ru-RU" sz="1600" b="1" i="1" dirty="0" err="1" smtClean="0"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50800" dist="50800" algn="ctr" rotWithShape="0">
                    <a:schemeClr val="bg1">
                      <a:lumMod val="85000"/>
                    </a:schemeClr>
                  </a:outerShdw>
                </a:effectLst>
                <a:latin typeface="Segoe Print" pitchFamily="2" charset="0"/>
              </a:rPr>
              <a:t>илимоновской</a:t>
            </a:r>
            <a:r>
              <a:rPr lang="ru-RU" sz="1600" b="1" i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50800" dist="50800" algn="ctr" rotWithShape="0">
                    <a:schemeClr val="bg1">
                      <a:lumMod val="85000"/>
                    </a:schemeClr>
                  </a:outerShdw>
                </a:effectLst>
                <a:latin typeface="Segoe Print" pitchFamily="2" charset="0"/>
              </a:rPr>
              <a:t> игрушки. </a:t>
            </a:r>
            <a:r>
              <a:rPr lang="ru-RU" sz="1600" b="1" i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50800" dist="50800" algn="ctr" rotWithShape="0">
                    <a:schemeClr val="bg1">
                      <a:lumMod val="85000"/>
                    </a:schemeClr>
                  </a:outerShdw>
                </a:effectLst>
                <a:latin typeface="Segoe Print" pitchFamily="2" charset="0"/>
              </a:rPr>
              <a:t>Скупость формы замечательно компенсируется нарядностью и весёлостью бесхитростного орнамента: разноцветные штрихи, пятна, веточки, розетки... </a:t>
            </a:r>
          </a:p>
          <a:p>
            <a:endParaRPr lang="ru-RU" i="1" dirty="0"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50800" algn="ctr" rotWithShape="0">
                  <a:schemeClr val="bg1">
                    <a:lumMod val="85000"/>
                  </a:schemeClr>
                </a:outerShdw>
              </a:effectLst>
              <a:latin typeface="Segoe Print" pitchFamily="2" charset="0"/>
            </a:endParaRPr>
          </a:p>
        </p:txBody>
      </p:sp>
      <p:pic>
        <p:nvPicPr>
          <p:cNvPr id="4" name="Picture 2" descr="C:\Users\user\Desktop\Яблочное чудо 22.08\DSC_48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857072"/>
            <a:ext cx="3172890" cy="211809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5329" y="123478"/>
            <a:ext cx="6759675" cy="1231106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n>
                  <a:solidFill>
                    <a:prstClr val="white">
                      <a:lumMod val="75000"/>
                    </a:prstClr>
                  </a:solidFill>
                </a:ln>
                <a:solidFill>
                  <a:srgbClr val="C00000"/>
                </a:solidFill>
                <a:latin typeface="Segoe Print" pitchFamily="2" charset="0"/>
              </a:rPr>
              <a:t>Интерактивная программа «Сказки деда Филимона»</a:t>
            </a:r>
            <a:endParaRPr lang="ru-RU" sz="2800" b="1" i="1" dirty="0">
              <a:ln>
                <a:solidFill>
                  <a:prstClr val="white">
                    <a:lumMod val="75000"/>
                  </a:prstClr>
                </a:solidFill>
              </a:ln>
              <a:solidFill>
                <a:srgbClr val="C00000"/>
              </a:solidFill>
              <a:latin typeface="Segoe Print" pitchFamily="2" charset="0"/>
            </a:endParaRPr>
          </a:p>
          <a:p>
            <a:endParaRPr lang="ru-RU" i="1" dirty="0">
              <a:solidFill>
                <a:prstClr val="black"/>
              </a:solidFill>
            </a:endParaRPr>
          </a:p>
        </p:txBody>
      </p:sp>
      <p:pic>
        <p:nvPicPr>
          <p:cNvPr id="9218" name="Picture 2" descr="C:\Users\Olga.Fomicheva\Desktop\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657" y="1543088"/>
            <a:ext cx="2520343" cy="360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51435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220072" y="1779662"/>
            <a:ext cx="36724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50800" dist="50800" algn="ctr" rotWithShape="0">
                    <a:schemeClr val="bg1">
                      <a:lumMod val="85000"/>
                    </a:schemeClr>
                  </a:outerShdw>
                </a:effectLst>
                <a:latin typeface="Segoe Print" pitchFamily="2" charset="0"/>
              </a:rPr>
              <a:t>Белев – один из древнейших славных городов Тульской области. Это родина таких знаменитых старинных промыслов, как белевское кружево, глиняная белевская игрушка, но и, конечно же, яблочное лакомство – белевская пастила! </a:t>
            </a:r>
            <a:endParaRPr lang="ru-RU" i="1" dirty="0"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50800" algn="ctr" rotWithShape="0">
                  <a:schemeClr val="bg1">
                    <a:lumMod val="85000"/>
                  </a:schemeClr>
                </a:outerShdw>
              </a:effectLst>
              <a:latin typeface="Segoe Print" pitchFamily="2" charset="0"/>
            </a:endParaRPr>
          </a:p>
        </p:txBody>
      </p:sp>
      <p:pic>
        <p:nvPicPr>
          <p:cNvPr id="5122" name="Picture 2" descr="C:\Users\user\Desktop\belevskay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361" y="879868"/>
            <a:ext cx="2257455" cy="3383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79511" y="41388"/>
            <a:ext cx="7047707" cy="954107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n>
                  <a:solidFill>
                    <a:prstClr val="white">
                      <a:lumMod val="75000"/>
                    </a:prstClr>
                  </a:solidFill>
                </a:ln>
                <a:solidFill>
                  <a:srgbClr val="C00000"/>
                </a:solidFill>
                <a:latin typeface="Segoe Print" pitchFamily="2" charset="0"/>
              </a:rPr>
              <a:t>Белевский художественно-краеведческий музей</a:t>
            </a:r>
            <a:endParaRPr lang="ru-RU" i="1" dirty="0">
              <a:solidFill>
                <a:prstClr val="black"/>
              </a:solidFill>
            </a:endParaRPr>
          </a:p>
        </p:txBody>
      </p:sp>
      <p:pic>
        <p:nvPicPr>
          <p:cNvPr id="2050" name="Picture 2" descr="C:\Users\user\Desktop\8ccf2744f8fcaef7ed64641a0dae99c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1236" y="2282418"/>
            <a:ext cx="2304256" cy="2737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51435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860032" y="2691761"/>
            <a:ext cx="4152942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00" b="1" i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50800" dist="50800" algn="ctr" rotWithShape="0">
                    <a:schemeClr val="bg1">
                      <a:lumMod val="85000"/>
                    </a:schemeClr>
                  </a:outerShdw>
                </a:effectLst>
                <a:latin typeface="Segoe Print" pitchFamily="2" charset="0"/>
              </a:rPr>
              <a:t>Производственный процесс </a:t>
            </a:r>
            <a:r>
              <a:rPr lang="ru-RU" sz="1700" b="1" i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50800" dist="50800" algn="ctr" rotWithShape="0">
                    <a:schemeClr val="bg1">
                      <a:lumMod val="85000"/>
                    </a:schemeClr>
                  </a:outerShdw>
                </a:effectLst>
                <a:latin typeface="Segoe Print" pitchFamily="2" charset="0"/>
              </a:rPr>
              <a:t>приготовления белёвской пастилы </a:t>
            </a:r>
            <a:r>
              <a:rPr lang="ru-RU" sz="1700" b="1" i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50800" dist="50800" algn="ctr" rotWithShape="0">
                    <a:schemeClr val="bg1">
                      <a:lumMod val="85000"/>
                    </a:schemeClr>
                  </a:outerShdw>
                </a:effectLst>
                <a:latin typeface="Segoe Print" pitchFamily="2" charset="0"/>
              </a:rPr>
              <a:t>сложен и трудоёмок. </a:t>
            </a:r>
            <a:r>
              <a:rPr lang="ru-RU" sz="1700" b="1" i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50800" dist="50800" algn="ctr" rotWithShape="0">
                    <a:schemeClr val="bg1">
                      <a:lumMod val="85000"/>
                    </a:schemeClr>
                  </a:outerShdw>
                </a:effectLst>
                <a:latin typeface="Segoe Print" pitchFamily="2" charset="0"/>
              </a:rPr>
              <a:t>Убедиться </a:t>
            </a:r>
            <a:r>
              <a:rPr lang="ru-RU" sz="1700" b="1" i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50800" dist="50800" algn="ctr" rotWithShape="0">
                    <a:schemeClr val="bg1">
                      <a:lumMod val="85000"/>
                    </a:schemeClr>
                  </a:outerShdw>
                </a:effectLst>
                <a:latin typeface="Segoe Print" pitchFamily="2" charset="0"/>
              </a:rPr>
              <a:t>в этом </a:t>
            </a:r>
            <a:r>
              <a:rPr lang="ru-RU" sz="1700" b="1" i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50800" dist="50800" algn="ctr" rotWithShape="0">
                    <a:schemeClr val="bg1">
                      <a:lumMod val="85000"/>
                    </a:schemeClr>
                  </a:outerShdw>
                </a:effectLst>
                <a:latin typeface="Segoe Print" pitchFamily="2" charset="0"/>
              </a:rPr>
              <a:t>туристы смогут, </a:t>
            </a:r>
            <a:r>
              <a:rPr lang="ru-RU" sz="1700" b="1" i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50800" dist="50800" algn="ctr" rotWithShape="0">
                    <a:schemeClr val="bg1">
                      <a:lumMod val="85000"/>
                    </a:schemeClr>
                  </a:outerShdw>
                </a:effectLst>
                <a:latin typeface="Segoe Print" pitchFamily="2" charset="0"/>
              </a:rPr>
              <a:t>посетив </a:t>
            </a:r>
            <a:r>
              <a:rPr lang="ru-RU" sz="1700" b="1" i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50800" dist="50800" algn="ctr" rotWithShape="0">
                    <a:schemeClr val="bg1">
                      <a:lumMod val="85000"/>
                    </a:schemeClr>
                  </a:outerShdw>
                </a:effectLst>
                <a:latin typeface="Segoe Print" pitchFamily="2" charset="0"/>
              </a:rPr>
              <a:t>Дом традиций! Здесь можно не только насладиться </a:t>
            </a:r>
            <a:r>
              <a:rPr lang="ru-RU" sz="1700" b="1" i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50800" dist="50800" algn="ctr" rotWithShape="0">
                    <a:schemeClr val="bg1">
                      <a:lumMod val="85000"/>
                    </a:schemeClr>
                  </a:outerShdw>
                </a:effectLst>
                <a:latin typeface="Segoe Print" pitchFamily="2" charset="0"/>
              </a:rPr>
              <a:t>приятным ароматом печеных </a:t>
            </a:r>
            <a:r>
              <a:rPr lang="ru-RU" sz="1700" b="1" i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50800" dist="50800" algn="ctr" rotWithShape="0">
                    <a:schemeClr val="bg1">
                      <a:lumMod val="85000"/>
                    </a:schemeClr>
                  </a:outerShdw>
                </a:effectLst>
                <a:latin typeface="Segoe Print" pitchFamily="2" charset="0"/>
              </a:rPr>
              <a:t>яблок, но </a:t>
            </a:r>
            <a:r>
              <a:rPr lang="ru-RU" sz="1700" b="1" i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50800" dist="50800" algn="ctr" rotWithShape="0">
                    <a:schemeClr val="bg1">
                      <a:lumMod val="85000"/>
                    </a:schemeClr>
                  </a:outerShdw>
                </a:effectLst>
                <a:latin typeface="Segoe Print" pitchFamily="2" charset="0"/>
              </a:rPr>
              <a:t>и </a:t>
            </a:r>
            <a:r>
              <a:rPr lang="ru-RU" sz="1700" b="1" i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50800" dist="50800" algn="ctr" rotWithShape="0">
                    <a:schemeClr val="bg1">
                      <a:lumMod val="85000"/>
                    </a:schemeClr>
                  </a:outerShdw>
                </a:effectLst>
                <a:latin typeface="Segoe Print" pitchFamily="2" charset="0"/>
              </a:rPr>
              <a:t>познакомиться</a:t>
            </a:r>
            <a:r>
              <a:rPr lang="ru-RU" sz="1700" b="1" i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50800" dist="50800" algn="ctr" rotWithShape="0">
                    <a:schemeClr val="bg1">
                      <a:lumMod val="85000"/>
                    </a:schemeClr>
                  </a:outerShdw>
                </a:effectLst>
                <a:latin typeface="Segoe Print" pitchFamily="2" charset="0"/>
              </a:rPr>
              <a:t> </a:t>
            </a:r>
            <a:r>
              <a:rPr lang="ru-RU" sz="1700" b="1" i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50800" dist="50800" algn="ctr" rotWithShape="0">
                    <a:schemeClr val="bg1">
                      <a:lumMod val="85000"/>
                    </a:schemeClr>
                  </a:outerShdw>
                </a:effectLst>
                <a:latin typeface="Segoe Print" pitchFamily="2" charset="0"/>
              </a:rPr>
              <a:t>с мастерством </a:t>
            </a:r>
            <a:r>
              <a:rPr lang="ru-RU" sz="1700" b="1" i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50800" dist="50800" algn="ctr" rotWithShape="0">
                    <a:schemeClr val="bg1">
                      <a:lumMod val="85000"/>
                    </a:schemeClr>
                  </a:outerShdw>
                </a:effectLst>
                <a:latin typeface="Segoe Print" pitchFamily="2" charset="0"/>
              </a:rPr>
              <a:t>белёвских кружевниц!</a:t>
            </a:r>
            <a:endParaRPr lang="ru-RU" sz="1700" b="1" dirty="0"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50800" algn="ctr" rotWithShape="0">
                  <a:schemeClr val="bg1">
                    <a:lumMod val="85000"/>
                  </a:schemeClr>
                </a:outerShdw>
              </a:effectLst>
              <a:latin typeface="Segoe Print" pitchFamily="2" charset="0"/>
            </a:endParaRPr>
          </a:p>
        </p:txBody>
      </p:sp>
      <p:pic>
        <p:nvPicPr>
          <p:cNvPr id="2050" name="Picture 2" descr="C:\Users\user\Desktop\Яблочное чудо 22.08\DSC_52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4649" y="3286450"/>
            <a:ext cx="2775168" cy="17317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043608" y="41388"/>
            <a:ext cx="4896544" cy="707886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ln>
                  <a:solidFill>
                    <a:prstClr val="white">
                      <a:lumMod val="75000"/>
                    </a:prstClr>
                  </a:solidFill>
                </a:ln>
                <a:solidFill>
                  <a:srgbClr val="C00000"/>
                </a:solidFill>
                <a:latin typeface="Segoe Print" pitchFamily="2" charset="0"/>
              </a:rPr>
              <a:t>Дом традиций</a:t>
            </a:r>
            <a:endParaRPr lang="ru-RU" sz="2800" i="1" dirty="0">
              <a:solidFill>
                <a:prstClr val="black"/>
              </a:solidFill>
            </a:endParaRPr>
          </a:p>
        </p:txBody>
      </p:sp>
      <p:pic>
        <p:nvPicPr>
          <p:cNvPr id="9" name="Picture 2" descr="C:\Users\Olga.Fomicheva\Desktop\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31980"/>
            <a:ext cx="4571999" cy="2268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Olga.Fomicheva\Desktop\yabloko_an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849" y="749274"/>
            <a:ext cx="3240360" cy="243027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51435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7504" y="41388"/>
            <a:ext cx="6984776" cy="1323439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ln>
                  <a:solidFill>
                    <a:prstClr val="white">
                      <a:lumMod val="75000"/>
                    </a:prstClr>
                  </a:solidFill>
                </a:ln>
                <a:solidFill>
                  <a:srgbClr val="C00000"/>
                </a:solidFill>
                <a:latin typeface="Segoe Print" pitchFamily="2" charset="0"/>
              </a:rPr>
              <a:t>Контактная информация:</a:t>
            </a:r>
            <a:endParaRPr lang="ru-RU" sz="2800" i="1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1364827"/>
            <a:ext cx="792088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50800" dist="50800" algn="ctr" rotWithShape="0">
                    <a:schemeClr val="bg1">
                      <a:lumMod val="85000"/>
                    </a:schemeClr>
                  </a:outerShdw>
                </a:effectLst>
                <a:latin typeface="Segoe Print" pitchFamily="2" charset="0"/>
              </a:rPr>
              <a:t>Центр развития туризма Тульской области</a:t>
            </a:r>
          </a:p>
          <a:p>
            <a:r>
              <a:rPr lang="ru-RU" sz="2400" b="1" i="1" dirty="0"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50800" dist="50800" algn="ctr" rotWithShape="0">
                    <a:schemeClr val="bg1">
                      <a:lumMod val="85000"/>
                    </a:schemeClr>
                  </a:outerShdw>
                </a:effectLst>
                <a:latin typeface="Segoe Print" pitchFamily="2" charset="0"/>
              </a:rPr>
              <a:t>ГУК ТО «Объединение центров развития искусства, народной культуры и туризма»</a:t>
            </a:r>
          </a:p>
          <a:p>
            <a:endParaRPr lang="ru-RU" sz="2400" b="1" i="1" dirty="0"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50800" algn="ctr" rotWithShape="0">
                  <a:schemeClr val="bg1">
                    <a:lumMod val="85000"/>
                  </a:schemeClr>
                </a:outerShdw>
              </a:effectLst>
              <a:latin typeface="Segoe Print" pitchFamily="2" charset="0"/>
            </a:endParaRPr>
          </a:p>
          <a:p>
            <a:r>
              <a:rPr lang="ru-RU" sz="2400" b="1" i="1" dirty="0"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50800" dist="50800" algn="ctr" rotWithShape="0">
                    <a:schemeClr val="bg1">
                      <a:lumMod val="85000"/>
                    </a:schemeClr>
                  </a:outerShdw>
                </a:effectLst>
                <a:latin typeface="Segoe Print" pitchFamily="2" charset="0"/>
              </a:rPr>
              <a:t>а</a:t>
            </a:r>
            <a:r>
              <a:rPr lang="ru-RU" sz="2400" b="1" i="1" dirty="0"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50800" dist="50800" algn="ctr" rotWithShape="0">
                    <a:schemeClr val="bg1">
                      <a:lumMod val="85000"/>
                    </a:schemeClr>
                  </a:outerShdw>
                </a:effectLst>
                <a:latin typeface="Segoe Print" pitchFamily="2" charset="0"/>
              </a:rPr>
              <a:t>дрес: Г. Тула, ул. 9 Мая, д. 1 Б</a:t>
            </a:r>
          </a:p>
          <a:p>
            <a:r>
              <a:rPr lang="ru-RU" sz="2400" b="1" i="1" dirty="0"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50800" dist="50800" algn="ctr" rotWithShape="0">
                    <a:schemeClr val="bg1">
                      <a:lumMod val="85000"/>
                    </a:schemeClr>
                  </a:outerShdw>
                </a:effectLst>
                <a:latin typeface="Segoe Print" pitchFamily="2" charset="0"/>
              </a:rPr>
              <a:t>т</a:t>
            </a:r>
            <a:r>
              <a:rPr lang="ru-RU" sz="2400" b="1" i="1" dirty="0"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50800" dist="50800" algn="ctr" rotWithShape="0">
                    <a:schemeClr val="bg1">
                      <a:lumMod val="85000"/>
                    </a:schemeClr>
                  </a:outerShdw>
                </a:effectLst>
                <a:latin typeface="Segoe Print" pitchFamily="2" charset="0"/>
              </a:rPr>
              <a:t>ел.: 8 (4872) 35-25-00</a:t>
            </a:r>
          </a:p>
          <a:p>
            <a:r>
              <a:rPr lang="en-US" sz="2400" b="1" i="1" dirty="0"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50800" dist="50800" algn="ctr" rotWithShape="0">
                    <a:schemeClr val="bg1">
                      <a:lumMod val="85000"/>
                    </a:schemeClr>
                  </a:outerShdw>
                </a:effectLst>
                <a:latin typeface="Segoe Print" pitchFamily="2" charset="0"/>
              </a:rPr>
              <a:t>e</a:t>
            </a:r>
            <a:r>
              <a:rPr lang="en-US" sz="2400" b="1" i="1" dirty="0"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50800" dist="50800" algn="ctr" rotWithShape="0">
                    <a:schemeClr val="bg1">
                      <a:lumMod val="85000"/>
                    </a:schemeClr>
                  </a:outerShdw>
                </a:effectLst>
                <a:latin typeface="Segoe Print" pitchFamily="2" charset="0"/>
              </a:rPr>
              <a:t>-mail</a:t>
            </a:r>
            <a:r>
              <a:rPr lang="ru-RU" sz="2400" b="1" i="1" dirty="0"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50800" dist="50800" algn="ctr" rotWithShape="0">
                    <a:schemeClr val="bg1">
                      <a:lumMod val="85000"/>
                    </a:schemeClr>
                  </a:outerShdw>
                </a:effectLst>
                <a:latin typeface="Segoe Print" pitchFamily="2" charset="0"/>
              </a:rPr>
              <a:t>:</a:t>
            </a:r>
            <a:r>
              <a:rPr lang="en-US" sz="2400" b="1" i="1" dirty="0"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50800" dist="50800" algn="ctr" rotWithShape="0">
                    <a:schemeClr val="bg1">
                      <a:lumMod val="85000"/>
                    </a:schemeClr>
                  </a:outerShdw>
                </a:effectLst>
                <a:latin typeface="Segoe Print" pitchFamily="2" charset="0"/>
              </a:rPr>
              <a:t> </a:t>
            </a:r>
            <a:r>
              <a:rPr lang="en-US" sz="2400" b="1" i="1" dirty="0"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50800" dist="50800" algn="ctr" rotWithShape="0">
                    <a:schemeClr val="bg1">
                      <a:lumMod val="85000"/>
                    </a:schemeClr>
                  </a:outerShdw>
                </a:effectLst>
                <a:latin typeface="Segoe Print" pitchFamily="2" charset="0"/>
                <a:hlinkClick r:id="rId3"/>
              </a:rPr>
              <a:t>crt@ocktula.ru</a:t>
            </a:r>
            <a:endParaRPr lang="en-US" sz="2400" b="1" i="1" dirty="0"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50800" algn="ctr" rotWithShape="0">
                  <a:schemeClr val="bg1">
                    <a:lumMod val="85000"/>
                  </a:schemeClr>
                </a:outerShdw>
              </a:effectLst>
              <a:latin typeface="Segoe Print" pitchFamily="2" charset="0"/>
            </a:endParaRPr>
          </a:p>
          <a:p>
            <a:r>
              <a:rPr lang="ru-RU" sz="2400" b="1" i="1" dirty="0"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50800" dist="50800" algn="ctr" rotWithShape="0">
                    <a:schemeClr val="bg1">
                      <a:lumMod val="85000"/>
                    </a:schemeClr>
                  </a:outerShdw>
                </a:effectLst>
                <a:latin typeface="Segoe Print" pitchFamily="2" charset="0"/>
              </a:rPr>
              <a:t>с</a:t>
            </a:r>
            <a:r>
              <a:rPr lang="ru-RU" sz="2400" b="1" i="1" dirty="0"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50800" dist="50800" algn="ctr" rotWithShape="0">
                    <a:schemeClr val="bg1">
                      <a:lumMod val="85000"/>
                    </a:schemeClr>
                  </a:outerShdw>
                </a:effectLst>
                <a:latin typeface="Segoe Print" pitchFamily="2" charset="0"/>
              </a:rPr>
              <a:t>айт: </a:t>
            </a:r>
            <a:r>
              <a:rPr lang="en-US" sz="2400" b="1" i="1" dirty="0"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50800" dist="50800" algn="ctr" rotWithShape="0">
                    <a:schemeClr val="bg1">
                      <a:lumMod val="85000"/>
                    </a:schemeClr>
                  </a:outerShdw>
                </a:effectLst>
                <a:latin typeface="Segoe Print" pitchFamily="2" charset="0"/>
                <a:hlinkClick r:id="rId4"/>
              </a:rPr>
              <a:t>http://www.tulagid71.ru</a:t>
            </a:r>
            <a:r>
              <a:rPr lang="en-US" sz="2400" b="1" i="1" dirty="0"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50800" dist="50800" algn="ctr" rotWithShape="0">
                    <a:schemeClr val="bg1">
                      <a:lumMod val="85000"/>
                    </a:schemeClr>
                  </a:outerShdw>
                </a:effectLst>
                <a:latin typeface="Segoe Print" pitchFamily="2" charset="0"/>
                <a:hlinkClick r:id="rId4"/>
              </a:rPr>
              <a:t>/</a:t>
            </a:r>
            <a:endParaRPr lang="en-US" sz="2400" b="1" i="1" dirty="0"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50800" algn="ctr" rotWithShape="0">
                  <a:schemeClr val="bg1">
                    <a:lumMod val="85000"/>
                  </a:schemeClr>
                </a:outerShdw>
              </a:effectLst>
              <a:latin typeface="Segoe Print" pitchFamily="2" charset="0"/>
            </a:endParaRPr>
          </a:p>
          <a:p>
            <a:endParaRPr lang="ru-RU" sz="3600" b="1" dirty="0">
              <a:solidFill>
                <a:prstClr val="black"/>
              </a:solidFill>
              <a:latin typeface="Adventure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80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5143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5704" y="915566"/>
            <a:ext cx="6174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>
                <a:ln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50800" dist="50800" sx="1000" sy="1000" algn="ctr" rotWithShape="0">
                    <a:schemeClr val="tx2">
                      <a:lumMod val="20000"/>
                      <a:lumOff val="80000"/>
                    </a:schemeClr>
                  </a:outerShdw>
                </a:effectLst>
                <a:latin typeface="Segoe Print" pitchFamily="2" charset="0"/>
              </a:rPr>
              <a:t>Наше путешествие берет свое начало </a:t>
            </a:r>
            <a:r>
              <a:rPr lang="ru-RU" b="1" i="1" dirty="0">
                <a:ln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50800" dist="50800" sx="1000" sy="1000" algn="ctr" rotWithShape="0">
                    <a:schemeClr val="tx2">
                      <a:lumMod val="20000"/>
                      <a:lumOff val="80000"/>
                    </a:schemeClr>
                  </a:outerShdw>
                </a:effectLst>
                <a:latin typeface="Segoe Print" pitchFamily="2" charset="0"/>
              </a:rPr>
              <a:t>во «Дворе </a:t>
            </a:r>
            <a:r>
              <a:rPr lang="ru-RU" b="1" i="1" dirty="0">
                <a:ln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50800" dist="50800" sx="1000" sy="1000" algn="ctr" rotWithShape="0">
                    <a:schemeClr val="tx2">
                      <a:lumMod val="20000"/>
                      <a:lumOff val="80000"/>
                    </a:schemeClr>
                  </a:outerShdw>
                </a:effectLst>
                <a:latin typeface="Segoe Print" pitchFamily="2" charset="0"/>
              </a:rPr>
              <a:t>веселости и работ", где каждый желающий сможет попробовать себя в роли </a:t>
            </a:r>
            <a:r>
              <a:rPr lang="ru-RU" b="1" i="1" dirty="0">
                <a:ln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50800" dist="50800" sx="1000" sy="1000" algn="ctr" rotWithShape="0">
                    <a:schemeClr val="tx2">
                      <a:lumMod val="20000"/>
                      <a:lumOff val="80000"/>
                    </a:schemeClr>
                  </a:outerShdw>
                </a:effectLst>
                <a:latin typeface="Segoe Print" pitchFamily="2" charset="0"/>
              </a:rPr>
              <a:t>скульптора </a:t>
            </a:r>
            <a:r>
              <a:rPr lang="ru-RU" b="1" i="1" dirty="0">
                <a:ln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50800" dist="50800" sx="1000" sy="1000" algn="ctr" rotWithShape="0">
                    <a:schemeClr val="tx2">
                      <a:lumMod val="20000"/>
                      <a:lumOff val="80000"/>
                    </a:schemeClr>
                  </a:outerShdw>
                </a:effectLst>
                <a:latin typeface="Segoe Print" pitchFamily="2" charset="0"/>
              </a:rPr>
              <a:t>и художника. На </a:t>
            </a:r>
            <a:r>
              <a:rPr lang="ru-RU" b="1" i="1" dirty="0">
                <a:ln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50800" dist="50800" sx="1000" sy="1000" algn="ctr" rotWithShape="0">
                    <a:schemeClr val="tx2">
                      <a:lumMod val="20000"/>
                      <a:lumOff val="80000"/>
                    </a:schemeClr>
                  </a:outerShdw>
                </a:effectLst>
                <a:latin typeface="Segoe Print" pitchFamily="2" charset="0"/>
              </a:rPr>
              <a:t>увлекательном </a:t>
            </a:r>
            <a:r>
              <a:rPr lang="ru-RU" b="1" i="1" dirty="0">
                <a:ln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50800" dist="50800" sx="1000" sy="1000" algn="ctr" rotWithShape="0">
                    <a:schemeClr val="tx2">
                      <a:lumMod val="20000"/>
                      <a:lumOff val="80000"/>
                    </a:schemeClr>
                  </a:outerShdw>
                </a:effectLst>
                <a:latin typeface="Segoe Print" pitchFamily="2" charset="0"/>
              </a:rPr>
              <a:t>мастер </a:t>
            </a:r>
            <a:r>
              <a:rPr lang="ru-RU" b="1" i="1" dirty="0">
                <a:ln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50800" dist="50800" sx="1000" sy="1000" algn="ctr" rotWithShape="0">
                    <a:schemeClr val="tx2">
                      <a:lumMod val="20000"/>
                      <a:lumOff val="80000"/>
                    </a:schemeClr>
                  </a:outerShdw>
                </a:effectLst>
                <a:latin typeface="Segoe Print" pitchFamily="2" charset="0"/>
              </a:rPr>
              <a:t>– классе вас научат </a:t>
            </a:r>
            <a:r>
              <a:rPr lang="ru-RU" b="1" i="1" dirty="0">
                <a:ln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50800" dist="50800" sx="1000" sy="1000" algn="ctr" rotWithShape="0">
                    <a:schemeClr val="tx2">
                      <a:lumMod val="20000"/>
                      <a:lumOff val="80000"/>
                    </a:schemeClr>
                  </a:outerShdw>
                </a:effectLst>
                <a:latin typeface="Segoe Print" pitchFamily="2" charset="0"/>
              </a:rPr>
              <a:t>лепить Тульскую </a:t>
            </a:r>
            <a:r>
              <a:rPr lang="ru-RU" b="1" i="1" dirty="0">
                <a:ln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50800" dist="50800" sx="1000" sy="1000" algn="ctr" rotWithShape="0">
                    <a:schemeClr val="tx2">
                      <a:lumMod val="20000"/>
                      <a:lumOff val="80000"/>
                    </a:schemeClr>
                  </a:outerShdw>
                </a:effectLst>
                <a:latin typeface="Segoe Print" pitchFamily="2" charset="0"/>
              </a:rPr>
              <a:t>городскую игрушку, </a:t>
            </a:r>
            <a:r>
              <a:rPr lang="ru-RU" b="1" i="1" dirty="0">
                <a:ln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50800" dist="50800" sx="1000" sy="1000" algn="ctr" rotWithShape="0">
                    <a:schemeClr val="tx2">
                      <a:lumMod val="20000"/>
                      <a:lumOff val="80000"/>
                    </a:schemeClr>
                  </a:outerShdw>
                </a:effectLst>
                <a:latin typeface="Segoe Print" pitchFamily="2" charset="0"/>
              </a:rPr>
              <a:t>а </a:t>
            </a:r>
            <a:r>
              <a:rPr lang="ru-RU" b="1" i="1" dirty="0">
                <a:ln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50800" dist="50800" sx="1000" sy="1000" algn="ctr" rotWithShape="0">
                    <a:schemeClr val="tx2">
                      <a:lumMod val="20000"/>
                      <a:lumOff val="80000"/>
                    </a:schemeClr>
                  </a:outerShdw>
                </a:effectLst>
                <a:latin typeface="Segoe Print" pitchFamily="2" charset="0"/>
              </a:rPr>
              <a:t>также </a:t>
            </a:r>
            <a:r>
              <a:rPr lang="ru-RU" b="1" i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50800" dist="50800" sx="1000" sy="1000" algn="ctr" rotWithShape="0">
                    <a:schemeClr val="tx2">
                      <a:lumMod val="20000"/>
                      <a:lumOff val="80000"/>
                    </a:schemeClr>
                  </a:outerShdw>
                </a:effectLst>
                <a:latin typeface="Segoe Print" pitchFamily="2" charset="0"/>
              </a:rPr>
              <a:t>расписывать </a:t>
            </a:r>
            <a:r>
              <a:rPr lang="ru-RU" b="1" i="1" dirty="0">
                <a:ln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50800" dist="50800" sx="1000" sy="1000" algn="ctr" rotWithShape="0">
                    <a:schemeClr val="tx2">
                      <a:lumMod val="20000"/>
                      <a:lumOff val="80000"/>
                    </a:schemeClr>
                  </a:outerShdw>
                </a:effectLst>
                <a:latin typeface="Segoe Print" pitchFamily="2" charset="0"/>
              </a:rPr>
              <a:t>свои собственные </a:t>
            </a:r>
            <a:r>
              <a:rPr lang="ru-RU" b="1" i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50800" dist="50800" sx="1000" sy="1000" algn="ctr" rotWithShape="0">
                    <a:schemeClr val="tx2">
                      <a:lumMod val="20000"/>
                      <a:lumOff val="80000"/>
                    </a:schemeClr>
                  </a:outerShdw>
                </a:effectLst>
                <a:latin typeface="Segoe Print" pitchFamily="2" charset="0"/>
              </a:rPr>
              <a:t>творения!</a:t>
            </a:r>
            <a:endParaRPr lang="ru-RU" b="1" i="1" dirty="0"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50800" sx="1000" sy="1000" algn="ctr" rotWithShape="0">
                  <a:schemeClr val="tx2">
                    <a:lumMod val="20000"/>
                    <a:lumOff val="80000"/>
                  </a:schemeClr>
                </a:outerShdw>
              </a:effectLst>
              <a:latin typeface="Segoe Print" pitchFamily="2" charset="0"/>
            </a:endParaRPr>
          </a:p>
          <a:p>
            <a:endParaRPr lang="ru-RU" i="1" dirty="0"/>
          </a:p>
        </p:txBody>
      </p:sp>
      <p:pic>
        <p:nvPicPr>
          <p:cNvPr id="2050" name="Picture 2" descr="http://www.tulapressa.ru/wp-content/images/54c2cbc09aadb7.164673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220" y="2643758"/>
            <a:ext cx="3391149" cy="2308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520" y="62210"/>
            <a:ext cx="6048672" cy="1292662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Segoe Print" pitchFamily="2" charset="0"/>
              </a:rPr>
              <a:t>Объединение центров развития искусства, народной культуры и туризма </a:t>
            </a:r>
          </a:p>
          <a:p>
            <a:pPr algn="ctr"/>
            <a:r>
              <a:rPr lang="ru-RU" sz="2000" b="1" i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Segoe Print" pitchFamily="2" charset="0"/>
              </a:rPr>
              <a:t>Тульской области</a:t>
            </a:r>
            <a:endParaRPr lang="ru-RU" sz="2000" b="1" i="1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rgbClr val="C00000"/>
              </a:solidFill>
              <a:latin typeface="Segoe Print" pitchFamily="2" charset="0"/>
            </a:endParaRPr>
          </a:p>
          <a:p>
            <a:endParaRPr lang="ru-RU" i="1" dirty="0"/>
          </a:p>
        </p:txBody>
      </p:sp>
      <p:pic>
        <p:nvPicPr>
          <p:cNvPr id="2052" name="Picture 4" descr="http://img-fotki.yandex.ru/get/9261/199764572.d/0_109665_bc639ca_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00" y="2971830"/>
            <a:ext cx="2530252" cy="1988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5143500"/>
          </a:xfrm>
          <a:prstGeom prst="rect">
            <a:avLst/>
          </a:prstGeom>
          <a:noFill/>
        </p:spPr>
      </p:pic>
      <p:pic>
        <p:nvPicPr>
          <p:cNvPr id="2050" name="Picture 2" descr="C:\Users\user\Desktop\для маршрутов\20141008_165430_Richtone(HDR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052" y="2283718"/>
            <a:ext cx="3767250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716016" y="1419622"/>
            <a:ext cx="41044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50800" dist="50800" algn="ctr" rotWithShape="0">
                    <a:schemeClr val="bg1"/>
                  </a:outerShdw>
                </a:effectLst>
                <a:latin typeface="Segoe Print" pitchFamily="2" charset="0"/>
              </a:rPr>
              <a:t>Каждый слышал о медовом Тульском прянике, но сделать его собственными руками выпадало далеко не </a:t>
            </a:r>
            <a:r>
              <a:rPr lang="ru-RU" b="1" i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50800" dist="50800" algn="ctr" rotWithShape="0">
                    <a:schemeClr val="bg1"/>
                  </a:outerShdw>
                </a:effectLst>
                <a:latin typeface="Segoe Print" pitchFamily="2" charset="0"/>
              </a:rPr>
              <a:t>всем! </a:t>
            </a:r>
            <a:r>
              <a:rPr lang="ru-RU" b="1" i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50800" dist="50800" algn="ctr" rotWithShape="0">
                    <a:schemeClr val="bg1"/>
                  </a:outerShdw>
                </a:effectLst>
                <a:latin typeface="Segoe Print" pitchFamily="2" charset="0"/>
              </a:rPr>
              <a:t>На кондитерской фабрике «Медовые традиции» после ознакомления с историей исконного </a:t>
            </a:r>
            <a:r>
              <a:rPr lang="ru-RU" b="1" i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50800" dist="50800" algn="ctr" rotWithShape="0">
                    <a:schemeClr val="bg1"/>
                  </a:outerShdw>
                </a:effectLst>
                <a:latin typeface="Segoe Print" pitchFamily="2" charset="0"/>
              </a:rPr>
              <a:t>тульского лакомства, </a:t>
            </a:r>
            <a:r>
              <a:rPr lang="ru-RU" b="1" i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50800" dist="50800" algn="ctr" rotWithShape="0">
                    <a:schemeClr val="bg1"/>
                  </a:outerShdw>
                </a:effectLst>
                <a:latin typeface="Segoe Print" pitchFamily="2" charset="0"/>
              </a:rPr>
              <a:t>каждый </a:t>
            </a:r>
            <a:r>
              <a:rPr lang="ru-RU" b="1" i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50800" dist="50800" algn="ctr" rotWithShape="0">
                    <a:schemeClr val="bg1"/>
                  </a:outerShdw>
                </a:effectLst>
                <a:latin typeface="Segoe Print" pitchFamily="2" charset="0"/>
              </a:rPr>
              <a:t>турист </a:t>
            </a:r>
            <a:r>
              <a:rPr lang="ru-RU" b="1" i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50800" dist="50800" algn="ctr" rotWithShape="0">
                    <a:schemeClr val="bg1"/>
                  </a:outerShdw>
                </a:effectLst>
                <a:latin typeface="Segoe Print" pitchFamily="2" charset="0"/>
              </a:rPr>
              <a:t>сможет слепить свой неповторимый пряник и забрать его с </a:t>
            </a:r>
            <a:r>
              <a:rPr lang="ru-RU" b="1" i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50800" dist="50800" algn="ctr" rotWithShape="0">
                    <a:schemeClr val="bg1"/>
                  </a:outerShdw>
                </a:effectLst>
                <a:latin typeface="Segoe Print" pitchFamily="2" charset="0"/>
              </a:rPr>
              <a:t>собой в качестве сладкого сувенира!</a:t>
            </a:r>
            <a:endParaRPr lang="ru-RU" b="1" i="1" dirty="0" smtClean="0"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50800" algn="ctr" rotWithShape="0">
                  <a:schemeClr val="bg1"/>
                </a:outerShdw>
              </a:effectLst>
              <a:latin typeface="Segoe Print" pitchFamily="2" charset="0"/>
            </a:endParaRPr>
          </a:p>
          <a:p>
            <a:endParaRPr lang="ru-RU" b="1" i="1" dirty="0"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50800" algn="ctr" rotWithShape="0">
                  <a:schemeClr val="bg1"/>
                </a:outerShdw>
              </a:effectLst>
              <a:latin typeface="Segoe Print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263" y="205013"/>
            <a:ext cx="6048672" cy="1354217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Segoe Print" pitchFamily="2" charset="0"/>
              </a:rPr>
              <a:t>Кондитерская фабрика </a:t>
            </a:r>
          </a:p>
          <a:p>
            <a:pPr algn="ctr"/>
            <a:r>
              <a:rPr lang="ru-RU" sz="3200" b="1" i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Segoe Print" pitchFamily="2" charset="0"/>
              </a:rPr>
              <a:t>«Медовые традиции»</a:t>
            </a:r>
            <a:endParaRPr lang="ru-RU" sz="3200" b="1" i="1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rgbClr val="C00000"/>
              </a:solidFill>
              <a:latin typeface="Segoe Print" pitchFamily="2" charset="0"/>
            </a:endParaRPr>
          </a:p>
          <a:p>
            <a:endParaRPr lang="ru-RU" i="1" dirty="0"/>
          </a:p>
        </p:txBody>
      </p:sp>
      <p:pic>
        <p:nvPicPr>
          <p:cNvPr id="8" name="Picture 4" descr="C:\Users\Olga.Fomicheva\Desktop\фото для презентации\банеры\я тульский_пряник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70" y="1275606"/>
            <a:ext cx="2978354" cy="149147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Olga.Fomicheva\Desktop\фото для презентации\банеры\я тульский_пряник - копи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298" y="1422383"/>
            <a:ext cx="1443298" cy="812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47037" y="2787774"/>
            <a:ext cx="46085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38100" dist="38100" algn="tl">
                    <a:schemeClr val="bg1">
                      <a:lumMod val="85000"/>
                    </a:schemeClr>
                  </a:outerShdw>
                </a:effectLst>
                <a:latin typeface="Segoe Print" pitchFamily="2" charset="0"/>
              </a:rPr>
              <a:t>Более подробно в историю края оружейников </a:t>
            </a:r>
            <a:r>
              <a:rPr lang="ru-RU" sz="1600" b="1" i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38100" dist="38100" algn="tl">
                    <a:schemeClr val="bg1">
                      <a:lumMod val="85000"/>
                    </a:schemeClr>
                  </a:outerShdw>
                </a:effectLst>
                <a:latin typeface="Segoe Print" pitchFamily="2" charset="0"/>
              </a:rPr>
              <a:t>туристы </a:t>
            </a:r>
            <a:r>
              <a:rPr lang="ru-RU" sz="1600" b="1" i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38100" dist="38100" algn="tl">
                    <a:schemeClr val="bg1">
                      <a:lumMod val="85000"/>
                    </a:schemeClr>
                  </a:outerShdw>
                </a:effectLst>
                <a:latin typeface="Segoe Print" pitchFamily="2" charset="0"/>
              </a:rPr>
              <a:t>смогут погрузиться в </a:t>
            </a:r>
            <a:r>
              <a:rPr lang="ru-RU" sz="1600" b="1" i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38100" dist="38100" algn="tl">
                    <a:schemeClr val="bg1">
                      <a:lumMod val="85000"/>
                    </a:schemeClr>
                  </a:outerShdw>
                </a:effectLst>
                <a:latin typeface="Segoe Print" pitchFamily="2" charset="0"/>
              </a:rPr>
              <a:t>музейно-выставочном центре </a:t>
            </a:r>
            <a:r>
              <a:rPr lang="ru-RU" sz="1600" b="1" i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38100" dist="38100" algn="tl">
                    <a:schemeClr val="bg1">
                      <a:lumMod val="85000"/>
                    </a:schemeClr>
                  </a:outerShdw>
                </a:effectLst>
                <a:latin typeface="Segoe Print" pitchFamily="2" charset="0"/>
              </a:rPr>
              <a:t>«Тульские древности». </a:t>
            </a:r>
            <a:r>
              <a:rPr lang="ru-RU" sz="1600" b="1" i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38100" dist="38100" algn="tl">
                    <a:schemeClr val="bg1">
                      <a:lumMod val="85000"/>
                    </a:schemeClr>
                  </a:outerShdw>
                </a:effectLst>
                <a:latin typeface="Segoe Print" pitchFamily="2" charset="0"/>
              </a:rPr>
              <a:t>Они посетят </a:t>
            </a:r>
            <a:r>
              <a:rPr lang="ru-RU" sz="1600" b="1" i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38100" dist="38100" algn="tl">
                    <a:schemeClr val="bg1">
                      <a:lumMod val="85000"/>
                    </a:schemeClr>
                  </a:outerShdw>
                </a:effectLst>
                <a:latin typeface="Segoe Print" pitchFamily="2" charset="0"/>
              </a:rPr>
              <a:t>самую настоящую </a:t>
            </a:r>
            <a:r>
              <a:rPr lang="ru-RU" sz="1600" b="1" i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38100" dist="38100" algn="tl">
                    <a:schemeClr val="bg1">
                      <a:lumMod val="85000"/>
                    </a:schemeClr>
                  </a:outerShdw>
                </a:effectLst>
                <a:latin typeface="Segoe Print" pitchFamily="2" charset="0"/>
              </a:rPr>
              <a:t>тульскую избу и </a:t>
            </a:r>
            <a:r>
              <a:rPr lang="ru-RU" sz="1600" b="1" i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38100" dist="38100" algn="tl">
                    <a:schemeClr val="bg1">
                      <a:lumMod val="85000"/>
                    </a:schemeClr>
                  </a:outerShdw>
                </a:effectLst>
                <a:latin typeface="Segoe Print" pitchFamily="2" charset="0"/>
              </a:rPr>
              <a:t>послушают </a:t>
            </a:r>
            <a:r>
              <a:rPr lang="ru-RU" sz="1600" b="1" i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38100" dist="38100" algn="tl">
                    <a:schemeClr val="bg1">
                      <a:lumMod val="85000"/>
                    </a:schemeClr>
                  </a:outerShdw>
                </a:effectLst>
                <a:latin typeface="Segoe Print" pitchFamily="2" charset="0"/>
              </a:rPr>
              <a:t>рассказы </a:t>
            </a:r>
            <a:r>
              <a:rPr lang="ru-RU" sz="1600" b="1" i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38100" dist="38100" algn="tl">
                    <a:schemeClr val="bg1">
                      <a:lumMod val="85000"/>
                    </a:schemeClr>
                  </a:outerShdw>
                </a:effectLst>
                <a:latin typeface="Segoe Print" pitchFamily="2" charset="0"/>
              </a:rPr>
              <a:t>об искусстве оружейного </a:t>
            </a:r>
            <a:r>
              <a:rPr lang="ru-RU" sz="1600" b="1" i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38100" dist="38100" algn="tl">
                    <a:schemeClr val="bg1">
                      <a:lumMod val="85000"/>
                    </a:schemeClr>
                  </a:outerShdw>
                </a:effectLst>
                <a:latin typeface="Segoe Print" pitchFamily="2" charset="0"/>
              </a:rPr>
              <a:t>мастерства и мастеровых традициях при </a:t>
            </a:r>
            <a:r>
              <a:rPr lang="ru-RU" sz="1600" b="1" i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38100" dist="38100" algn="tl">
                    <a:schemeClr val="bg1">
                      <a:lumMod val="85000"/>
                    </a:schemeClr>
                  </a:outerShdw>
                </a:effectLst>
                <a:latin typeface="Segoe Print" pitchFamily="2" charset="0"/>
              </a:rPr>
              <a:t>зажженной </a:t>
            </a:r>
            <a:r>
              <a:rPr lang="ru-RU" sz="1600" b="1" i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38100" dist="38100" algn="tl">
                    <a:schemeClr val="bg1">
                      <a:lumMod val="85000"/>
                    </a:schemeClr>
                  </a:outerShdw>
                </a:effectLst>
                <a:latin typeface="Segoe Print" pitchFamily="2" charset="0"/>
              </a:rPr>
              <a:t>лучине... </a:t>
            </a:r>
            <a:endParaRPr lang="ru-RU" sz="1600" b="1" i="1" dirty="0" smtClean="0"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38100" dist="38100" algn="tl">
                  <a:schemeClr val="bg1">
                    <a:lumMod val="85000"/>
                  </a:schemeClr>
                </a:outerShdw>
              </a:effectLst>
              <a:latin typeface="Segoe Print" pitchFamily="2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-180528" y="51470"/>
            <a:ext cx="7740351" cy="1231106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Segoe Print" pitchFamily="2" charset="0"/>
              </a:rPr>
              <a:t>Музейно-выставочный центр «Тульские древности»</a:t>
            </a:r>
            <a:endParaRPr lang="ru-RU" sz="2800" b="1" i="1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rgbClr val="C00000"/>
              </a:solidFill>
              <a:latin typeface="Segoe Print" pitchFamily="2" charset="0"/>
            </a:endParaRPr>
          </a:p>
          <a:p>
            <a:endParaRPr lang="ru-RU" i="1" dirty="0"/>
          </a:p>
        </p:txBody>
      </p:sp>
      <p:pic>
        <p:nvPicPr>
          <p:cNvPr id="2" name="Picture 2" descr="http://www.ratingtour.ru/i/photogallery/54/29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86970" y="2211710"/>
            <a:ext cx="3614701" cy="240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tourism.infox.indee.ru/_media/photos/gallery/15_/34/153334/640x640_26dXndvXYyUtSYtVMwGceuNUFFfjcvG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814" y="915566"/>
            <a:ext cx="2715309" cy="1808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51435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3492" y="863590"/>
            <a:ext cx="38164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50800" dist="50800" algn="ctr" rotWithShape="0">
                    <a:schemeClr val="bg1">
                      <a:lumMod val="85000"/>
                    </a:schemeClr>
                  </a:outerShdw>
                </a:effectLst>
                <a:latin typeface="Segoe Print" pitchFamily="2" charset="0"/>
              </a:rPr>
              <a:t>Самое старинное и значимое место в Туле - Кремль. Гости Тульского кремля могут воочию увидеть древние стены и башни, прогуляться по «Боевому ходу» средневековой крепости, полюбоваться живописной панорамой старинного города, открывающейся с высоты кремлевских </a:t>
            </a:r>
            <a:r>
              <a:rPr lang="ru-RU" b="1" i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50800" dist="50800" algn="ctr" rotWithShape="0">
                    <a:schemeClr val="bg1">
                      <a:lumMod val="85000"/>
                    </a:schemeClr>
                  </a:outerShdw>
                </a:effectLst>
                <a:latin typeface="Segoe Print" pitchFamily="2" charset="0"/>
              </a:rPr>
              <a:t>стен…</a:t>
            </a:r>
            <a:endParaRPr lang="ru-RU" b="1" i="1" dirty="0"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50800" algn="ctr" rotWithShape="0">
                  <a:schemeClr val="bg1">
                    <a:lumMod val="85000"/>
                  </a:schemeClr>
                </a:outerShdw>
              </a:effectLst>
              <a:latin typeface="Segoe Print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51470"/>
            <a:ext cx="5981799" cy="800219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Segoe Print" pitchFamily="2" charset="0"/>
              </a:rPr>
              <a:t>Музей «Тульский кремль»</a:t>
            </a:r>
            <a:endParaRPr lang="ru-RU" sz="2800" b="1" i="1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rgbClr val="C00000"/>
              </a:solidFill>
              <a:latin typeface="Segoe Print" pitchFamily="2" charset="0"/>
            </a:endParaRPr>
          </a:p>
          <a:p>
            <a:endParaRPr lang="ru-RU" i="1" dirty="0"/>
          </a:p>
        </p:txBody>
      </p:sp>
      <p:pic>
        <p:nvPicPr>
          <p:cNvPr id="5122" name="Picture 2" descr="http://tulatype.ru/wp-content/uploads/2014/12/20141227-kolokoln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211710"/>
            <a:ext cx="4955416" cy="27874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51435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" y="866616"/>
            <a:ext cx="33843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50800" dist="50800" algn="ctr" rotWithShape="0">
                    <a:schemeClr val="bg1">
                      <a:lumMod val="85000"/>
                    </a:schemeClr>
                  </a:outerShdw>
                </a:effectLst>
                <a:latin typeface="Segoe Print" pitchFamily="2" charset="0"/>
              </a:rPr>
              <a:t>«Музей самоваров» в Туле представляет все этапы развития самоварного производства в </a:t>
            </a:r>
            <a:r>
              <a:rPr lang="ru-RU" b="1" i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50800" dist="50800" algn="ctr" rotWithShape="0">
                    <a:schemeClr val="bg1">
                      <a:lumMod val="85000"/>
                    </a:schemeClr>
                  </a:outerShdw>
                </a:effectLst>
                <a:latin typeface="Segoe Print" pitchFamily="2" charset="0"/>
              </a:rPr>
              <a:t>Тульском </a:t>
            </a:r>
            <a:r>
              <a:rPr lang="ru-RU" b="1" i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50800" dist="50800" algn="ctr" rotWithShape="0">
                    <a:schemeClr val="bg1">
                      <a:lumMod val="85000"/>
                    </a:schemeClr>
                  </a:outerShdw>
                </a:effectLst>
                <a:latin typeface="Segoe Print" pitchFamily="2" charset="0"/>
              </a:rPr>
              <a:t>крае от конца XVIII века до наших дней, а также историю самовара как самобытного образца русского декоративно-прикладного искусства.</a:t>
            </a:r>
            <a:endParaRPr lang="ru-RU" b="1" i="1" dirty="0"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50800" algn="ctr" rotWithShape="0">
                  <a:schemeClr val="bg1">
                    <a:lumMod val="85000"/>
                  </a:schemeClr>
                </a:outerShdw>
              </a:effectLst>
              <a:latin typeface="Segoe Print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4693" y="66397"/>
            <a:ext cx="5981799" cy="800219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Segoe Print" pitchFamily="2" charset="0"/>
              </a:rPr>
              <a:t>Музей «Тульские самовары»</a:t>
            </a:r>
            <a:endParaRPr lang="ru-RU" sz="2800" b="1" i="1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rgbClr val="C00000"/>
              </a:solidFill>
              <a:latin typeface="Segoe Print" pitchFamily="2" charset="0"/>
            </a:endParaRPr>
          </a:p>
          <a:p>
            <a:endParaRPr lang="ru-RU" i="1" dirty="0"/>
          </a:p>
        </p:txBody>
      </p:sp>
      <p:pic>
        <p:nvPicPr>
          <p:cNvPr id="6146" name="Picture 2" descr="http://muzeydeneg.ru/wp-content/uploads/2014/03/samovar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598" y="1246211"/>
            <a:ext cx="6158875" cy="404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Olga.Fomicheva\Desktop\фото для презентации\банеры\я тульский_самовар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183" y="1002089"/>
            <a:ext cx="2900546" cy="145272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51435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9268" y="627534"/>
            <a:ext cx="34846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 dirty="0" smtClean="0">
                <a:ln>
                  <a:solidFill>
                    <a:prstClr val="white">
                      <a:lumMod val="85000"/>
                    </a:prstClr>
                  </a:solidFill>
                </a:ln>
                <a:solidFill>
                  <a:prstClr val="black"/>
                </a:solidFill>
                <a:effectLst>
                  <a:outerShdw blurRad="50800" dist="50800" algn="ctr" rotWithShape="0">
                    <a:prstClr val="white">
                      <a:lumMod val="85000"/>
                    </a:prstClr>
                  </a:outerShdw>
                </a:effectLst>
                <a:latin typeface="Segoe Print" pitchFamily="2" charset="0"/>
              </a:rPr>
              <a:t>Тульская </a:t>
            </a:r>
            <a:r>
              <a:rPr lang="ru-RU" sz="1600" b="1" i="1" dirty="0">
                <a:ln>
                  <a:solidFill>
                    <a:prstClr val="white">
                      <a:lumMod val="85000"/>
                    </a:prstClr>
                  </a:solidFill>
                </a:ln>
                <a:solidFill>
                  <a:prstClr val="black"/>
                </a:solidFill>
                <a:effectLst>
                  <a:outerShdw blurRad="50800" dist="50800" algn="ctr" rotWithShape="0">
                    <a:prstClr val="white">
                      <a:lumMod val="85000"/>
                    </a:prstClr>
                  </a:outerShdw>
                </a:effectLst>
                <a:latin typeface="Segoe Print" pitchFamily="2" charset="0"/>
              </a:rPr>
              <a:t>гармонь – один из символов Тулы, наравне с тульским пряником и тульским самоваром. Музей носит имя Николая Ивановича Белобородова и был открыт для посетителей в память о знаменитом туляке. Важнейшее изобретение Николая Ивановича - хроматическая гармонь. </a:t>
            </a:r>
            <a:r>
              <a:rPr lang="ru-RU" sz="1600" b="1" i="1" dirty="0" smtClean="0">
                <a:ln>
                  <a:solidFill>
                    <a:prstClr val="white">
                      <a:lumMod val="85000"/>
                    </a:prstClr>
                  </a:solidFill>
                </a:ln>
                <a:solidFill>
                  <a:prstClr val="black"/>
                </a:solidFill>
                <a:effectLst>
                  <a:outerShdw blurRad="50800" dist="50800" algn="ctr" rotWithShape="0">
                    <a:prstClr val="white">
                      <a:lumMod val="85000"/>
                    </a:prstClr>
                  </a:outerShdw>
                </a:effectLst>
                <a:latin typeface="Segoe Print" pitchFamily="2" charset="0"/>
              </a:rPr>
              <a:t>Этот </a:t>
            </a:r>
            <a:r>
              <a:rPr lang="ru-RU" sz="1600" b="1" i="1" dirty="0">
                <a:ln>
                  <a:solidFill>
                    <a:prstClr val="white">
                      <a:lumMod val="85000"/>
                    </a:prstClr>
                  </a:solidFill>
                </a:ln>
                <a:solidFill>
                  <a:prstClr val="black"/>
                </a:solidFill>
                <a:effectLst>
                  <a:outerShdw blurRad="50800" dist="50800" algn="ctr" rotWithShape="0">
                    <a:prstClr val="white">
                      <a:lumMod val="85000"/>
                    </a:prstClr>
                  </a:outerShdw>
                </a:effectLst>
                <a:latin typeface="Segoe Print" pitchFamily="2" charset="0"/>
              </a:rPr>
              <a:t>музей </a:t>
            </a:r>
            <a:r>
              <a:rPr lang="ru-RU" sz="1600" b="1" i="1" dirty="0" smtClean="0">
                <a:ln>
                  <a:solidFill>
                    <a:prstClr val="white">
                      <a:lumMod val="85000"/>
                    </a:prstClr>
                  </a:solidFill>
                </a:ln>
                <a:solidFill>
                  <a:prstClr val="black"/>
                </a:solidFill>
                <a:effectLst>
                  <a:outerShdw blurRad="50800" dist="50800" algn="ctr" rotWithShape="0">
                    <a:prstClr val="white">
                      <a:lumMod val="85000"/>
                    </a:prstClr>
                  </a:outerShdw>
                </a:effectLst>
                <a:latin typeface="Segoe Print" pitchFamily="2" charset="0"/>
              </a:rPr>
              <a:t>- </a:t>
            </a:r>
            <a:r>
              <a:rPr lang="ru-RU" sz="1600" b="1" i="1" dirty="0">
                <a:ln>
                  <a:solidFill>
                    <a:prstClr val="white">
                      <a:lumMod val="85000"/>
                    </a:prstClr>
                  </a:solidFill>
                </a:ln>
                <a:solidFill>
                  <a:prstClr val="black"/>
                </a:solidFill>
                <a:effectLst>
                  <a:outerShdw blurRad="50800" dist="50800" algn="ctr" rotWithShape="0">
                    <a:prstClr val="white">
                      <a:lumMod val="85000"/>
                    </a:prstClr>
                  </a:outerShdw>
                </a:effectLst>
                <a:latin typeface="Segoe Print" pitchFamily="2" charset="0"/>
              </a:rPr>
              <a:t>единственный музыкальный музей в Тульской области!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4693" y="66397"/>
            <a:ext cx="5981799" cy="800219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n>
                  <a:solidFill>
                    <a:prstClr val="white">
                      <a:lumMod val="75000"/>
                    </a:prstClr>
                  </a:solidFill>
                </a:ln>
                <a:solidFill>
                  <a:srgbClr val="C00000"/>
                </a:solidFill>
                <a:latin typeface="Segoe Print" pitchFamily="2" charset="0"/>
              </a:rPr>
              <a:t>Музей </a:t>
            </a:r>
            <a:r>
              <a:rPr lang="ru-RU" sz="2800" b="1" i="1" dirty="0" smtClean="0">
                <a:ln>
                  <a:solidFill>
                    <a:prstClr val="white">
                      <a:lumMod val="75000"/>
                    </a:prstClr>
                  </a:solidFill>
                </a:ln>
                <a:solidFill>
                  <a:srgbClr val="C00000"/>
                </a:solidFill>
                <a:latin typeface="Segoe Print" pitchFamily="2" charset="0"/>
              </a:rPr>
              <a:t>тульской гармони</a:t>
            </a:r>
            <a:endParaRPr lang="ru-RU" sz="2800" b="1" i="1" dirty="0">
              <a:ln>
                <a:solidFill>
                  <a:prstClr val="white">
                    <a:lumMod val="75000"/>
                  </a:prstClr>
                </a:solidFill>
              </a:ln>
              <a:solidFill>
                <a:srgbClr val="C00000"/>
              </a:solidFill>
              <a:latin typeface="Segoe Print" pitchFamily="2" charset="0"/>
            </a:endParaRPr>
          </a:p>
          <a:p>
            <a:endParaRPr lang="ru-RU" i="1" dirty="0">
              <a:solidFill>
                <a:prstClr val="black"/>
              </a:solidFill>
            </a:endParaRPr>
          </a:p>
        </p:txBody>
      </p:sp>
      <p:pic>
        <p:nvPicPr>
          <p:cNvPr id="8194" name="Picture 2" descr="http://beloborodov.museum-tula.ru/assets/images/beloborodov/bel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33032"/>
            <a:ext cx="4591347" cy="358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Olga.Fomicheva\Desktop\фото для презентации\банеры\Я Тульская Гармонь черна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6866">
            <a:off x="3667435" y="594418"/>
            <a:ext cx="2313344" cy="115862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30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061" y="0"/>
            <a:ext cx="9143999" cy="51435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4231" y="1116230"/>
            <a:ext cx="388969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00" b="1" i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50800" dist="50800" algn="ctr" rotWithShape="0">
                    <a:schemeClr val="bg1">
                      <a:lumMod val="85000"/>
                    </a:schemeClr>
                  </a:outerShdw>
                </a:effectLst>
                <a:latin typeface="Segoe Print" pitchFamily="2" charset="0"/>
              </a:rPr>
              <a:t>Следующей остановкой нашего маршрута станет </a:t>
            </a:r>
            <a:r>
              <a:rPr lang="ru-RU" sz="1700" b="1" i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50800" dist="50800" algn="ctr" rotWithShape="0">
                    <a:schemeClr val="bg1">
                      <a:lumMod val="85000"/>
                    </a:schemeClr>
                  </a:outerShdw>
                </a:effectLst>
                <a:latin typeface="Segoe Print" pitchFamily="2" charset="0"/>
              </a:rPr>
              <a:t>посещение нового здания Тульского государственного музея оружия, который входит в 100 лучших музеев мира! Туристы смогут познакомиться с историей оружейного </a:t>
            </a:r>
            <a:r>
              <a:rPr lang="ru-RU" sz="1700" b="1" i="1" dirty="0"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50800" dist="50800" algn="ctr" rotWithShape="0">
                    <a:schemeClr val="bg1">
                      <a:lumMod val="85000"/>
                    </a:schemeClr>
                  </a:outerShdw>
                </a:effectLst>
                <a:latin typeface="Segoe Print" pitchFamily="2" charset="0"/>
              </a:rPr>
              <a:t>производства России, </a:t>
            </a:r>
            <a:r>
              <a:rPr lang="ru-RU" sz="1700" b="1" i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50800" dist="50800" algn="ctr" rotWithShape="0">
                    <a:schemeClr val="bg1">
                      <a:lumMod val="85000"/>
                    </a:schemeClr>
                  </a:outerShdw>
                </a:effectLst>
                <a:latin typeface="Segoe Print" pitchFamily="2" charset="0"/>
              </a:rPr>
              <a:t>а также погрузиться </a:t>
            </a:r>
            <a:r>
              <a:rPr lang="ru-RU" sz="1700" b="1" i="1" dirty="0"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50800" dist="50800" algn="ctr" rotWithShape="0">
                    <a:schemeClr val="bg1">
                      <a:lumMod val="85000"/>
                    </a:schemeClr>
                  </a:outerShdw>
                </a:effectLst>
                <a:latin typeface="Segoe Print" pitchFamily="2" charset="0"/>
              </a:rPr>
              <a:t>в историческую эпоху в интерактивных и игровых </a:t>
            </a:r>
            <a:r>
              <a:rPr lang="ru-RU" sz="1700" b="1" i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50800" dist="50800" algn="ctr" rotWithShape="0">
                    <a:schemeClr val="bg1">
                      <a:lumMod val="85000"/>
                    </a:schemeClr>
                  </a:outerShdw>
                </a:effectLst>
                <a:latin typeface="Segoe Print" pitchFamily="2" charset="0"/>
              </a:rPr>
              <a:t>зонах!</a:t>
            </a:r>
            <a:endParaRPr lang="ru-RU" sz="1700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66397"/>
            <a:ext cx="7200799" cy="1231106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Segoe Print" pitchFamily="2" charset="0"/>
              </a:rPr>
              <a:t>Тульский государственный </a:t>
            </a:r>
          </a:p>
          <a:p>
            <a:pPr algn="ctr"/>
            <a:r>
              <a:rPr lang="ru-RU" sz="2800" b="1" i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Segoe Print" pitchFamily="2" charset="0"/>
              </a:rPr>
              <a:t>музей оружия</a:t>
            </a:r>
            <a:endParaRPr lang="ru-RU" sz="2800" b="1" i="1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rgbClr val="C00000"/>
              </a:solidFill>
              <a:latin typeface="Segoe Print" pitchFamily="2" charset="0"/>
            </a:endParaRPr>
          </a:p>
          <a:p>
            <a:endParaRPr lang="ru-RU" i="1" dirty="0"/>
          </a:p>
        </p:txBody>
      </p:sp>
      <p:pic>
        <p:nvPicPr>
          <p:cNvPr id="7170" name="Picture 2" descr="C:\Users\Olga.Fomicheva\Desktop\Федеральный проект\Битва за Москву\ДЛЯ МК ТО\ДЛЯ МК ТО\153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04" y="2427734"/>
            <a:ext cx="4123226" cy="2605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Фото\Музеи\Музей оружия\музей оружия фото\Шлем с душой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16230"/>
            <a:ext cx="3127920" cy="208823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061" y="0"/>
            <a:ext cx="9143999" cy="51435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1854" y="1419622"/>
            <a:ext cx="388969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 dirty="0" smtClean="0">
                <a:ln>
                  <a:solidFill>
                    <a:prstClr val="white">
                      <a:lumMod val="85000"/>
                    </a:prstClr>
                  </a:solidFill>
                </a:ln>
                <a:solidFill>
                  <a:prstClr val="black"/>
                </a:solidFill>
                <a:effectLst>
                  <a:outerShdw blurRad="50800" dist="50800" algn="ctr" rotWithShape="0">
                    <a:prstClr val="white">
                      <a:lumMod val="85000"/>
                    </a:prstClr>
                  </a:outerShdw>
                </a:effectLst>
                <a:latin typeface="Segoe Print" pitchFamily="2" charset="0"/>
              </a:rPr>
              <a:t>Следующей остановкой нашего маршрута станет посещение нового здания Тульского государственного музея оружия, который входит в 100 лучших музеев мира! Туристы смогут познакомиться с историей оружейного производства России, а также погрузиться в историческую эпоху в интерактивных и игровых зонах!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30" y="8234"/>
            <a:ext cx="6892581" cy="1107996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prstClr val="white">
                      <a:lumMod val="75000"/>
                    </a:prstClr>
                  </a:solidFill>
                </a:ln>
                <a:solidFill>
                  <a:srgbClr val="C00000"/>
                </a:solidFill>
                <a:latin typeface="Segoe Print" pitchFamily="2" charset="0"/>
              </a:rPr>
              <a:t>Интерактивная программа «Тот, кто в Туле не бывал, тот России не видал!»</a:t>
            </a:r>
            <a:endParaRPr lang="ru-RU" sz="2400" b="1" i="1" dirty="0">
              <a:ln>
                <a:solidFill>
                  <a:prstClr val="white">
                    <a:lumMod val="75000"/>
                  </a:prstClr>
                </a:solidFill>
              </a:ln>
              <a:solidFill>
                <a:srgbClr val="C00000"/>
              </a:solidFill>
              <a:latin typeface="Segoe Print" pitchFamily="2" charset="0"/>
            </a:endParaRPr>
          </a:p>
          <a:p>
            <a:endParaRPr lang="ru-RU" i="1" dirty="0">
              <a:solidFill>
                <a:prstClr val="black"/>
              </a:solidFill>
            </a:endParaRPr>
          </a:p>
        </p:txBody>
      </p:sp>
      <p:pic>
        <p:nvPicPr>
          <p:cNvPr id="12290" name="Picture 2" descr="http://www.radiorusskayapesnya.ru/includes/pictures_top/3d969107dffd380ea1a62d335ef15ce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495611"/>
            <a:ext cx="3311089" cy="2647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mk.tula.ru/upload/iblock/24f/ladushk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558" y="3583597"/>
            <a:ext cx="2006054" cy="15005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D:\Фото\фото для презентации\DSC_0632 копи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982" y="1174393"/>
            <a:ext cx="3062290" cy="174954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51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</TotalTime>
  <Words>582</Words>
  <Application>Microsoft Office PowerPoint</Application>
  <PresentationFormat>Экран (16:9)</PresentationFormat>
  <Paragraphs>35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Фомичева Ольга Сергеевна</cp:lastModifiedBy>
  <cp:revision>80</cp:revision>
  <dcterms:created xsi:type="dcterms:W3CDTF">2015-08-12T09:05:27Z</dcterms:created>
  <dcterms:modified xsi:type="dcterms:W3CDTF">2015-09-07T14:32:25Z</dcterms:modified>
</cp:coreProperties>
</file>