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A7A852B-FCA3-4938-9EBE-9FF9E7398483}">
          <p14:sldIdLst>
            <p14:sldId id="256"/>
            <p14:sldId id="257"/>
            <p14:sldId id="259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5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AA4C7-00C7-4769-A829-CF9141A8CC21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37512-330B-4884-B8FC-BEE3D587DA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55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7512-330B-4884-B8FC-BEE3D587DA4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14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6484-8D5B-4C7E-BCD7-3C3EBA23AB59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D5AC-0273-4E00-BD46-C90692A7E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65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6484-8D5B-4C7E-BCD7-3C3EBA23AB59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D5AC-0273-4E00-BD46-C90692A7E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74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6484-8D5B-4C7E-BCD7-3C3EBA23AB59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D5AC-0273-4E00-BD46-C90692A7E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35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6484-8D5B-4C7E-BCD7-3C3EBA23AB59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D5AC-0273-4E00-BD46-C90692A7E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285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6484-8D5B-4C7E-BCD7-3C3EBA23AB59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D5AC-0273-4E00-BD46-C90692A7E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71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6484-8D5B-4C7E-BCD7-3C3EBA23AB59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D5AC-0273-4E00-BD46-C90692A7E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741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6484-8D5B-4C7E-BCD7-3C3EBA23AB59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D5AC-0273-4E00-BD46-C90692A7E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050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6484-8D5B-4C7E-BCD7-3C3EBA23AB59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D5AC-0273-4E00-BD46-C90692A7E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71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6484-8D5B-4C7E-BCD7-3C3EBA23AB59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D5AC-0273-4E00-BD46-C90692A7E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08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6484-8D5B-4C7E-BCD7-3C3EBA23AB59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D5AC-0273-4E00-BD46-C90692A7E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927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6484-8D5B-4C7E-BCD7-3C3EBA23AB59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D5AC-0273-4E00-BD46-C90692A7E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33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6484-8D5B-4C7E-BCD7-3C3EBA23AB59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D5AC-0273-4E00-BD46-C90692A7E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64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7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Adobe Myungjo Std M" pitchFamily="18" charset="-128"/>
                <a:ea typeface="Adobe Myungjo Std M" pitchFamily="18" charset="-128"/>
              </a:rPr>
              <a:t>ЛОБЫНСК</a:t>
            </a:r>
            <a:endParaRPr lang="ru-RU" sz="7200" b="1" dirty="0">
              <a:latin typeface="Adobe Myungjo Std M" pitchFamily="18" charset="-128"/>
              <a:ea typeface="Adobe Myungjo Std M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6400800" cy="9361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Возрождение легенды…..</a:t>
            </a:r>
            <a:endParaRPr lang="ru-RU" sz="4000" dirty="0"/>
          </a:p>
        </p:txBody>
      </p:sp>
      <p:pic>
        <p:nvPicPr>
          <p:cNvPr id="1027" name="Picture 3" descr="C:\Users\user\Desktop\Дракино\Фото и видео\Остров\Беседки, амфитеатр, бар\DSC_00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2091" y="1772816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924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8063" y="116632"/>
            <a:ext cx="3312368" cy="657994"/>
          </a:xfrm>
        </p:spPr>
        <p:txBody>
          <a:bodyPr>
            <a:normAutofit/>
          </a:bodyPr>
          <a:lstStyle/>
          <a:p>
            <a:r>
              <a:rPr lang="ru-RU" sz="3600" dirty="0"/>
              <a:t>Беседки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2893" y="764705"/>
            <a:ext cx="8517580" cy="2016223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/>
              </a:rPr>
              <a:t>В непосредственной близости от амфитеатра начинается ряд уютных </a:t>
            </a:r>
            <a:r>
              <a:rPr lang="ru-RU" sz="1800" b="1" dirty="0" smtClean="0">
                <a:effectLst/>
              </a:rPr>
              <a:t>деревянных беседок</a:t>
            </a:r>
            <a:r>
              <a:rPr lang="ru-RU" sz="1800" dirty="0" smtClean="0">
                <a:effectLst/>
              </a:rPr>
              <a:t>. Они спроектированы таким образом, что станут отличным местом для большой компании в любое время года. Летом гости предпочтут разместиться в открытой части беседки и наслаждаться природой, а </a:t>
            </a:r>
            <a:r>
              <a:rPr lang="ru-RU" sz="1800" dirty="0" smtClean="0">
                <a:effectLst/>
              </a:rPr>
              <a:t>зимой, скорее всего, </a:t>
            </a:r>
            <a:r>
              <a:rPr lang="ru-RU" sz="1800" dirty="0" smtClean="0">
                <a:effectLst/>
              </a:rPr>
              <a:t>выберут отапливаемое закрытое помещение. </a:t>
            </a:r>
            <a:r>
              <a:rPr lang="ru-RU" sz="1800" dirty="0" smtClean="0">
                <a:effectLst/>
              </a:rPr>
              <a:t>Романтикам и любителям ярких впечатлений на </a:t>
            </a:r>
            <a:r>
              <a:rPr lang="ru-RU" sz="1800" dirty="0" smtClean="0">
                <a:effectLst/>
              </a:rPr>
              <a:t>Острове могут предложить арендовать </a:t>
            </a:r>
            <a:r>
              <a:rPr lang="ru-RU" sz="1800" b="1" dirty="0" smtClean="0">
                <a:effectLst/>
              </a:rPr>
              <a:t>беседку на воде</a:t>
            </a:r>
            <a:r>
              <a:rPr lang="ru-RU" sz="1800" dirty="0" smtClean="0">
                <a:effectLst/>
              </a:rPr>
              <a:t>.</a:t>
            </a:r>
            <a:r>
              <a:rPr lang="ru-RU" sz="1800" dirty="0" smtClean="0"/>
              <a:t>. </a:t>
            </a:r>
            <a:endParaRPr lang="ru-RU" sz="1800" dirty="0">
              <a:effectLst/>
            </a:endParaRPr>
          </a:p>
        </p:txBody>
      </p:sp>
      <p:pic>
        <p:nvPicPr>
          <p:cNvPr id="10242" name="Picture 2" descr="C:\Users\user\Desktop\Дракино\Фото и видео\Остров\Беседка на воде\DSC_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25378"/>
            <a:ext cx="2825613" cy="188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Дракино\Фото и видео\Остров\Беседки, амфитеатр, бар\бесед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75959"/>
            <a:ext cx="4648548" cy="294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Дракино\Фото и видео\Остров\Беседки, амфитеатр, бар\вейлада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8959"/>
            <a:ext cx="2952328" cy="189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0190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632848" cy="65799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«Князь Святослав. Битва за </a:t>
            </a:r>
            <a:r>
              <a:rPr lang="ru-RU" sz="3600" dirty="0" err="1"/>
              <a:t>Лобынск</a:t>
            </a:r>
            <a:r>
              <a:rPr lang="ru-RU" sz="3600" dirty="0"/>
              <a:t>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2893" y="764705"/>
            <a:ext cx="8517580" cy="4392487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/>
              </a:rPr>
              <a:t> </a:t>
            </a:r>
            <a:r>
              <a:rPr lang="ru-RU" sz="1800" dirty="0" smtClean="0"/>
              <a:t> В рамках </a:t>
            </a:r>
            <a:r>
              <a:rPr lang="ru-RU" sz="1800" dirty="0" smtClean="0"/>
              <a:t>проекта, </a:t>
            </a:r>
            <a:r>
              <a:rPr lang="ru-RU" sz="1800" dirty="0" smtClean="0"/>
              <a:t>возведен уникальный для Подмосковья деревянный амфитеатр, рассчитанный на 580 мест. И 23 мая 2015 г. он стал ареной для театрализованного исторического представления "Князь Святослав". Битва за </a:t>
            </a:r>
            <a:r>
              <a:rPr lang="ru-RU" sz="1800" dirty="0" err="1" smtClean="0"/>
              <a:t>Лобынск</a:t>
            </a:r>
            <a:r>
              <a:rPr lang="ru-RU" sz="1800" dirty="0" smtClean="0"/>
              <a:t>". Это массовое костюмированное шоу, основанное на реальных событиях, расскажет историю жизни славного князя, не раз встававшего на защиту своей земли. По задумке </a:t>
            </a:r>
            <a:r>
              <a:rPr lang="ru-RU" sz="1800" dirty="0" smtClean="0"/>
              <a:t>постановщиков </a:t>
            </a:r>
            <a:r>
              <a:rPr lang="ru-RU" sz="1800" dirty="0" smtClean="0"/>
              <a:t>Святослав предстанет не символом, а живым </a:t>
            </a:r>
            <a:r>
              <a:rPr lang="ru-RU" sz="1800" dirty="0" smtClean="0"/>
              <a:t>человеком -  </a:t>
            </a:r>
            <a:r>
              <a:rPr lang="ru-RU" sz="1800" dirty="0" smtClean="0"/>
              <a:t>со своими сомнениями, надеждами, своей </a:t>
            </a:r>
            <a:r>
              <a:rPr lang="ru-RU" sz="1800" dirty="0" smtClean="0"/>
              <a:t>личной и очень интересной историей</a:t>
            </a:r>
            <a:r>
              <a:rPr lang="ru-RU" sz="1800" dirty="0" smtClean="0"/>
              <a:t>. </a:t>
            </a:r>
            <a:endParaRPr lang="ru-RU" sz="1800" dirty="0">
              <a:effectLst/>
            </a:endParaRPr>
          </a:p>
        </p:txBody>
      </p:sp>
      <p:pic>
        <p:nvPicPr>
          <p:cNvPr id="11266" name="Picture 2" descr="C:\Users\user\Desktop\Дракино\Фото и видео\Битва за Лобынск\ФОТО ДЛЯ ВЫКЛАДКИ\P1690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5400000" cy="35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8117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632848" cy="65799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«Князь Святослав. Битва за </a:t>
            </a:r>
            <a:r>
              <a:rPr lang="ru-RU" sz="3600" dirty="0" err="1"/>
              <a:t>Лобынск</a:t>
            </a:r>
            <a:r>
              <a:rPr lang="ru-RU" sz="3600" dirty="0"/>
              <a:t>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2893" y="764705"/>
            <a:ext cx="8517580" cy="439248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Драматизм повествования не отменяет его зрелищности: в массовых сценах участвует несколько сотен подготовленных артистов, в том числе профессиональных наездников, танцоров, акробатов. Сцены ближнего боя подготовлены при помощи специалистов клуба исторической реконструкции, они же разработали эскизы </a:t>
            </a:r>
            <a:br>
              <a:rPr lang="ru-RU" sz="1800" dirty="0" smtClean="0"/>
            </a:br>
            <a:r>
              <a:rPr lang="ru-RU" sz="1800" dirty="0" smtClean="0"/>
              <a:t>великолепных исторических костюмов. </a:t>
            </a:r>
            <a:endParaRPr lang="ru-RU" sz="1800" dirty="0">
              <a:effectLst/>
            </a:endParaRPr>
          </a:p>
        </p:txBody>
      </p:sp>
      <p:pic>
        <p:nvPicPr>
          <p:cNvPr id="12291" name="Picture 3" descr="C:\Users\user\Desktop\Дракино\Фото и видео\Битва за Лобынск\ФОТО ДЛЯ ВЫКЛАДКИ\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5002"/>
            <a:ext cx="4584403" cy="28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user\Desktop\Дракино\Фото и видео\Битва за Лобынск\ФОТО ДЛЯ ВЫКЛАДКИ\P16905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7013" y="3645024"/>
            <a:ext cx="4871433" cy="274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1100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user\Desktop\Дракино\Фото и видео\Битва за Лобынск\ФОТО ДЛЯ ВЫКЛАДКИ\t0-zw0wlW7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4092184" cy="272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632848" cy="65799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«Князь Святослав. Битва за </a:t>
            </a:r>
            <a:r>
              <a:rPr lang="ru-RU" sz="3600" dirty="0" err="1"/>
              <a:t>Лобынск</a:t>
            </a:r>
            <a:r>
              <a:rPr lang="ru-RU" sz="3600" dirty="0"/>
              <a:t>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2893" y="764705"/>
            <a:ext cx="8517580" cy="4392487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Лобынск</a:t>
            </a:r>
            <a:r>
              <a:rPr lang="ru-RU" sz="1800" dirty="0" smtClean="0"/>
              <a:t> на Острове Дракино - это история, которая вершится сегодня!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Данное мероприятие не оставит равнодушными как маленьких детей, так и </a:t>
            </a:r>
            <a:r>
              <a:rPr lang="ru-RU" sz="1800" dirty="0" smtClean="0"/>
              <a:t>взрослых</a:t>
            </a:r>
            <a:r>
              <a:rPr lang="ru-RU" sz="1800" dirty="0" smtClean="0"/>
              <a:t>.</a:t>
            </a:r>
            <a:r>
              <a:rPr lang="ru-RU" sz="1800" dirty="0" smtClean="0"/>
              <a:t> Бурные </a:t>
            </a:r>
            <a:r>
              <a:rPr lang="ru-RU" sz="1800" dirty="0" smtClean="0"/>
              <a:t>эмоции, хорошее настроение и приятные воспоминания гарантированы! Бронируйте билеты и лучшие места!</a:t>
            </a:r>
            <a:endParaRPr lang="ru-RU" sz="1800" dirty="0">
              <a:effectLst/>
            </a:endParaRPr>
          </a:p>
        </p:txBody>
      </p:sp>
      <p:pic>
        <p:nvPicPr>
          <p:cNvPr id="13314" name="Picture 2" descr="C:\Users\user\Desktop\Дракино\Фото и видео\Битва за Лобынск\ФОТО ДЛЯ ВЫКЛАДКИ\P16905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0331" y="2305662"/>
            <a:ext cx="391136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Дракино\Фото и видео\Битва за Лобынск\ФОТО ДЛЯ ВЫКЛАДКИ\TI59ACUDV6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0523"/>
            <a:ext cx="3444056" cy="344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8503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6579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/>
              <a:t>Лобынск</a:t>
            </a:r>
            <a:r>
              <a:rPr lang="ru-RU" sz="3600" dirty="0"/>
              <a:t> на Острове Дракино - это история, которая вершится сегодня.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1700808"/>
            <a:ext cx="8517580" cy="3456384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/>
              </a:rPr>
              <a:t>Работы на Острове Дракино по проекту </a:t>
            </a:r>
            <a:r>
              <a:rPr lang="ru-RU" sz="1800" dirty="0" err="1" smtClean="0">
                <a:effectLst/>
              </a:rPr>
              <a:t>Лобынск</a:t>
            </a:r>
            <a:r>
              <a:rPr lang="ru-RU" sz="1800" dirty="0" smtClean="0">
                <a:effectLst/>
              </a:rPr>
              <a:t> предстоит еще много . На сегодняшний день полностью </a:t>
            </a:r>
            <a:r>
              <a:rPr lang="ru-RU" sz="1800" dirty="0" smtClean="0">
                <a:effectLst/>
              </a:rPr>
              <a:t>готовы: </a:t>
            </a:r>
            <a:r>
              <a:rPr lang="ru-RU" sz="1800" dirty="0" smtClean="0">
                <a:effectLst/>
              </a:rPr>
              <a:t>беседки, амфитеатр, конюшня, на очереди несколько других построек. Работа по старинным чертежам не терпит спешки, но мастера прилагают все усилия, чтобы древний город, преемник </a:t>
            </a:r>
            <a:r>
              <a:rPr lang="ru-RU" sz="1800" dirty="0" err="1" smtClean="0">
                <a:effectLst/>
              </a:rPr>
              <a:t>Лобынска</a:t>
            </a:r>
            <a:r>
              <a:rPr lang="ru-RU" sz="1800" dirty="0" smtClean="0">
                <a:effectLst/>
              </a:rPr>
              <a:t>, как можно скорее предстал перед туристами во всей красе.</a:t>
            </a:r>
          </a:p>
          <a:p>
            <a:r>
              <a:rPr lang="ru-RU" sz="1800" dirty="0" smtClean="0">
                <a:effectLst/>
              </a:rPr>
              <a:t>Проект культурно-развлекательного этнографического комплекса под открытым небом является беспрецедентным для Южного Подмосковья. </a:t>
            </a:r>
            <a:r>
              <a:rPr lang="ru-RU" sz="1800" dirty="0" err="1" smtClean="0">
                <a:effectLst/>
              </a:rPr>
              <a:t>Лобынск</a:t>
            </a:r>
            <a:r>
              <a:rPr lang="ru-RU" sz="1800" dirty="0" smtClean="0">
                <a:effectLst/>
              </a:rPr>
              <a:t> на Острове Дракино - это не только музей деревянного зодчества или парк развлечений, </a:t>
            </a:r>
            <a:r>
              <a:rPr lang="ru-RU" sz="1800" dirty="0" smtClean="0"/>
              <a:t>но и </a:t>
            </a:r>
            <a:r>
              <a:rPr lang="ru-RU" sz="1800" dirty="0" smtClean="0">
                <a:effectLst/>
              </a:rPr>
              <a:t>нечто </a:t>
            </a:r>
            <a:r>
              <a:rPr lang="ru-RU" sz="1800" dirty="0" smtClean="0">
                <a:effectLst/>
              </a:rPr>
              <a:t>большее. Пожалуй, это редчайший пример того, как комфортный отдых может быть наполнен смыслом и душой.</a:t>
            </a:r>
          </a:p>
          <a:p>
            <a:r>
              <a:rPr lang="ru-RU" sz="1800" dirty="0" smtClean="0"/>
              <a:t> 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02322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effectLst/>
              </a:rPr>
              <a:t>Древний </a:t>
            </a:r>
            <a:r>
              <a:rPr lang="ru-RU" sz="3600" b="1" dirty="0" err="1" smtClean="0">
                <a:effectLst/>
              </a:rPr>
              <a:t>Лобынск</a:t>
            </a:r>
            <a:r>
              <a:rPr lang="ru-RU" sz="3600" b="1" dirty="0" smtClean="0">
                <a:effectLst/>
              </a:rPr>
              <a:t> восстанет из пепла и стряхнет </a:t>
            </a:r>
            <a:r>
              <a:rPr lang="ru-RU" sz="3600" b="1" dirty="0" smtClean="0">
                <a:effectLst/>
              </a:rPr>
              <a:t>пыль веков</a:t>
            </a:r>
            <a:endParaRPr lang="ru-RU" sz="3600" b="1" dirty="0">
              <a:effectLst/>
            </a:endParaRPr>
          </a:p>
        </p:txBody>
      </p:sp>
      <p:pic>
        <p:nvPicPr>
          <p:cNvPr id="2050" name="Picture 2" descr="C:\Users\user\Desktop\пРЕЗЕНТАЦИЯ\lobyn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29000"/>
            <a:ext cx="4979814" cy="283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 smtClean="0">
                <a:effectLst/>
              </a:rPr>
              <a:t>Лобынск</a:t>
            </a:r>
            <a:r>
              <a:rPr lang="ru-RU" sz="1800" dirty="0" smtClean="0">
                <a:effectLst/>
              </a:rPr>
              <a:t> - это </a:t>
            </a:r>
            <a:r>
              <a:rPr lang="ru-RU" sz="1800" dirty="0" smtClean="0">
                <a:effectLst/>
              </a:rPr>
              <a:t>не просто история- это реальность.</a:t>
            </a:r>
            <a:endParaRPr lang="ru-RU" sz="1800" dirty="0" smtClean="0">
              <a:effectLst/>
            </a:endParaRPr>
          </a:p>
          <a:p>
            <a:pPr marL="0" indent="0">
              <a:buNone/>
            </a:pPr>
            <a:r>
              <a:rPr lang="ru-RU" sz="1800" dirty="0" smtClean="0">
                <a:effectLst/>
              </a:rPr>
              <a:t>Спустя девять веков город-легенда готов возродиться в новом качестве для новой цели - показать нам, как жили, что умели и любили, где черпали вдохновение и жизненные силы наши </a:t>
            </a:r>
            <a:r>
              <a:rPr lang="ru-RU" sz="1800" dirty="0" smtClean="0">
                <a:effectLst/>
              </a:rPr>
              <a:t>великие предки</a:t>
            </a:r>
            <a:r>
              <a:rPr lang="ru-RU" sz="1800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ru-RU" sz="1800" dirty="0" err="1" smtClean="0">
                <a:effectLst/>
              </a:rPr>
              <a:t>Возражденный</a:t>
            </a:r>
            <a:r>
              <a:rPr lang="ru-RU" sz="1800" dirty="0" smtClean="0">
                <a:effectLst/>
              </a:rPr>
              <a:t>  </a:t>
            </a:r>
            <a:r>
              <a:rPr lang="ru-RU" sz="1800" dirty="0" err="1" smtClean="0">
                <a:effectLst/>
              </a:rPr>
              <a:t>Лобынск</a:t>
            </a:r>
            <a:r>
              <a:rPr lang="ru-RU" sz="1800" dirty="0" smtClean="0">
                <a:effectLst/>
              </a:rPr>
              <a:t> слегка отойдет от обозначенных наукой географических координат, но сохранит дух русского средневековья в его лучших проявлениях. </a:t>
            </a:r>
          </a:p>
          <a:p>
            <a:pPr marL="0" indent="0">
              <a:buNone/>
            </a:pPr>
            <a:r>
              <a:rPr lang="ru-RU" sz="1800" dirty="0" smtClean="0">
                <a:effectLst/>
              </a:rPr>
              <a:t>Мастеровой и хлебосольный, </a:t>
            </a:r>
          </a:p>
          <a:p>
            <a:pPr marL="0" indent="0">
              <a:buNone/>
            </a:pPr>
            <a:r>
              <a:rPr lang="ru-RU" sz="1800" dirty="0" smtClean="0">
                <a:effectLst/>
              </a:rPr>
              <a:t>праздничный и патриархальный, </a:t>
            </a:r>
          </a:p>
          <a:p>
            <a:pPr marL="0" indent="0">
              <a:buNone/>
            </a:pPr>
            <a:r>
              <a:rPr lang="ru-RU" sz="1800" dirty="0" smtClean="0">
                <a:effectLst/>
              </a:rPr>
              <a:t>гордый и гостеприимный               </a:t>
            </a:r>
          </a:p>
          <a:p>
            <a:pPr marL="0" indent="0">
              <a:buNone/>
            </a:pPr>
            <a:r>
              <a:rPr lang="ru-RU" sz="1800" dirty="0" smtClean="0">
                <a:effectLst/>
              </a:rPr>
              <a:t>город  раскинет  свои    </a:t>
            </a:r>
          </a:p>
          <a:p>
            <a:pPr marL="0" indent="0">
              <a:buNone/>
            </a:pPr>
            <a:r>
              <a:rPr lang="ru-RU" sz="1800" dirty="0" smtClean="0">
                <a:effectLst/>
              </a:rPr>
              <a:t>деревянные Терема  на   </a:t>
            </a:r>
          </a:p>
          <a:p>
            <a:pPr marL="0" indent="0">
              <a:buNone/>
            </a:pPr>
            <a:r>
              <a:rPr lang="ru-RU" sz="1800" dirty="0" smtClean="0">
                <a:effectLst/>
              </a:rPr>
              <a:t>живописных </a:t>
            </a:r>
            <a:r>
              <a:rPr lang="ru-RU" sz="1800" dirty="0" smtClean="0"/>
              <a:t> </a:t>
            </a:r>
            <a:r>
              <a:rPr lang="ru-RU" sz="1800" dirty="0" smtClean="0">
                <a:effectLst/>
              </a:rPr>
              <a:t>берегах </a:t>
            </a:r>
          </a:p>
          <a:p>
            <a:pPr marL="0" indent="0">
              <a:buNone/>
            </a:pPr>
            <a:r>
              <a:rPr lang="ru-RU" sz="1800" dirty="0" err="1" smtClean="0">
                <a:effectLst/>
              </a:rPr>
              <a:t>Дракинского</a:t>
            </a:r>
            <a:r>
              <a:rPr lang="ru-RU" sz="1800" dirty="0" smtClean="0">
                <a:effectLst/>
              </a:rPr>
              <a:t> карьера.</a:t>
            </a:r>
          </a:p>
        </p:txBody>
      </p:sp>
    </p:spTree>
    <p:extLst>
      <p:ext uri="{BB962C8B-B14F-4D97-AF65-F5344CB8AC3E}">
        <p14:creationId xmlns:p14="http://schemas.microsoft.com/office/powerpoint/2010/main" xmlns="" val="308041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60648"/>
            <a:ext cx="3008313" cy="6579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/>
              </a:rPr>
              <a:t>О </a:t>
            </a:r>
            <a:r>
              <a:rPr lang="ru-RU" sz="3600" b="1" dirty="0" smtClean="0">
                <a:effectLst/>
              </a:rPr>
              <a:t>проекте</a:t>
            </a:r>
            <a:endParaRPr lang="ru-RU" sz="3600" b="1" dirty="0"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836712"/>
            <a:ext cx="8352928" cy="511256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</a:t>
            </a:r>
            <a:r>
              <a:rPr lang="ru-RU" sz="1800" dirty="0" smtClean="0"/>
              <a:t>этом уникальном </a:t>
            </a:r>
            <a:r>
              <a:rPr lang="ru-RU" sz="1800" dirty="0" smtClean="0"/>
              <a:t>и живописном месте, воссоздастся  архитектура </a:t>
            </a:r>
            <a:r>
              <a:rPr lang="ru-RU" sz="1800" dirty="0" smtClean="0"/>
              <a:t>и быт Древней Руси XVI-XVII вв. </a:t>
            </a:r>
            <a:r>
              <a:rPr lang="ru-RU" sz="1800" dirty="0" smtClean="0"/>
              <a:t>На территории будет расположен </a:t>
            </a:r>
            <a:r>
              <a:rPr lang="ru-RU" sz="1800" dirty="0" smtClean="0"/>
              <a:t>музей древнего города </a:t>
            </a:r>
            <a:r>
              <a:rPr lang="ru-RU" sz="1800" dirty="0" err="1" smtClean="0"/>
              <a:t>Лобынска</a:t>
            </a:r>
            <a:r>
              <a:rPr lang="ru-RU" sz="1800" dirty="0" smtClean="0"/>
              <a:t>, который в былые времена находился в этих местах. Его раскопки ведутся в настоящее время и находки станут экспонатами музея. Окунуться в историю </a:t>
            </a:r>
            <a:r>
              <a:rPr lang="ru-RU" sz="1800" dirty="0" smtClean="0"/>
              <a:t>сможет каждый, </a:t>
            </a:r>
            <a:r>
              <a:rPr lang="ru-RU" sz="1800" dirty="0" smtClean="0"/>
              <a:t>пройдя по «улице мастеров», где будет реконструирован быт и ремесла тех давних лет. Настоящий амфитеатр станет площадкой для проведения концертных и шоу-программ. </a:t>
            </a:r>
            <a:r>
              <a:rPr lang="ru-RU" sz="1800" dirty="0" smtClean="0"/>
              <a:t>Но, </a:t>
            </a:r>
            <a:r>
              <a:rPr lang="ru-RU" sz="1800" dirty="0" smtClean="0"/>
              <a:t>как каждый культурно-развлекательный </a:t>
            </a:r>
          </a:p>
          <a:p>
            <a:r>
              <a:rPr lang="ru-RU" sz="1800" dirty="0" smtClean="0"/>
              <a:t>центр </a:t>
            </a:r>
            <a:r>
              <a:rPr lang="ru-RU" sz="1800" dirty="0" smtClean="0"/>
              <a:t>- Остров </a:t>
            </a:r>
            <a:r>
              <a:rPr lang="ru-RU" sz="1800" dirty="0" smtClean="0"/>
              <a:t>«Дракино» </a:t>
            </a:r>
          </a:p>
          <a:p>
            <a:r>
              <a:rPr lang="ru-RU" sz="1800" dirty="0" smtClean="0"/>
              <a:t>будет готов предложить своим </a:t>
            </a:r>
          </a:p>
          <a:p>
            <a:r>
              <a:rPr lang="ru-RU" sz="1800" dirty="0" smtClean="0"/>
              <a:t>гостям современный отдых. </a:t>
            </a:r>
          </a:p>
          <a:p>
            <a:r>
              <a:rPr lang="ru-RU" sz="1800" dirty="0" smtClean="0"/>
              <a:t>Это комфортная и обустроенная</a:t>
            </a:r>
          </a:p>
          <a:p>
            <a:r>
              <a:rPr lang="ru-RU" sz="1800" dirty="0" smtClean="0"/>
              <a:t> пляжная зона, прокат </a:t>
            </a:r>
          </a:p>
          <a:p>
            <a:r>
              <a:rPr lang="ru-RU" sz="1800" dirty="0" smtClean="0"/>
              <a:t>катамаранов и лодок, уютный </a:t>
            </a:r>
          </a:p>
          <a:p>
            <a:r>
              <a:rPr lang="ru-RU" sz="1800" dirty="0" smtClean="0"/>
              <a:t>ресторанный комплекс и еще </a:t>
            </a:r>
          </a:p>
          <a:p>
            <a:r>
              <a:rPr lang="ru-RU" sz="1800" dirty="0" smtClean="0"/>
              <a:t>многое другое.</a:t>
            </a:r>
          </a:p>
          <a:p>
            <a:endParaRPr lang="ru-RU" dirty="0"/>
          </a:p>
        </p:txBody>
      </p:sp>
      <p:pic>
        <p:nvPicPr>
          <p:cNvPr id="3075" name="Picture 3" descr="C:\Users\user\Desktop\пРЕЗЕНТАЦИЯ\ostrov-2-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2964" y="2929642"/>
            <a:ext cx="5105838" cy="362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982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435" y="404664"/>
            <a:ext cx="8424936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effectLst/>
              </a:rPr>
              <a:t>Масштабный проект включает в себя возведение нескольких десятков деревянных зданий и построек, воссоздающих облик средневекового русского города. Главный архитектор </a:t>
            </a:r>
            <a:r>
              <a:rPr lang="ru-RU" sz="1600" dirty="0" smtClean="0">
                <a:effectLst/>
              </a:rPr>
              <a:t>проекта- </a:t>
            </a:r>
            <a:r>
              <a:rPr lang="ru-RU" sz="1600" dirty="0" smtClean="0">
                <a:effectLst/>
              </a:rPr>
              <a:t>Егор </a:t>
            </a:r>
            <a:r>
              <a:rPr lang="ru-RU" sz="1600" dirty="0" smtClean="0">
                <a:effectLst/>
              </a:rPr>
              <a:t>Соловьев, </a:t>
            </a:r>
            <a:r>
              <a:rPr lang="ru-RU" sz="1600" dirty="0" smtClean="0">
                <a:effectLst/>
              </a:rPr>
              <a:t>работает в сотрудничестве с фирмой "</a:t>
            </a:r>
            <a:r>
              <a:rPr lang="ru-RU" sz="1600" dirty="0" err="1" smtClean="0">
                <a:effectLst/>
              </a:rPr>
              <a:t>Ополо</a:t>
            </a:r>
            <a:r>
              <a:rPr lang="ru-RU" sz="1600" dirty="0" smtClean="0">
                <a:effectLst/>
              </a:rPr>
              <a:t>", основанной архитектором-реставратором, лауреатом Государственной премии СССР академиком Александром Викторовичем </a:t>
            </a:r>
            <a:r>
              <a:rPr lang="ru-RU" sz="1600" dirty="0" err="1" smtClean="0">
                <a:effectLst/>
              </a:rPr>
              <a:t>Ополовниковым</a:t>
            </a:r>
            <a:r>
              <a:rPr lang="ru-RU" sz="1600" dirty="0" smtClean="0">
                <a:effectLst/>
              </a:rPr>
              <a:t>. Именно стараниями А. В. </a:t>
            </a:r>
            <a:r>
              <a:rPr lang="ru-RU" sz="1600" dirty="0" err="1" smtClean="0">
                <a:effectLst/>
              </a:rPr>
              <a:t>Ополовникова</a:t>
            </a:r>
            <a:r>
              <a:rPr lang="ru-RU" sz="1600" dirty="0" smtClean="0">
                <a:effectLst/>
              </a:rPr>
              <a:t> в Карелии в послевоенные годы был отреставрирован уникальный архитектурный ансамбль Кижи и создан музей русского деревянного зодчества. Помощниками и преемниками мастера стали его дочь, Елена Александровна </a:t>
            </a:r>
            <a:r>
              <a:rPr lang="ru-RU" sz="1600" dirty="0" err="1" smtClean="0">
                <a:effectLst/>
              </a:rPr>
              <a:t>Ополовникова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smtClean="0">
                <a:effectLst/>
              </a:rPr>
              <a:t>и зять - Валерий Александрович Цыганов. </a:t>
            </a:r>
            <a:r>
              <a:rPr lang="ru-RU" sz="1600" dirty="0" err="1" smtClean="0">
                <a:effectLst/>
              </a:rPr>
              <a:t>Серпуховский</a:t>
            </a:r>
            <a:r>
              <a:rPr lang="ru-RU" sz="1600" dirty="0" smtClean="0">
                <a:effectLst/>
              </a:rPr>
              <a:t> район - родное место для этой прославленной династии. </a:t>
            </a:r>
          </a:p>
        </p:txBody>
      </p:sp>
      <p:pic>
        <p:nvPicPr>
          <p:cNvPr id="4104" name="Picture 8" descr="C:\Users\user\Desktop\пРЕЗЕНТАЦИЯ\ostrov-4-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5472608" cy="386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089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4048" y="623392"/>
            <a:ext cx="3600400" cy="3563510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/>
              </a:rPr>
              <a:t>Вход в мир средневековья будет оформлен массивными воротами и деревянной Сторожевой башней, являющейся точной копией подлинной древнерусской постройки. По мнению Егора </a:t>
            </a:r>
            <a:r>
              <a:rPr lang="ru-RU" sz="1800" dirty="0" smtClean="0">
                <a:effectLst/>
              </a:rPr>
              <a:t>Соловьева- аналогичная </a:t>
            </a:r>
            <a:r>
              <a:rPr lang="ru-RU" sz="1800" dirty="0" smtClean="0">
                <a:effectLst/>
              </a:rPr>
              <a:t>башня, скорей всего, была в настоящем </a:t>
            </a:r>
            <a:r>
              <a:rPr lang="ru-RU" sz="1800" dirty="0" err="1" smtClean="0">
                <a:effectLst/>
              </a:rPr>
              <a:t>Лобынске</a:t>
            </a:r>
            <a:r>
              <a:rPr lang="ru-RU" sz="1800" dirty="0" smtClean="0">
                <a:effectLst/>
              </a:rPr>
              <a:t>. Минуя ворота, посетители комплекса попадают в особый мир, одновременно непривычный и дружественный. </a:t>
            </a:r>
            <a:endParaRPr lang="ru-RU" dirty="0"/>
          </a:p>
        </p:txBody>
      </p:sp>
      <p:pic>
        <p:nvPicPr>
          <p:cNvPr id="5122" name="Picture 2" descr="C:\Users\user\Desktop\пРЕЗЕНТАЦИЯ\vezd-ostr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692696"/>
            <a:ext cx="4378423" cy="320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516923" y="4077072"/>
            <a:ext cx="8064896" cy="2419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effectLst/>
              </a:rPr>
              <a:t>Здесь вы не увидите современных отделочных материалов, модных элементов дизайна. </a:t>
            </a:r>
            <a:r>
              <a:rPr lang="ru-RU" sz="1800" dirty="0" smtClean="0"/>
              <a:t>И </a:t>
            </a:r>
            <a:r>
              <a:rPr lang="ru-RU" sz="1800" dirty="0" smtClean="0">
                <a:effectLst/>
              </a:rPr>
              <a:t>фактуры </a:t>
            </a:r>
            <a:r>
              <a:rPr lang="ru-RU" sz="1800" dirty="0" smtClean="0">
                <a:effectLst/>
              </a:rPr>
              <a:t>и </a:t>
            </a:r>
            <a:r>
              <a:rPr lang="ru-RU" sz="1800" dirty="0" smtClean="0">
                <a:effectLst/>
              </a:rPr>
              <a:t>цвета и  </a:t>
            </a:r>
            <a:r>
              <a:rPr lang="ru-RU" sz="1800" dirty="0" smtClean="0">
                <a:effectLst/>
              </a:rPr>
              <a:t>даже запахи - всё, словно по волшебству, пришло из </a:t>
            </a:r>
            <a:r>
              <a:rPr lang="ru-RU" sz="1800" dirty="0" smtClean="0">
                <a:effectLst/>
              </a:rPr>
              <a:t>далекого, но славного прошлого. Главная </a:t>
            </a:r>
            <a:r>
              <a:rPr lang="ru-RU" sz="1800" dirty="0" smtClean="0">
                <a:effectLst/>
              </a:rPr>
              <a:t>задача создателей </a:t>
            </a:r>
            <a:r>
              <a:rPr lang="ru-RU" sz="1800" dirty="0" err="1" smtClean="0">
                <a:effectLst/>
              </a:rPr>
              <a:t>Лобынска</a:t>
            </a:r>
            <a:r>
              <a:rPr lang="ru-RU" sz="1800" dirty="0" smtClean="0">
                <a:effectLst/>
              </a:rPr>
              <a:t> состоит в том, чтобы каждый посетитель, независимо от возраста и предпочтений, почувствовал себя в этом мире любимым, желанным гостем, а может быть - и полноправным обитателем.</a:t>
            </a:r>
          </a:p>
          <a:p>
            <a:r>
              <a:rPr lang="ru-RU" sz="1800" dirty="0" smtClean="0">
                <a:effectLst/>
              </a:rPr>
              <a:t>Для реализации этого, будет произведено разделение </a:t>
            </a:r>
            <a:r>
              <a:rPr lang="ru-RU" sz="1800" dirty="0" smtClean="0">
                <a:effectLst/>
              </a:rPr>
              <a:t>территории комплекса на отдельные тематические зоны.</a:t>
            </a:r>
          </a:p>
        </p:txBody>
      </p:sp>
    </p:spTree>
    <p:extLst>
      <p:ext uri="{BB962C8B-B14F-4D97-AF65-F5344CB8AC3E}">
        <p14:creationId xmlns:p14="http://schemas.microsoft.com/office/powerpoint/2010/main" xmlns="" val="1560450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600601" cy="65799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Инфраструктура комплекса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0" y="764703"/>
            <a:ext cx="7920880" cy="532859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Композиционным и смысловым центром города стал </a:t>
            </a:r>
            <a:r>
              <a:rPr lang="ru-RU" sz="1800" b="1" dirty="0" smtClean="0"/>
              <a:t>амфитеатр</a:t>
            </a:r>
            <a:r>
              <a:rPr lang="ru-RU" sz="1800" dirty="0" smtClean="0"/>
              <a:t> на 500 зрителей. С архитектурной точки зрения это сооружение является </a:t>
            </a:r>
            <a:r>
              <a:rPr lang="ru-RU" sz="1800" dirty="0" smtClean="0"/>
              <a:t>уникальным, </a:t>
            </a:r>
            <a:r>
              <a:rPr lang="ru-RU" sz="1800" dirty="0" smtClean="0"/>
              <a:t>не только для Московской области, но и для России. В основе рядов амфитеатра – конструкция габиона, то </a:t>
            </a:r>
            <a:r>
              <a:rPr lang="ru-RU" sz="1800" dirty="0" smtClean="0"/>
              <a:t>есть металлические </a:t>
            </a:r>
            <a:r>
              <a:rPr lang="ru-RU" sz="1800" dirty="0" smtClean="0"/>
              <a:t>клети, наполненные природным камнем. Сверху </a:t>
            </a:r>
            <a:r>
              <a:rPr lang="ru-RU" sz="1800" dirty="0" smtClean="0"/>
              <a:t>же, </a:t>
            </a:r>
            <a:r>
              <a:rPr lang="ru-RU" sz="1800" dirty="0" smtClean="0"/>
              <a:t>скамьи декорированы деревом. Благодаря этому инженерному решению существенно повышается прочность конструкции, которой </a:t>
            </a:r>
          </a:p>
          <a:p>
            <a:r>
              <a:rPr lang="ru-RU" sz="1800" dirty="0" smtClean="0"/>
              <a:t>уготовано быть не только </a:t>
            </a:r>
          </a:p>
          <a:p>
            <a:r>
              <a:rPr lang="ru-RU" sz="1800" dirty="0" smtClean="0"/>
              <a:t>зрительным залом, но и </a:t>
            </a:r>
          </a:p>
          <a:p>
            <a:r>
              <a:rPr lang="ru-RU" sz="1800" dirty="0" smtClean="0"/>
              <a:t>ареной действий. По замыслу </a:t>
            </a:r>
          </a:p>
          <a:p>
            <a:r>
              <a:rPr lang="ru-RU" sz="1800" dirty="0" smtClean="0"/>
              <a:t>проектировщиков, </a:t>
            </a:r>
          </a:p>
          <a:p>
            <a:r>
              <a:rPr lang="ru-RU" sz="1800" dirty="0" smtClean="0"/>
              <a:t>центральная часть </a:t>
            </a:r>
          </a:p>
          <a:p>
            <a:r>
              <a:rPr lang="ru-RU" sz="1800" dirty="0" smtClean="0"/>
              <a:t>амфитеатра и его ступени </a:t>
            </a:r>
          </a:p>
          <a:p>
            <a:r>
              <a:rPr lang="ru-RU" sz="1800" dirty="0" smtClean="0"/>
              <a:t>могут служить подмостками </a:t>
            </a:r>
          </a:p>
          <a:p>
            <a:r>
              <a:rPr lang="ru-RU" sz="1800" dirty="0" smtClean="0"/>
              <a:t>для различных представлений.</a:t>
            </a:r>
          </a:p>
          <a:p>
            <a:r>
              <a:rPr lang="ru-RU" sz="1800" dirty="0" smtClean="0"/>
              <a:t> </a:t>
            </a:r>
            <a:endParaRPr lang="ru-RU" dirty="0"/>
          </a:p>
        </p:txBody>
      </p:sp>
      <p:pic>
        <p:nvPicPr>
          <p:cNvPr id="6146" name="Picture 2" descr="C:\Users\user\Desktop\Дракино\Фото и видео\Битва за Лобынск\ФОТО ДЛЯ ВЫКЛАДКИ\about_big12654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2379" y="2604298"/>
            <a:ext cx="493858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483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5600601" cy="657994"/>
          </a:xfrm>
        </p:spPr>
        <p:txBody>
          <a:bodyPr>
            <a:normAutofit/>
          </a:bodyPr>
          <a:lstStyle/>
          <a:p>
            <a:r>
              <a:rPr lang="ru-RU" sz="3600" dirty="0"/>
              <a:t>Город мастеров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2893" y="764704"/>
            <a:ext cx="4248472" cy="3312369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effectLst/>
              </a:rPr>
              <a:t>Следующее направление деятельности комплекса- интерактивно-познавательное. Узнать секреты древних ремесел от настоящих мастеров, последить за их </a:t>
            </a:r>
            <a:r>
              <a:rPr lang="ru-RU" sz="1800" dirty="0" smtClean="0">
                <a:effectLst/>
              </a:rPr>
              <a:t>работой </a:t>
            </a:r>
            <a:r>
              <a:rPr lang="ru-RU" sz="1800" dirty="0" smtClean="0">
                <a:effectLst/>
              </a:rPr>
              <a:t>и главное </a:t>
            </a:r>
            <a:r>
              <a:rPr lang="ru-RU" sz="1800" dirty="0" smtClean="0">
                <a:effectLst/>
              </a:rPr>
              <a:t>– изготовить, </a:t>
            </a:r>
            <a:r>
              <a:rPr lang="ru-RU" sz="1800" dirty="0" smtClean="0">
                <a:effectLst/>
              </a:rPr>
              <a:t>что-то собственноручно </a:t>
            </a:r>
            <a:r>
              <a:rPr lang="ru-RU" sz="1800" dirty="0" smtClean="0">
                <a:effectLst/>
              </a:rPr>
              <a:t> </a:t>
            </a:r>
            <a:r>
              <a:rPr lang="ru-RU" sz="1800" dirty="0" smtClean="0">
                <a:effectLst/>
              </a:rPr>
              <a:t>можно будет в удивительном </a:t>
            </a:r>
            <a:r>
              <a:rPr lang="ru-RU" sz="1800" b="1" dirty="0" smtClean="0">
                <a:effectLst/>
              </a:rPr>
              <a:t>Городе </a:t>
            </a:r>
            <a:r>
              <a:rPr lang="ru-RU" sz="1800" b="1" dirty="0" smtClean="0">
                <a:effectLst/>
              </a:rPr>
              <a:t>Мастеров,</a:t>
            </a:r>
            <a:r>
              <a:rPr lang="ru-RU" sz="1800" dirty="0" smtClean="0">
                <a:effectLst/>
              </a:rPr>
              <a:t> </a:t>
            </a:r>
            <a:r>
              <a:rPr lang="ru-RU" sz="1800" dirty="0" smtClean="0">
                <a:effectLst/>
              </a:rPr>
              <a:t>на одной из центральных улиц комплекса. В воссозданных постройках разместятся кузница, пекарня, бондарня, гончарная и ткацкая </a:t>
            </a:r>
            <a:r>
              <a:rPr lang="ru-RU" sz="1800" dirty="0" smtClean="0">
                <a:effectLst/>
              </a:rPr>
              <a:t>мастерская. </a:t>
            </a:r>
            <a:endParaRPr lang="ru-RU" sz="1800" dirty="0">
              <a:effectLst/>
            </a:endParaRPr>
          </a:p>
        </p:txBody>
      </p:sp>
      <p:pic>
        <p:nvPicPr>
          <p:cNvPr id="7170" name="Picture 2" descr="C:\Users\user\Desktop\Дракино\Фото и видео\Битва за Лобынск\От фотографа А.Шестуна\4J3A93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436" y="908720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Дракино\Фото и видео\Битва за Лобынск\От фотографа А.Шестуна\4J3A94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4730436" y="3676925"/>
            <a:ext cx="4311205" cy="331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effectLst/>
              </a:rPr>
              <a:t>Изготовь на гончарном круге свою собственную кружку, обожги ее в печи и забери домой на память! Или испеки вместе с радушной хозяюшкой румяный ржаной хлеб, а потом угости им друзей!.. От такого ценного опыта не откажутся ни дети, </a:t>
            </a:r>
            <a:r>
              <a:rPr lang="ru-RU" sz="1800" dirty="0" smtClean="0">
                <a:effectLst/>
              </a:rPr>
              <a:t>не </a:t>
            </a:r>
            <a:r>
              <a:rPr lang="ru-RU" sz="1800" dirty="0" smtClean="0">
                <a:effectLst/>
              </a:rPr>
              <a:t>взрослые, между тем, </a:t>
            </a:r>
            <a:r>
              <a:rPr lang="ru-RU" sz="1800" dirty="0" smtClean="0">
                <a:effectLst/>
              </a:rPr>
              <a:t>это, </a:t>
            </a:r>
            <a:r>
              <a:rPr lang="ru-RU" sz="1800" dirty="0" smtClean="0">
                <a:effectLst/>
              </a:rPr>
              <a:t>не просто аттракцион для туристов, а возможность почувствовать живую связь с историей и традициями твоего народа.</a:t>
            </a:r>
            <a:endParaRPr lang="ru-RU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52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4291" y="116632"/>
            <a:ext cx="2633853" cy="65799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Аттракционы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2892" y="764704"/>
            <a:ext cx="8589587" cy="3312369"/>
          </a:xfrm>
        </p:spPr>
        <p:txBody>
          <a:bodyPr>
            <a:normAutofit/>
          </a:bodyPr>
          <a:lstStyle/>
          <a:p>
            <a:pPr hangingPunct="0"/>
            <a:r>
              <a:rPr lang="ru-RU" sz="1800" dirty="0"/>
              <a:t>«Диво-град» - это эксклюзивный проект по возрождению традиций народной игровой культуры, </a:t>
            </a:r>
            <a:r>
              <a:rPr lang="ru-RU" sz="1800" dirty="0" smtClean="0"/>
              <a:t>использованию </a:t>
            </a:r>
            <a:r>
              <a:rPr lang="ru-RU" sz="1800" dirty="0"/>
              <a:t>ее </a:t>
            </a:r>
            <a:r>
              <a:rPr lang="ru-RU" sz="1800" dirty="0" smtClean="0"/>
              <a:t>потенциала - </a:t>
            </a:r>
            <a:r>
              <a:rPr lang="ru-RU" sz="1800" dirty="0"/>
              <a:t>для укрепления семейных ценностей, развития и объединения детей и взрослых. В его основе - оригинальные исторические </a:t>
            </a:r>
            <a:r>
              <a:rPr lang="ru-RU" sz="1800" dirty="0" smtClean="0"/>
              <a:t>материалы, </a:t>
            </a:r>
            <a:r>
              <a:rPr lang="ru-RU" sz="1800" dirty="0"/>
              <a:t>о народных игровых сооружениях и играх </a:t>
            </a:r>
            <a:r>
              <a:rPr lang="ru-RU" sz="1800" dirty="0" smtClean="0"/>
              <a:t>Руси </a:t>
            </a:r>
            <a:r>
              <a:rPr lang="ru-RU" sz="1800" dirty="0"/>
              <a:t>и России. </a:t>
            </a:r>
          </a:p>
        </p:txBody>
      </p:sp>
      <p:pic>
        <p:nvPicPr>
          <p:cNvPr id="8195" name="Picture 3" descr="C:\Users\user\Desktop\Дракино\Фото и видео\Битва за Лобынск\От фотографа А.Шестуна\4J3A94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21020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Дракино\Фото и видео\Битва за Лобынск\От фотографа А.Шестуна\4J3A93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6844"/>
            <a:ext cx="4824536" cy="32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745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5600601" cy="657994"/>
          </a:xfrm>
        </p:spPr>
        <p:txBody>
          <a:bodyPr>
            <a:normAutofit/>
          </a:bodyPr>
          <a:lstStyle/>
          <a:p>
            <a:r>
              <a:rPr lang="ru-RU" sz="3600" dirty="0"/>
              <a:t>Банный комплекс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2893" y="764705"/>
            <a:ext cx="8517580" cy="316835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Какой же русский город без бани? На Острове их целых </a:t>
            </a:r>
            <a:r>
              <a:rPr lang="ru-RU" sz="1800" dirty="0" smtClean="0"/>
              <a:t>три </a:t>
            </a:r>
            <a:r>
              <a:rPr lang="ru-RU" sz="1800" dirty="0" smtClean="0"/>
              <a:t>и образуют они единый </a:t>
            </a:r>
            <a:r>
              <a:rPr lang="ru-RU" sz="1800" b="1" dirty="0" smtClean="0"/>
              <a:t>Банный комплекс</a:t>
            </a:r>
            <a:r>
              <a:rPr lang="ru-RU" sz="1800" dirty="0" smtClean="0"/>
              <a:t>, который позволяет проследить эволюцию русского банного искусства с древнейших времен до наших дней. Гордостью этого комплекса является баня по-черному - прародительница русских бань. Постройка абсолютно аутентична, единственным отступлением от традиций является шамотный кирпич, из которого выложена печь </a:t>
            </a:r>
            <a:r>
              <a:rPr lang="ru-RU" sz="1800" dirty="0" smtClean="0"/>
              <a:t>, </a:t>
            </a:r>
            <a:r>
              <a:rPr lang="ru-RU" sz="1800" dirty="0" smtClean="0"/>
              <a:t>в XII веке такого кирпича на Руси еще не было. Рядом расположена классическая баня </a:t>
            </a:r>
            <a:r>
              <a:rPr lang="ru-RU" sz="1800" dirty="0" err="1" smtClean="0"/>
              <a:t>по</a:t>
            </a:r>
            <a:r>
              <a:rPr lang="ru-RU" sz="1800" dirty="0" err="1" smtClean="0"/>
              <a:t>-белому</a:t>
            </a:r>
            <a:r>
              <a:rPr lang="ru-RU" sz="1800" dirty="0" smtClean="0"/>
              <a:t>, </a:t>
            </a:r>
            <a:r>
              <a:rPr lang="ru-RU" sz="1800" dirty="0" smtClean="0"/>
              <a:t>рассчитанная уже на компанию побольше. Ну а в третьей банной избе </a:t>
            </a:r>
            <a:r>
              <a:rPr lang="ru-RU" sz="1800" dirty="0" smtClean="0"/>
              <a:t>- гости </a:t>
            </a:r>
            <a:r>
              <a:rPr lang="ru-RU" sz="1800" dirty="0" smtClean="0"/>
              <a:t>смогут получить современные </a:t>
            </a:r>
            <a:r>
              <a:rPr lang="ru-RU" sz="1800" dirty="0" err="1" smtClean="0"/>
              <a:t>спа-услуги</a:t>
            </a:r>
            <a:r>
              <a:rPr lang="ru-RU" sz="1800" dirty="0" smtClean="0"/>
              <a:t>, хорошо сочетающиеся с посещением парной. На обрыве банного комплекса </a:t>
            </a:r>
            <a:r>
              <a:rPr lang="ru-RU" sz="1800" dirty="0" smtClean="0"/>
              <a:t>оборудована </a:t>
            </a:r>
            <a:r>
              <a:rPr lang="ru-RU" sz="1800" dirty="0" smtClean="0"/>
              <a:t>деревянная купель, наполняющаяся из </a:t>
            </a:r>
            <a:r>
              <a:rPr lang="ru-RU" sz="1800" dirty="0" smtClean="0"/>
              <a:t>родника, бьющегося со склона.</a:t>
            </a:r>
            <a:r>
              <a:rPr lang="ru-RU" sz="1800" dirty="0" smtClean="0"/>
              <a:t> </a:t>
            </a:r>
            <a:endParaRPr lang="ru-RU" sz="1800" dirty="0">
              <a:effectLst/>
            </a:endParaRPr>
          </a:p>
        </p:txBody>
      </p:sp>
      <p:pic>
        <p:nvPicPr>
          <p:cNvPr id="9218" name="Picture 2" descr="C:\Users\user\Desktop\Дракино\Фото и видео\Остров\Бани\IMG_49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9032" y="3573016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Дракино\Фото и видео\Остров\Бани\IMG_49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573016"/>
            <a:ext cx="39964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8190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1108</Words>
  <Application>Microsoft Office PowerPoint</Application>
  <PresentationFormat>Экран (4:3)</PresentationFormat>
  <Paragraphs>59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ЛОБЫНСК</vt:lpstr>
      <vt:lpstr>Древний Лобынск восстанет из пепла и стряхнет пыль веков</vt:lpstr>
      <vt:lpstr>О проекте</vt:lpstr>
      <vt:lpstr>Слайд 4</vt:lpstr>
      <vt:lpstr>Слайд 5</vt:lpstr>
      <vt:lpstr>Инфраструктура комплекса</vt:lpstr>
      <vt:lpstr>Город мастеров</vt:lpstr>
      <vt:lpstr>Аттракционы</vt:lpstr>
      <vt:lpstr>Банный комплекс</vt:lpstr>
      <vt:lpstr>Беседки</vt:lpstr>
      <vt:lpstr>«Князь Святослав. Битва за Лобынск»</vt:lpstr>
      <vt:lpstr>«Князь Святослав. Битва за Лобынск»</vt:lpstr>
      <vt:lpstr>«Князь Святослав. Битва за Лобынск»</vt:lpstr>
      <vt:lpstr>Лобынск на Острове Дракино - это история, которая вершится сегодня.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ЛОБЫНСК</dc:title>
  <dc:creator>user</dc:creator>
  <cp:lastModifiedBy>Orlova</cp:lastModifiedBy>
  <cp:revision>14</cp:revision>
  <dcterms:created xsi:type="dcterms:W3CDTF">2015-09-09T16:30:09Z</dcterms:created>
  <dcterms:modified xsi:type="dcterms:W3CDTF">2015-09-10T08:37:29Z</dcterms:modified>
</cp:coreProperties>
</file>