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6" r:id="rId3"/>
    <p:sldId id="272" r:id="rId4"/>
    <p:sldId id="273" r:id="rId5"/>
    <p:sldId id="265" r:id="rId6"/>
    <p:sldId id="267" r:id="rId7"/>
    <p:sldId id="262" r:id="rId8"/>
    <p:sldId id="258" r:id="rId9"/>
    <p:sldId id="268" r:id="rId10"/>
    <p:sldId id="259" r:id="rId11"/>
    <p:sldId id="269" r:id="rId12"/>
    <p:sldId id="260" r:id="rId13"/>
    <p:sldId id="270" r:id="rId14"/>
    <p:sldId id="261" r:id="rId15"/>
    <p:sldId id="271" r:id="rId16"/>
    <p:sldId id="26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8" autoAdjust="0"/>
    <p:restoredTop sz="94599" autoAdjust="0"/>
  </p:normalViewPr>
  <p:slideViewPr>
    <p:cSldViewPr>
      <p:cViewPr varScale="1">
        <p:scale>
          <a:sx n="65" d="100"/>
          <a:sy n="65" d="100"/>
        </p:scale>
        <p:origin x="-129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E2A88-E769-47DA-85D9-25BF7D7C306F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FF50F-887D-4612-B63B-EBAFBA371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FF50F-887D-4612-B63B-EBAFBA37143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\\192.168.0.127\d\Work\Doc\Common\&#1050;&#1054;&#1053;&#1050;&#1059;&#1056;&#1057;%20&#1052;&#1040;&#1056;&#1064;&#1056;&#1059;&#1058;%20&#1043;&#1054;&#1044;&#1040;\&#1041;&#1051;&#1054;&#1050;&#1040;&#1044;&#1053;&#1048;&#1050;&#1048;\55fa9fcc19ea55%20(1)%20(mp3cut.net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ldpaper376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4290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785794"/>
            <a:ext cx="8643998" cy="2427182"/>
          </a:xfrm>
        </p:spPr>
        <p:txBody>
          <a:bodyPr>
            <a:norm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МУП «Одинцовское бюро путешествий и экскурсий представляет программу: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4067944" y="2276872"/>
            <a:ext cx="914400" cy="612648"/>
          </a:xfrm>
          <a:prstGeom prst="wedgeRoundRectCallout">
            <a:avLst>
              <a:gd name="adj1" fmla="val -19534"/>
              <a:gd name="adj2" fmla="val 4893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611560" y="1988840"/>
            <a:ext cx="6876256" cy="2016224"/>
          </a:xfrm>
          <a:prstGeom prst="wedgeRoundRectCallout">
            <a:avLst>
              <a:gd name="adj1" fmla="val -20532"/>
              <a:gd name="adj2" fmla="val 4724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34" y="3857628"/>
            <a:ext cx="8286808" cy="178117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«НЕРАЗРЫВНАЯ СВЯЗЬ ВРЕМЕН: БЛОКАДНЫЙ ЛЕНИНГРАД»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9" name="55fa9fcc19ea55 (1)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9324528" y="6093296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65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95536" y="116632"/>
            <a:ext cx="4248472" cy="4464496"/>
          </a:xfrm>
          <a:prstGeom prst="wedgeRoundRectCallout">
            <a:avLst>
              <a:gd name="adj1" fmla="val -24387"/>
              <a:gd name="adj2" fmla="val 5045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«Как в бою гранату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Как хлебную </a:t>
            </a:r>
            <a:r>
              <a:rPr lang="ru-RU" sz="2800" i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птюшку</a:t>
            </a:r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,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Ценили в блокаду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Мы рыбку-колюшку.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 тех пор мне все ближе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Не все в мире пушки.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Я памятник вижу</a:t>
            </a:r>
          </a:p>
          <a:p>
            <a:r>
              <a:rPr lang="ru-RU" sz="2800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Блокадной колюшке…»</a:t>
            </a:r>
          </a:p>
          <a:p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(Л. </a:t>
            </a:r>
            <a:r>
              <a:rPr lang="ru-RU" b="1" i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Ведяйкин</a:t>
            </a:r>
            <a:r>
              <a:rPr lang="ru-RU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)</a:t>
            </a:r>
          </a:p>
          <a:p>
            <a:pPr algn="ctr"/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Рисунок 3" descr="2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4540" y="1524000"/>
            <a:ext cx="5754240" cy="43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.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4000" y="2178000"/>
            <a:ext cx="351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2920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4305 0.1902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9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25278 -0.1692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-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544616" cy="908719"/>
          </a:xfrm>
        </p:spPr>
        <p:txBody>
          <a:bodyPr/>
          <a:lstStyle/>
          <a:p>
            <a:r>
              <a:rPr lang="ru-RU" i="1" dirty="0" smtClean="0">
                <a:latin typeface="+mn-lt"/>
              </a:rPr>
              <a:t>3 день</a:t>
            </a:r>
            <a:endParaRPr lang="ru-RU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142984"/>
            <a:ext cx="6768752" cy="5000660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Завтрак в гостинице.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Выезд на экскурсию в Царское Село (г. Пушкин). Путевая экскурсия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«Загородные дворцы Петербурга»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.  Посещение Екатерининского дворца и Янтарной комнаты,  прогулка по парку.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Возвращение в гостиницу. Обед в ресторане гостиницы. Свободное время.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Вечер воспоминаний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"Гордимся и помним».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Ужин в ресторане гостиницы. </a:t>
            </a:r>
            <a:endParaRPr lang="ru-RU" sz="24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 advTm="6469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0" y="260648"/>
            <a:ext cx="6912768" cy="3816424"/>
          </a:xfrm>
          <a:prstGeom prst="wedgeRoundRectCallout">
            <a:avLst>
              <a:gd name="adj1" fmla="val -21342"/>
              <a:gd name="adj2" fmla="val 483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«На горнем, самом видном месте,</a:t>
            </a:r>
            <a:b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Как пышный, сказочный венец,</a:t>
            </a:r>
            <a:b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Украсивший убор невесты,</a:t>
            </a:r>
            <a:b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Сияет золотом дворец…»</a:t>
            </a:r>
          </a:p>
          <a:p>
            <a:endParaRPr lang="ru-RU" sz="2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  <a:p>
            <a:r>
              <a:rPr lang="ru-RU" sz="2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( Е. </a:t>
            </a:r>
            <a:r>
              <a:rPr lang="ru-RU" sz="2400" b="1" i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Груданов</a:t>
            </a:r>
            <a:r>
              <a:rPr lang="ru-RU" sz="24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)</a:t>
            </a:r>
          </a:p>
          <a:p>
            <a:pPr algn="ctr"/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Рисунок 3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052736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.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628800"/>
            <a:ext cx="378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3.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314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18519E-6 L -0.19688 -0.10508 " pathEditMode="relative" ptsTypes="AA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11805 0.17847 " pathEditMode="relative" ptsTypes="AA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+mn-lt"/>
              </a:rPr>
              <a:t>4 день</a:t>
            </a:r>
            <a:endParaRPr lang="ru-RU" sz="3600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357298"/>
            <a:ext cx="6095600" cy="3214710"/>
          </a:xfrm>
        </p:spPr>
        <p:txBody>
          <a:bodyPr>
            <a:normAutofit/>
          </a:bodyPr>
          <a:lstStyle/>
          <a:p>
            <a:pPr algn="just"/>
            <a:endParaRPr lang="ru-RU" sz="24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Завтрак в гостинице.                     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Экскурсия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«Особняки М.Кшесинской и В.Брандта на фоне истории».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 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Возвращение в гостиницу. Обед в ресторане гостиницы. Свободное время.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Ужин в ресторане гостиницы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</p:spTree>
  </p:cSld>
  <p:clrMapOvr>
    <a:masterClrMapping/>
  </p:clrMapOvr>
  <p:transition spd="med" advTm="5672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0" y="0"/>
            <a:ext cx="7812360" cy="3212976"/>
          </a:xfrm>
          <a:prstGeom prst="wedgeRoundRectCallout">
            <a:avLst>
              <a:gd name="adj1" fmla="val -23273"/>
              <a:gd name="adj2" fmla="val 4962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«Вы в Петербурге, в шумной доле</a:t>
            </a:r>
            <a:b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Себе живите без преград,</a:t>
            </a:r>
            <a:b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Вы переноситесь по воле</a:t>
            </a:r>
            <a:b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Из края в край, из града в град…»</a:t>
            </a:r>
          </a:p>
          <a:p>
            <a:r>
              <a:rPr lang="ru-RU" sz="28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(К. Павлова)</a:t>
            </a:r>
            <a:endParaRPr lang="ru-RU" sz="2800" i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  <a:p>
            <a:pPr algn="ctr"/>
            <a:endParaRPr lang="ru-RU" sz="36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pic>
        <p:nvPicPr>
          <p:cNvPr id="3" name="Рисунок 2" descr="4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6232711" cy="4680000"/>
          </a:xfrm>
          <a:prstGeom prst="rect">
            <a:avLst/>
          </a:prstGeom>
        </p:spPr>
      </p:pic>
      <p:pic>
        <p:nvPicPr>
          <p:cNvPr id="4" name="Рисунок 3" descr="4.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1196752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4120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3386 -1.85185E-6 " pathEditMode="relative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4965 4.07407E-6 " pathEditMode="relative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000"/>
                            </p:stCondLst>
                            <p:childTnLst>
                              <p:par>
                                <p:cTn id="4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+mn-lt"/>
              </a:rPr>
              <a:t>5 день</a:t>
            </a:r>
            <a:endParaRPr lang="ru-RU" sz="3600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92696"/>
            <a:ext cx="5688632" cy="5951014"/>
          </a:xfrm>
        </p:spPr>
        <p:txBody>
          <a:bodyPr>
            <a:normAutofit/>
          </a:bodyPr>
          <a:lstStyle/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Завтрак в гостинице. Освобождение номеров.      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Экскурсионная прогулка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«Прощание с Петербургом» 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(набережные реки Нева, </a:t>
            </a:r>
            <a:r>
              <a:rPr lang="ru-RU" sz="2400" i="1" dirty="0" err="1" smtClean="0">
                <a:solidFill>
                  <a:schemeClr val="bg2">
                    <a:lumMod val="10000"/>
                  </a:schemeClr>
                </a:solidFill>
              </a:rPr>
              <a:t>Большеохтинский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  мост, Смольный собор, Таврический дворец, башня Водоканала, Музей воды, Музей Суворова, Александро-Невская лавра, площадь Восстания, Лиговский проспект, Московские ворота)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Трансфер в аэропорт «Пулково». Перелет Санкт-Петербург-Москва. Время в полете 1 час 30 минут. 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Трансфер из аэропорта Внуково до г. Одинцово.</a:t>
            </a:r>
            <a:endParaRPr lang="ru-RU" sz="24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 advTm="11719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0" y="0"/>
            <a:ext cx="9144000" cy="3528392"/>
          </a:xfrm>
          <a:prstGeom prst="wedgeRoundRectCallout">
            <a:avLst>
              <a:gd name="adj1" fmla="val -20833"/>
              <a:gd name="adj2" fmla="val 50697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«Я вернулся в мой город, знакомый до слёз,</a:t>
            </a:r>
            <a:b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До прожилок, до детских припухлых желёз.</a:t>
            </a:r>
            <a:endParaRPr lang="ru-RU" sz="3200" i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  <a:p>
            <a: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Ты вернулся сюда, так глотай же скорей</a:t>
            </a:r>
            <a:b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Рыбий жир ленинградских речных фонарей…»</a:t>
            </a:r>
            <a:endParaRPr lang="ru-RU" sz="3200" i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  <a:p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(О. Мандельштам)</a:t>
            </a:r>
            <a:endParaRPr lang="ru-RU" sz="2400" i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  <a:p>
            <a:pPr algn="ctr"/>
            <a:endParaRPr lang="ru-RU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" name="Рисунок 2" descr="5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5.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60648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.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53800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.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253800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5.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2420888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.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84000" y="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451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xit" presetSubtype="1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9462 0.17847 " pathEditMode="relative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2604 0.15764 " pathEditMode="relative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46945E-18 L 0.11025 -0.1574 " pathEditMode="relative" ptsTypes="AA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66667E-6 L -0.12604 -0.15763 " pathEditMode="relative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0"/>
                            </p:stCondLst>
                            <p:childTnLst>
                              <p:par>
                                <p:cTn id="5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4167 -0.15741 " pathEditMode="relative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000"/>
                            </p:stCondLst>
                            <p:childTnLst>
                              <p:par>
                                <p:cTn id="6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0"/>
                            </p:stCondLst>
                            <p:childTnLst>
                              <p:par>
                                <p:cTn id="7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16528 0.19931 " pathEditMode="relative" ptsTypes="AA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000"/>
                            </p:stCondLst>
                            <p:childTnLst>
                              <p:par>
                                <p:cTn id="8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разработана: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МУП «Одинцовское БЮРО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путешествий и экскурсий»</a:t>
            </a:r>
            <a: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i="1" dirty="0" smtClean="0"/>
              <a:t/>
            </a:r>
            <a:br>
              <a:rPr lang="ru-RU" sz="3000" i="1" dirty="0" smtClean="0"/>
            </a:b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Московская область,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Одинцово, ул. Маршала Бирюзова 30Б</a:t>
            </a:r>
            <a:b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Контактные телефоны:</a:t>
            </a:r>
            <a:b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495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590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28, 590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в Интернете: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www.odin-tour.ru</a:t>
            </a: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893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6786610" cy="6286520"/>
          </a:xfrm>
        </p:spPr>
        <p:txBody>
          <a:bodyPr>
            <a:normAutofit fontScale="90000"/>
          </a:bodyPr>
          <a:lstStyle/>
          <a:p>
            <a:r>
              <a:rPr lang="ru-RU" sz="3400" dirty="0" smtClean="0"/>
              <a:t/>
            </a:r>
            <a:br>
              <a:rPr lang="ru-RU" sz="3400" dirty="0" smtClean="0"/>
            </a:br>
            <a:r>
              <a:rPr lang="ru-RU" sz="3400" dirty="0" smtClean="0"/>
              <a:t/>
            </a:r>
            <a:br>
              <a:rPr lang="ru-RU" sz="3400" dirty="0" smtClean="0"/>
            </a:br>
            <a:r>
              <a:rPr lang="ru-RU" sz="3000" b="1" dirty="0" smtClean="0"/>
              <a:t>Есть люди, судьба которых становиться символом судьбы целого поколения. Среди них ветераны-блокадники, пережившие те страшные дни. Прошло 70 лет, подростки блокадного Ленинграда стали дедушками и бабушками, но до сих пор бережно хранят воспоминании о днях блокады... </a:t>
            </a:r>
            <a:br>
              <a:rPr lang="ru-RU" sz="3000" b="1" dirty="0" smtClean="0"/>
            </a:br>
            <a:r>
              <a:rPr lang="ru-RU" sz="3000" b="1" dirty="0" smtClean="0"/>
              <a:t>И куда бы не забросила их судьба они стараются отдать дань памяти, приезжая поклониться своему родному Ленинграду. Они наша живая история.  Когда слушаешь воспоминания ветеранов переживших блокаду, ты вместе с ними переживаешь то тяжелое время.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1057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286676" cy="6154758"/>
          </a:xfrm>
        </p:spPr>
        <p:txBody>
          <a:bodyPr>
            <a:normAutofit fontScale="90000"/>
          </a:bodyPr>
          <a:lstStyle/>
          <a:p>
            <a:r>
              <a:rPr lang="ru-RU" sz="3400" dirty="0" smtClean="0"/>
              <a:t/>
            </a:r>
            <a:br>
              <a:rPr lang="ru-RU" sz="3400" dirty="0" smtClean="0"/>
            </a:br>
            <a:r>
              <a:rPr lang="ru-RU" sz="3000" b="1" dirty="0" smtClean="0"/>
              <a:t>Их, переживших блокаду, становится все меньше и меньше, и вскоре очевидцев тех событий совсем не останется. Неразрывная связь поколений, знание своей истории играет важную роль в формировании личности молодого человека. Осознание этого послужило поводом организовать в год 70-летия Победы специальный маршрут </a:t>
            </a:r>
            <a:r>
              <a:rPr lang="ru-RU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«Неразрывная связь времен: Блокадный Ленинград» </a:t>
            </a:r>
            <a:r>
              <a:rPr lang="ru-RU" sz="3000" b="1" dirty="0" smtClean="0"/>
              <a:t>как совместное путешествие ветеранов и молодежи, с целью сохранения связи поколений и приобщения  ребят к историческому прошлому нашей страны.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115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215238" cy="59404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У участников была возможность соприкоснуться с «живой» историей и получить знания о блокаде Ленинграда от её непосредственных свидетелей.   Реализация уникальной возможности видеть и слышать тех, кто выжил в блокаду в ходе совместного путешествия по городу-герою, являлась основной задачей данного тура.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76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 bright="10000" contrast="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0" y="260648"/>
            <a:ext cx="7740352" cy="4437112"/>
          </a:xfrm>
          <a:prstGeom prst="wedgeRoundRectCallout">
            <a:avLst>
              <a:gd name="adj1" fmla="val -22045"/>
              <a:gd name="adj2" fmla="val 50347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«Ты царей пережил и вождей,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Город-праведник, город-смутьян,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И брусчатка, твоих площадей,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Помнит каждого из горожан.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Каждый час твой историей стал -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В бронзе залов музейных, в стихах,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Он мелодией грозной звучал</a:t>
            </a:r>
            <a:b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</a:br>
            <a:r>
              <a:rPr lang="ru-RU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В черно-белых блокадных ночах.»</a:t>
            </a:r>
          </a:p>
          <a:p>
            <a:r>
              <a:rPr lang="ru-RU" sz="2400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</a:rPr>
              <a:t>Галина Тимошенко</a:t>
            </a:r>
            <a:endParaRPr lang="ru-RU" sz="2400" b="1" i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</a:endParaRPr>
          </a:p>
          <a:p>
            <a:endParaRPr lang="ru-RU" sz="2800" b="1" i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692696"/>
            <a:ext cx="56896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13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56896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92696"/>
            <a:ext cx="56896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4400" y="2590800"/>
            <a:ext cx="5689600" cy="42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27200" y="1295400"/>
            <a:ext cx="5689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206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-0.14566 0.213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10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20469 -0.111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-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7309 0.188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9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18889 -0.0944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4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1"/>
            <a:ext cx="6192688" cy="864095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latin typeface="+mn-lt"/>
                <a:cs typeface="Adobe Arabic" pitchFamily="18" charset="-78"/>
              </a:rPr>
              <a:t>1 день</a:t>
            </a:r>
            <a:endParaRPr lang="ru-RU" sz="4000" i="1" dirty="0">
              <a:latin typeface="+mn-lt"/>
              <a:cs typeface="Adobe Arabic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1071546"/>
            <a:ext cx="6000792" cy="5306362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Сбор группы в г. Одинцово. Трансфер в аэропорт Внуково. Перелет Москва – Санкт-Петербург.  Время в полете 1.30 час.</a:t>
            </a:r>
          </a:p>
          <a:p>
            <a:pPr algn="just"/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Встреча группы  в аэропорту «Пулково 1».  Путевая экскурсия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«Здравствуй Ленинград».</a:t>
            </a:r>
          </a:p>
          <a:p>
            <a:pPr algn="just"/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Завтрак в кафе города. </a:t>
            </a:r>
          </a:p>
          <a:p>
            <a:pPr algn="just"/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Обзорная экскурсия по городу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"Блокадный Ленинград"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. Экскурсия в музей блокады и обороны Ленинграда. Посещение Монумента «Героическим защитникам Ленинграда». Посещение «Пискаревского мемориального кладбища». Возложение цветов.</a:t>
            </a:r>
          </a:p>
          <a:p>
            <a:pPr algn="just"/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Обед в ресторане гостинице. Размещение в гостинице. Свободное время.  Ужин в ресторане гостиницы.</a:t>
            </a:r>
            <a:endParaRPr lang="ru-RU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 advTm="8219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4067944" y="2276872"/>
            <a:ext cx="914400" cy="612648"/>
          </a:xfrm>
          <a:prstGeom prst="wedgeRoundRectCallout">
            <a:avLst>
              <a:gd name="adj1" fmla="val -19534"/>
              <a:gd name="adj2" fmla="val 48932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0" y="-387424"/>
            <a:ext cx="6876256" cy="3600400"/>
          </a:xfrm>
          <a:prstGeom prst="wedgeRoundRectCallout">
            <a:avLst>
              <a:gd name="adj1" fmla="val -20532"/>
              <a:gd name="adj2" fmla="val 47243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«По Ленинграду смерть метет,</a:t>
            </a:r>
            <a:b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</a:br>
            <a: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Она теперь везде,</a:t>
            </a:r>
            <a:b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</a:br>
            <a: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Как ветер…»</a:t>
            </a:r>
            <a:endParaRPr lang="ru-RU" sz="3200" i="1" dirty="0" smtClean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  <a:p>
            <a:r>
              <a:rPr lang="ru-RU" sz="24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Ю. Воронов</a:t>
            </a:r>
            <a:endParaRPr lang="ru-RU" sz="2400" i="1" dirty="0" smtClean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  <a:p>
            <a:pPr algn="ctr"/>
            <a:endParaRPr lang="ru-RU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pic>
        <p:nvPicPr>
          <p:cNvPr id="5" name="Рисунок 4" descr="1.2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90872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.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.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198884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бокадный хле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1340768"/>
            <a:ext cx="6187636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431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3.00648E-6 L 0.14166 0.14685 " pathEditMode="relative" ptsTypes="AA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39685E-6 L -0.14827 -0.1466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-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.1. мемориал защитника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.2. мемориал защитника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0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 мемориал защитника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4000" y="2178000"/>
            <a:ext cx="624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51520" y="4293096"/>
            <a:ext cx="8496944" cy="1728192"/>
          </a:xfrm>
          <a:prstGeom prst="wedgeRoundRectCallout">
            <a:avLst>
              <a:gd name="adj1" fmla="val -21654"/>
              <a:gd name="adj2" fmla="val 5038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Мемориал  героическим защитникам </a:t>
            </a:r>
            <a:r>
              <a:rPr lang="ru-RU" sz="44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Ленинграда</a:t>
            </a:r>
            <a:endParaRPr lang="ru-RU" sz="32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</p:spTree>
  </p:cSld>
  <p:clrMapOvr>
    <a:masterClrMapping/>
  </p:clrMapOvr>
  <p:transition spd="med" advTm="3035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66512E-6 L -0.13403 0.1679 " pathEditMode="relative" ptsTypes="AA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056E-8 L 0.13785 -0.15333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3.05273E-6 L -0.16545 -0.1679 " pathEditMode="relative" ptsTypes="AA">
                                      <p:cBhvr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latin typeface="+mn-lt"/>
              </a:rPr>
              <a:t>2 день</a:t>
            </a:r>
            <a:endParaRPr lang="ru-RU" sz="3600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5832648" cy="50405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Завтрак в гостинице.</a:t>
            </a: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Выезд на экскурсию в Кронштадт. Путевая экскурсия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«Верный спутник Петербурга»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Обзорная экскурсия по городу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«Кронштадт: военно-морская столица России» 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(Якорная площадь, Морской собор, Петровская гавань, памятный знак на месте Андреевского собора). Посещение 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мемориала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«Малая дорога жизни»,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 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Музея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</a:rPr>
              <a:t>истории </a:t>
            </a:r>
            <a:r>
              <a:rPr lang="ru-RU" sz="2400" b="1" i="1" smtClean="0">
                <a:solidFill>
                  <a:schemeClr val="bg2">
                    <a:lumMod val="10000"/>
                  </a:schemeClr>
                </a:solidFill>
              </a:rPr>
              <a:t>Кронштадта </a:t>
            </a:r>
            <a:r>
              <a:rPr lang="ru-RU" sz="2400" b="1" i="1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Возвращение в гостиницу. Обед в ресторане гостиницы. Свободное время. Ужин в ресторане гостиницы.</a:t>
            </a:r>
            <a:endParaRPr lang="ru-RU" sz="24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 advTm="814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309</Words>
  <Application>Microsoft Office PowerPoint</Application>
  <PresentationFormat>Экран (4:3)</PresentationFormat>
  <Paragraphs>57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МУП «Одинцовское бюро путешествий и экскурсий представляет программу:</vt:lpstr>
      <vt:lpstr>  Есть люди, судьба которых становиться символом судьбы целого поколения. Среди них ветераны-блокадники, пережившие те страшные дни. Прошло 70 лет, подростки блокадного Ленинграда стали дедушками и бабушками, но до сих пор бережно хранят воспоминании о днях блокады...  И куда бы не забросила их судьба они стараются отдать дань памяти, приезжая поклониться своему родному Ленинграду. Они наша живая история.  Когда слушаешь воспоминания ветеранов переживших блокаду, ты вместе с ними переживаешь то тяжелое время.  </vt:lpstr>
      <vt:lpstr> Их, переживших блокаду, становится все меньше и меньше, и вскоре очевидцев тех событий совсем не останется. Неразрывная связь поколений, знание своей истории играет важную роль в формировании личности молодого человека. Осознание этого послужило поводом организовать в год 70-летия Победы специальный маршрут «Неразрывная связь времен: Блокадный Ленинград» как совместное путешествие ветеранов и молодежи, с целью сохранения связи поколений и приобщения  ребят к историческому прошлому нашей страны.  </vt:lpstr>
      <vt:lpstr>  У участников была возможность соприкоснуться с «живой» историей и получить знания о блокаде Ленинграда от её непосредственных свидетелей.   Реализация уникальной возможности видеть и слышать тех, кто выжил в блокаду в ходе совместного путешествия по городу-герою, являлась основной задачей данного тура.   </vt:lpstr>
      <vt:lpstr>Слайд 5</vt:lpstr>
      <vt:lpstr>1 день</vt:lpstr>
      <vt:lpstr>Слайд 7</vt:lpstr>
      <vt:lpstr>Слайд 8</vt:lpstr>
      <vt:lpstr>2 день</vt:lpstr>
      <vt:lpstr>Слайд 10</vt:lpstr>
      <vt:lpstr>3 день</vt:lpstr>
      <vt:lpstr>Слайд 12</vt:lpstr>
      <vt:lpstr>4 день</vt:lpstr>
      <vt:lpstr>Слайд 14</vt:lpstr>
      <vt:lpstr>5 день</vt:lpstr>
      <vt:lpstr>Слайд 16</vt:lpstr>
      <vt:lpstr>Программа разработана:  МУП «Одинцовское БЮРО путешествий и экскурсий»  Московская область,  г. Одинцово, ул. Маршала Бирюзова 30Б Контактные телефоны: (495) 590-88-28, 590-83-92  Сайт в Интернете: www.odin-tour.ru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iork iork</dc:creator>
  <cp:lastModifiedBy>Заместитель</cp:lastModifiedBy>
  <cp:revision>111</cp:revision>
  <dcterms:created xsi:type="dcterms:W3CDTF">2015-08-06T09:43:33Z</dcterms:created>
  <dcterms:modified xsi:type="dcterms:W3CDTF">2015-09-02T07:21:44Z</dcterms:modified>
</cp:coreProperties>
</file>