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3" r:id="rId3"/>
    <p:sldId id="273" r:id="rId4"/>
    <p:sldId id="258" r:id="rId5"/>
    <p:sldId id="276" r:id="rId6"/>
    <p:sldId id="274" r:id="rId7"/>
    <p:sldId id="277" r:id="rId8"/>
    <p:sldId id="279" r:id="rId9"/>
    <p:sldId id="280" r:id="rId10"/>
    <p:sldId id="281" r:id="rId11"/>
    <p:sldId id="282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16B05"/>
    <a:srgbClr val="8D4C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68" autoAdjust="0"/>
    <p:restoredTop sz="91667" autoAdjust="0"/>
  </p:normalViewPr>
  <p:slideViewPr>
    <p:cSldViewPr>
      <p:cViewPr varScale="1">
        <p:scale>
          <a:sx n="62" d="100"/>
          <a:sy n="62" d="100"/>
        </p:scale>
        <p:origin x="-14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EE3C-88BD-489A-AA19-10560E6F1D4F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5F3FE-CC09-4B0C-A01F-012148D95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стоимость входит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транспортное обслуживание автобусом туристического класса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услуги гида-экскурсовода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экскурсия в музей бронетанкового вооружения и техники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обед во время экскурсионной программы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размещение на спортивной базе с трехразовым питанием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трех-четырехместных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номерах в отдельно стоящих корпусах. Душ, туалет,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кулер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питьевой водой расположены в каждом корпусе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фестиваль военной песни у костра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лазертаг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часа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командное приключение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стоимость входит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транспортное обслуживание автобусом туристического класса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услуги гида-экскурсовода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экскурсия в музей бронетанкового вооружения и техники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обед во время экскурсионной программы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размещение на спортивной базе с трехразовым питанием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трех-четырехместных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номерах в отдельно стоящих корпусах. Душ, туалет,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кулер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питьевой водой расположены в каждом корпусе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фестиваль военной песни у костра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Лазертаг 2 часа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командное приключение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3FE-CC09-4B0C-A01F-012148D959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83065F-FFCD-4ED5-AA14-1BF8BCB6F5C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DBB412-B3E9-475A-A60C-E514D2C0E9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192.168.0.127\d\Work\Doc\Common\&#1050;&#1054;&#1053;&#1050;&#1059;&#1056;&#1057;%20&#1052;&#1040;&#1056;&#1064;&#1056;&#1059;&#1058;%20&#1043;&#1054;&#1044;&#1040;\&#1052;&#1072;&#1088;&#1096;-&#1073;&#1088;&#1086;&#1089;&#1086;&#1082;\&#1055;&#1077;&#1089;&#1085;&#1080;%20&#1074;&#1086;&#1077;&#1085;&#1085;&#1099;&#1093;%20&#1083;&#1077;&#1090;%20&#8211;%20&#1053;&#1072;%20&#1073;&#1077;&#1079;&#1099;&#1084;&#1103;&#1085;&#1085;&#1086;&#1081;%20&#1074;&#1099;&#1089;&#1086;&#1090;&#1077;(&#1084;&#1080;&#1085;&#1091;&#1089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Бурыкин\Desktop\0_d4167_52795d8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13851">
            <a:off x="270799" y="749998"/>
            <a:ext cx="1441476" cy="2561973"/>
          </a:xfrm>
          <a:prstGeom prst="rect">
            <a:avLst/>
          </a:prstGeom>
          <a:noFill/>
        </p:spPr>
      </p:pic>
      <p:pic>
        <p:nvPicPr>
          <p:cNvPr id="1028" name="Picture 4" descr="C:\Users\Бурыкин\Desktop\0_88d31_b136406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2493">
            <a:off x="-142802" y="126921"/>
            <a:ext cx="1594427" cy="280719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28612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надо фраз про доблесть и отвагу.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— всего лишь навсего слова.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здесь стояли. И назад — ни шагу.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здесь лежим. Зато стоит Москва.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 Карпенко</a:t>
            </a:r>
            <a:endParaRPr lang="ru-RU" sz="20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643446"/>
            <a:ext cx="5754688" cy="209708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85728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357290" y="2285992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kumimoji="0" lang="ru-RU" sz="2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857356" y="142852"/>
            <a:ext cx="7286644" cy="228601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905"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Марш-бросок « Сражение под Москвой»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i="1" dirty="0" smtClean="0">
                <a:solidFill>
                  <a:srgbClr val="D16B0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i="1" dirty="0" smtClean="0">
                <a:ln w="1905"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Авторское  военно-патриотическое мероприятие </a:t>
            </a:r>
            <a:br>
              <a:rPr lang="ru-RU" sz="2200" b="1" i="1" dirty="0" smtClean="0">
                <a:ln w="1905"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n w="1905"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в честь годовщины Победы </a:t>
            </a:r>
            <a:r>
              <a:rPr lang="ru-RU" sz="2200" b="1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Песни военных лет – На безымянной высоте(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99525" y="64293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70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21870" cy="842946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5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-творческий</a:t>
            </a:r>
            <a:endParaRPr lang="ru-RU" sz="2500" b="1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428924" y="2357430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429124" y="1571612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endParaRPr lang="ru-RU" sz="2400" dirty="0"/>
          </a:p>
        </p:txBody>
      </p:sp>
      <p:pic>
        <p:nvPicPr>
          <p:cNvPr id="13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118102"/>
            <a:ext cx="5754688" cy="1739898"/>
          </a:xfrm>
          <a:prstGeom prst="rect">
            <a:avLst/>
          </a:prstGeom>
          <a:noFill/>
        </p:spPr>
      </p:pic>
      <p:pic>
        <p:nvPicPr>
          <p:cNvPr id="11" name="Рисунок 10" descr="35146aeffb6851419d8362c8e26a6f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736"/>
            <a:ext cx="5643602" cy="35719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929322" y="1428736"/>
            <a:ext cx="3071834" cy="442915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Задачи:</a:t>
            </a:r>
          </a:p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познакомить участников с песнями и поэзией военных лет</a:t>
            </a:r>
          </a:p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рассказать о роли песен и поэзии в годы Великой Отечественной Войны</a:t>
            </a:r>
          </a:p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способствовать духовному воспитанию участников</a:t>
            </a:r>
          </a:p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способствовать сплочению участников</a:t>
            </a: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2214554"/>
            <a:ext cx="3071834" cy="242889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блок включены: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вечер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военно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    патриотической песни у костра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чтение стихов</a:t>
            </a:r>
          </a:p>
        </p:txBody>
      </p:sp>
    </p:spTree>
    <p:custDataLst>
      <p:tags r:id="rId1"/>
    </p:custDataLst>
  </p:cSld>
  <p:clrMapOvr>
    <a:masterClrMapping/>
  </p:clrMapOvr>
  <p:transition advTm="1384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Вечер военно-патриотической песни у костра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428924" y="2357430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429124" y="1571612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01024" y="214290"/>
            <a:ext cx="92869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день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118102"/>
            <a:ext cx="5754688" cy="1739898"/>
          </a:xfrm>
          <a:prstGeom prst="rect">
            <a:avLst/>
          </a:prstGeom>
          <a:noFill/>
        </p:spPr>
      </p:pic>
      <p:pic>
        <p:nvPicPr>
          <p:cNvPr id="9" name="Рисунок 8" descr="кост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00174"/>
            <a:ext cx="550072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esni12015-03-23_22_51_100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571612"/>
            <a:ext cx="2286016" cy="1643074"/>
          </a:xfrm>
          <a:prstGeom prst="rect">
            <a:avLst/>
          </a:prstGeom>
        </p:spPr>
      </p:pic>
      <p:pic>
        <p:nvPicPr>
          <p:cNvPr id="11" name="Picture 3" descr="C:\Users\Бурыкин\Desktop\68276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214686"/>
            <a:ext cx="33575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0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42" y="142852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Днем Победы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786842" cy="32861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Штыки от стужи побелели,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Снега мерцали синевой.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Мы, в первый раз надев шинели,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Сурово бились под Москвой.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Безусые, почти что дети,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знали в яростный тот год,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вместо нас никто на свете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этот город не умрет.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Игорь Иванов</a:t>
            </a:r>
          </a:p>
        </p:txBody>
      </p:sp>
      <p:pic>
        <p:nvPicPr>
          <p:cNvPr id="4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760912"/>
            <a:ext cx="5754688" cy="209708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14612" y="2928934"/>
            <a:ext cx="4714780" cy="3929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4" descr="C:\Users\Бурыкин\Desktop\0_88d31_b136406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2493">
            <a:off x="-22929" y="2209370"/>
            <a:ext cx="1594427" cy="2807197"/>
          </a:xfrm>
          <a:prstGeom prst="rect">
            <a:avLst/>
          </a:prstGeom>
          <a:noFill/>
        </p:spPr>
      </p:pic>
      <p:pic>
        <p:nvPicPr>
          <p:cNvPr id="10" name="Picture 5" descr="C:\Users\Бурыкин\Desktop\0_d4167_52795d8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13851">
            <a:off x="430801" y="2821702"/>
            <a:ext cx="1441476" cy="2561973"/>
          </a:xfrm>
          <a:prstGeom prst="rect">
            <a:avLst/>
          </a:prstGeom>
          <a:noFill/>
        </p:spPr>
      </p:pic>
    </p:spTree>
  </p:cSld>
  <p:clrMapOvr>
    <a:masterClrMapping/>
  </p:clrMapOvr>
  <p:transition advTm="56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42" y="142852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Маршрут разработан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786842" cy="292895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n w="1905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ln w="1905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ООО «ЮКОМПАНИ»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 Одинцово, ул. Маршала Жукова, 27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(495) 5993758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(495) 762-14-09</a:t>
            </a:r>
          </a:p>
        </p:txBody>
      </p:sp>
      <p:pic>
        <p:nvPicPr>
          <p:cNvPr id="4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760912"/>
            <a:ext cx="5754688" cy="209708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14612" y="2928934"/>
            <a:ext cx="4714780" cy="3929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4" descr="C:\Users\Бурыкин\Desktop\0_88d31_b136406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2493">
            <a:off x="-22929" y="2209370"/>
            <a:ext cx="1594427" cy="2807197"/>
          </a:xfrm>
          <a:prstGeom prst="rect">
            <a:avLst/>
          </a:prstGeom>
          <a:noFill/>
        </p:spPr>
      </p:pic>
      <p:pic>
        <p:nvPicPr>
          <p:cNvPr id="10" name="Picture 5" descr="C:\Users\Бурыкин\Desktop\0_d4167_52795d8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13851">
            <a:off x="430801" y="2821702"/>
            <a:ext cx="1441476" cy="2561973"/>
          </a:xfrm>
          <a:prstGeom prst="rect">
            <a:avLst/>
          </a:prstGeom>
          <a:noFill/>
        </p:spPr>
      </p:pic>
    </p:spTree>
  </p:cSld>
  <p:clrMapOvr>
    <a:masterClrMapping/>
  </p:clrMapOvr>
  <p:transition advTm="45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77276" cy="11875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малой Родины в годы ВОВ</a:t>
            </a:r>
            <a:r>
              <a:rPr lang="ru-RU" sz="2800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Бурыкин\Desktop\194у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5572164" cy="317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85720" y="457200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Путешествие по местам боевой славы – это мощный инструмент в деле военно-патриотического воспитания молодого поколения. На местах, где когда-то велись ожесточенные сражения, необычная атмосфера, которая настраивает  участников  на особый лад, воспитывает в них чувство гордости за свой народ, свою принадлежность к великой Родине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571612"/>
            <a:ext cx="307183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 нашего края неразрывно связана с ВОВ и теми, кто защищал свое Отечество, не смотря ни на что. Сегодня, живя в мирное время, важно помнить о боевых подвигах своего народа и земляках.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1220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571500"/>
            <a:ext cx="8534400" cy="35718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9"/>
            <a:ext cx="8715436" cy="526297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 мероприятия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формирование и развитие гражданских и нравственных качеств детей и подростков, укрепление патриотического самосознания, воспитание уважительного отношения к истории  Отечества, стремления служить Родине. </a:t>
            </a:r>
          </a:p>
          <a:p>
            <a:pPr algn="just"/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задача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воспитывать чувство гордости за Родину. </a:t>
            </a:r>
          </a:p>
          <a:p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Мероприятие проходит в необычной форме, соединяющей элементы похода, экскурсии и военно-патриотической игры. 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выступают как хорошее средство патриотического воспитания и служат для саморазвития, вырабатывают способность преодолевать трудности и побеждать свои собственные слабости.</a:t>
            </a:r>
          </a:p>
        </p:txBody>
      </p:sp>
      <p:pic>
        <p:nvPicPr>
          <p:cNvPr id="8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929198"/>
            <a:ext cx="5754688" cy="1928802"/>
          </a:xfrm>
          <a:prstGeom prst="rect">
            <a:avLst/>
          </a:prstGeom>
          <a:noFill/>
        </p:spPr>
      </p:pic>
    </p:spTree>
  </p:cSld>
  <p:clrMapOvr>
    <a:masterClrMapping/>
  </p:clrMapOvr>
  <p:transition advTm="123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14942" y="1643050"/>
            <a:ext cx="3571900" cy="3357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Задачи: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- повышать уровень знаний о событиях Великой Отечественной Войны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- способствовать духовному воспитанию участников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- развивать стремление служить Отечеству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14942" y="1428736"/>
            <a:ext cx="3643338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блок включены: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экскурсия по местам боевой славы  «Сражение под Москвой»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посещение музеев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памятные мероприятия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возложение цветов к памятникам ВОВ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минута молчания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акция свеча памяти</a:t>
            </a:r>
          </a:p>
          <a:p>
            <a:pPr algn="ctr">
              <a:buNone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64294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блок: военно-исторический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428924" y="2357430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57224" y="2000240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9" name="Picture 3" descr="C:\Users\Бурыкин\Desktop\презентация\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00174"/>
            <a:ext cx="4953035" cy="3714776"/>
          </a:xfrm>
          <a:prstGeom prst="rect">
            <a:avLst/>
          </a:prstGeom>
          <a:noFill/>
        </p:spPr>
      </p:pic>
      <p:pic>
        <p:nvPicPr>
          <p:cNvPr id="11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857760"/>
            <a:ext cx="5754688" cy="2000240"/>
          </a:xfrm>
          <a:prstGeom prst="rect">
            <a:avLst/>
          </a:prstGeom>
          <a:noFill/>
        </p:spPr>
      </p:pic>
    </p:spTree>
  </p:cSld>
  <p:clrMapOvr>
    <a:masterClrMapping/>
  </p:clrMapOvr>
  <p:transition advTm="137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чный ого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428736"/>
            <a:ext cx="6357982" cy="476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по местам боевой славы «Сражение под Москвой»</a:t>
            </a:r>
          </a:p>
        </p:txBody>
      </p:sp>
      <p:pic>
        <p:nvPicPr>
          <p:cNvPr id="13" name="Рисунок 12" descr="ак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428736"/>
            <a:ext cx="707236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60d14_61a49ba8_X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357298"/>
            <a:ext cx="7929618" cy="5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786058"/>
            <a:ext cx="8715436" cy="264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ершов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1428736"/>
            <a:ext cx="7000924" cy="48577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928670"/>
            <a:ext cx="1571636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г. Одинцово 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1000108"/>
            <a:ext cx="1643074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с. Аксиньино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928670"/>
            <a:ext cx="1500198" cy="357190"/>
          </a:xfrm>
          <a:prstGeom prst="roundRect">
            <a:avLst>
              <a:gd name="adj" fmla="val 62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с. Ершово</a:t>
            </a:r>
          </a:p>
        </p:txBody>
      </p:sp>
      <p:pic>
        <p:nvPicPr>
          <p:cNvPr id="16" name="Рисунок 15" descr="ершово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1428736"/>
            <a:ext cx="41148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ершово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1357298"/>
            <a:ext cx="428628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0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36" y="928670"/>
            <a:ext cx="422593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57158" y="928670"/>
            <a:ext cx="1643074" cy="3428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с. Каринское</a:t>
            </a:r>
          </a:p>
        </p:txBody>
      </p:sp>
      <p:pic>
        <p:nvPicPr>
          <p:cNvPr id="20" name="Рисунок 19" descr="11249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852" y="1428736"/>
            <a:ext cx="700092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858148" y="214290"/>
            <a:ext cx="1071570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день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музеев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428924" y="2357430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429124" y="1571612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928670"/>
            <a:ext cx="1557342" cy="35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г. Одинцово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1" name="Рисунок 10" descr="1462882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36"/>
            <a:ext cx="778674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857232"/>
            <a:ext cx="157163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г. Кубинка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4" name="Рисунок 13" descr="тан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85860"/>
            <a:ext cx="792961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072462" y="214290"/>
            <a:ext cx="91440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5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500694" y="1571612"/>
            <a:ext cx="3429024" cy="33575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Задачи:</a:t>
            </a:r>
          </a:p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способствовать сплочению участников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развивать морально-психологическую устойчивость детей и подростков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воспитывать чувство товарищества и ответственности за общее дело</a:t>
            </a:r>
          </a:p>
          <a:p>
            <a:pPr algn="ctr">
              <a:buFontTx/>
              <a:buChar char="-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военно-патриотические игры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428924" y="2357430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429124" y="1571612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643050"/>
            <a:ext cx="3429024" cy="31432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блок включены: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марш-бросок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курс молодого бойца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мастер-класс по строевой      подготовке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игра по наступательной операции «Сражение под Москвой»</a:t>
            </a:r>
          </a:p>
        </p:txBody>
      </p:sp>
      <p:pic>
        <p:nvPicPr>
          <p:cNvPr id="11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86322"/>
            <a:ext cx="5754688" cy="1857364"/>
          </a:xfrm>
          <a:prstGeom prst="rect">
            <a:avLst/>
          </a:prstGeom>
          <a:noFill/>
        </p:spPr>
      </p:pic>
      <p:pic>
        <p:nvPicPr>
          <p:cNvPr id="12" name="Рисунок 11" descr="0_1dd77b_338784cb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357298"/>
            <a:ext cx="528641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429256" y="2143116"/>
            <a:ext cx="3429024" cy="1985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способствовать укреплению здоровья и физической выносливости 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формировать стремление к здоровому образу жизни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1500174"/>
            <a:ext cx="328614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блок включены: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марш-бросок,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 молодого бойца, 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-мастер-класс по строевой подготовке, 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-игра по наступательной операции "Сражение под Москвой"</a:t>
            </a:r>
          </a:p>
        </p:txBody>
      </p:sp>
    </p:spTree>
  </p:cSld>
  <p:clrMapOvr>
    <a:masterClrMapping/>
  </p:clrMapOvr>
  <p:transition advTm="160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 -бросок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428924" y="2357430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429124" y="1571612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72462" y="214290"/>
            <a:ext cx="914400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день</a:t>
            </a:r>
            <a:endParaRPr lang="ru-RU" sz="2000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мо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78621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_81537_e01487ff_-1-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571612"/>
            <a:ext cx="471490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прива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571612"/>
            <a:ext cx="485778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786322"/>
            <a:ext cx="5754688" cy="1857364"/>
          </a:xfrm>
          <a:prstGeom prst="rect">
            <a:avLst/>
          </a:prstGeom>
          <a:noFill/>
        </p:spPr>
      </p:pic>
    </p:spTree>
  </p:cSld>
  <p:clrMapOvr>
    <a:masterClrMapping/>
  </p:clrMapOvr>
  <p:transition advTm="65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accent2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Военно-патриотические игры</a:t>
            </a:r>
            <a:endParaRPr lang="ru-RU" sz="2800" b="1" dirty="0">
              <a:ln>
                <a:solidFill>
                  <a:schemeClr val="accent2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428924" y="2357430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429124" y="1571612"/>
            <a:ext cx="4500594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01024" y="214290"/>
            <a:ext cx="92869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день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Ф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4135438" cy="321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428905378812_bullet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785926"/>
            <a:ext cx="585791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\\192.168.0.127\d\Work\Doc\Common\МУНИЦ КОНТРАКТ\2 ОДИНЦОВО\2014 зима\фото Истра\IMG_5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42873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Бурыкин\Desktop\GeorgLentishhs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929198"/>
            <a:ext cx="5754688" cy="1739898"/>
          </a:xfrm>
          <a:prstGeom prst="rect">
            <a:avLst/>
          </a:prstGeom>
          <a:noFill/>
        </p:spPr>
      </p:pic>
    </p:spTree>
  </p:cSld>
  <p:clrMapOvr>
    <a:masterClrMapping/>
  </p:clrMapOvr>
  <p:transition advTm="80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1535</TotalTime>
  <Words>567</Words>
  <Application>Microsoft Office PowerPoint</Application>
  <PresentationFormat>Экран (4:3)</PresentationFormat>
  <Paragraphs>105</Paragraphs>
  <Slides>13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         Марш-бросок « Сражение под Москвой»          Авторское  военно-патриотическое мероприятие                                                           в честь годовщины Победы  </vt:lpstr>
      <vt:lpstr>            Значение малой Родины в годы ВОВ </vt:lpstr>
      <vt:lpstr> </vt:lpstr>
      <vt:lpstr>I блок: военно-исторический</vt:lpstr>
      <vt:lpstr>Экскурсия по местам боевой славы «Сражение под Москвой»</vt:lpstr>
      <vt:lpstr>Посещение музеев</vt:lpstr>
      <vt:lpstr>II блок военно-патриотические игры</vt:lpstr>
      <vt:lpstr>Марш -бросок</vt:lpstr>
      <vt:lpstr>Военно-патриотические игры</vt:lpstr>
      <vt:lpstr>III блок -творческий</vt:lpstr>
      <vt:lpstr>Вечер военно-патриотической песни у костра</vt:lpstr>
      <vt:lpstr>С Днем Победы!</vt:lpstr>
      <vt:lpstr>Маршрут разработан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Заместитель</dc:creator>
  <cp:lastModifiedBy>Заместитель</cp:lastModifiedBy>
  <cp:revision>169</cp:revision>
  <dcterms:created xsi:type="dcterms:W3CDTF">2015-03-02T08:54:10Z</dcterms:created>
  <dcterms:modified xsi:type="dcterms:W3CDTF">2015-09-04T14:14:07Z</dcterms:modified>
</cp:coreProperties>
</file>