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4680" r:id="rId2"/>
    <p:sldMasterId id="2147485062" r:id="rId3"/>
  </p:sldMasterIdLst>
  <p:notesMasterIdLst>
    <p:notesMasterId r:id="rId56"/>
  </p:notesMasterIdLst>
  <p:sldIdLst>
    <p:sldId id="360" r:id="rId4"/>
    <p:sldId id="446" r:id="rId5"/>
    <p:sldId id="482" r:id="rId6"/>
    <p:sldId id="460" r:id="rId7"/>
    <p:sldId id="481" r:id="rId8"/>
    <p:sldId id="560" r:id="rId9"/>
    <p:sldId id="528" r:id="rId10"/>
    <p:sldId id="543" r:id="rId11"/>
    <p:sldId id="561" r:id="rId12"/>
    <p:sldId id="529" r:id="rId13"/>
    <p:sldId id="530" r:id="rId14"/>
    <p:sldId id="546" r:id="rId15"/>
    <p:sldId id="531" r:id="rId16"/>
    <p:sldId id="544" r:id="rId17"/>
    <p:sldId id="545" r:id="rId18"/>
    <p:sldId id="532" r:id="rId19"/>
    <p:sldId id="547" r:id="rId20"/>
    <p:sldId id="533" r:id="rId21"/>
    <p:sldId id="548" r:id="rId22"/>
    <p:sldId id="534" r:id="rId23"/>
    <p:sldId id="549" r:id="rId24"/>
    <p:sldId id="563" r:id="rId25"/>
    <p:sldId id="564" r:id="rId26"/>
    <p:sldId id="551" r:id="rId27"/>
    <p:sldId id="571" r:id="rId28"/>
    <p:sldId id="576" r:id="rId29"/>
    <p:sldId id="572" r:id="rId30"/>
    <p:sldId id="535" r:id="rId31"/>
    <p:sldId id="550" r:id="rId32"/>
    <p:sldId id="538" r:id="rId33"/>
    <p:sldId id="552" r:id="rId34"/>
    <p:sldId id="554" r:id="rId35"/>
    <p:sldId id="555" r:id="rId36"/>
    <p:sldId id="556" r:id="rId37"/>
    <p:sldId id="557" r:id="rId38"/>
    <p:sldId id="536" r:id="rId39"/>
    <p:sldId id="553" r:id="rId40"/>
    <p:sldId id="537" r:id="rId41"/>
    <p:sldId id="565" r:id="rId42"/>
    <p:sldId id="540" r:id="rId43"/>
    <p:sldId id="566" r:id="rId44"/>
    <p:sldId id="569" r:id="rId45"/>
    <p:sldId id="567" r:id="rId46"/>
    <p:sldId id="573" r:id="rId47"/>
    <p:sldId id="574" r:id="rId48"/>
    <p:sldId id="575" r:id="rId49"/>
    <p:sldId id="577" r:id="rId50"/>
    <p:sldId id="578" r:id="rId51"/>
    <p:sldId id="579" r:id="rId52"/>
    <p:sldId id="580" r:id="rId53"/>
    <p:sldId id="570" r:id="rId54"/>
    <p:sldId id="527" r:id="rId55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kumimoji="1" sz="2400"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defRPr kumimoji="1" sz="2400"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defRPr kumimoji="1" sz="2400"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defRPr kumimoji="1" sz="2400"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defRPr kumimoji="1" sz="2400"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umimoji="1" sz="2400"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umimoji="1" sz="2400"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umimoji="1" sz="2400"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umimoji="1" sz="2400" kern="1200">
        <a:solidFill>
          <a:schemeClr val="bg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DD98"/>
    <a:srgbClr val="C3E7F5"/>
    <a:srgbClr val="7F7F7F"/>
    <a:srgbClr val="EE7012"/>
    <a:srgbClr val="FF6600"/>
    <a:srgbClr val="FF3300"/>
    <a:srgbClr val="7F69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Темный стиль 1 -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01" autoAdjust="0"/>
    <p:restoredTop sz="47957" autoAdjust="0"/>
  </p:normalViewPr>
  <p:slideViewPr>
    <p:cSldViewPr>
      <p:cViewPr varScale="1">
        <p:scale>
          <a:sx n="74" d="100"/>
          <a:sy n="74" d="100"/>
        </p:scale>
        <p:origin x="1362" y="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val="11913714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kumimoji="1" sz="1200" kern="1200">
        <a:solidFill>
          <a:srgbClr val="000000"/>
        </a:solidFill>
        <a:latin typeface="Times New Roman" charset="0"/>
        <a:ea typeface="Arial" charset="0"/>
        <a:cs typeface="Arial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kumimoji="1" sz="1200" kern="1200">
        <a:solidFill>
          <a:srgbClr val="000000"/>
        </a:solidFill>
        <a:latin typeface="Times New Roman" charset="0"/>
        <a:ea typeface="Arial" charset="0"/>
        <a:cs typeface="Arial" pitchFamily="34" charset="0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kumimoji="1" sz="1200" kern="1200">
        <a:solidFill>
          <a:srgbClr val="000000"/>
        </a:solidFill>
        <a:latin typeface="Times New Roman" charset="0"/>
        <a:ea typeface="Arial" charset="0"/>
        <a:cs typeface="Arial" pitchFamily="34" charset="0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kumimoji="1" sz="1200" kern="1200">
        <a:solidFill>
          <a:srgbClr val="000000"/>
        </a:solidFill>
        <a:latin typeface="Times New Roman" charset="0"/>
        <a:ea typeface="Arial" charset="0"/>
        <a:cs typeface="Arial" pitchFamily="34" charset="0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kumimoji="1" sz="1200" kern="1200">
        <a:solidFill>
          <a:srgbClr val="000000"/>
        </a:solidFill>
        <a:latin typeface="Times New Roman" charset="0"/>
        <a:ea typeface="Arial" charset="0"/>
        <a:cs typeface="Arial" pitchFamily="34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69636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ED9817C3-5FF4-4D0D-933E-0A17414FB206}" type="slidenum">
              <a:rPr kumimoji="0" lang="ru-RU" altLang="ru-RU" sz="1200">
                <a:solidFill>
                  <a:schemeClr val="tx1"/>
                </a:solidFill>
                <a:latin typeface="Calibri" pitchFamily="34" charset="0"/>
              </a:rPr>
              <a:pPr/>
              <a:t>1</a:t>
            </a:fld>
            <a:endParaRPr kumimoji="0" lang="ru-RU" altLang="ru-RU" sz="120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997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69636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ED9817C3-5FF4-4D0D-933E-0A17414FB206}" type="slidenum">
              <a:rPr kumimoji="0" lang="ru-RU" altLang="ru-RU" sz="1200">
                <a:solidFill>
                  <a:schemeClr val="tx1"/>
                </a:solidFill>
                <a:latin typeface="Calibri" pitchFamily="34" charset="0"/>
              </a:rPr>
              <a:pPr/>
              <a:t>51</a:t>
            </a:fld>
            <a:endParaRPr kumimoji="0" lang="ru-RU" altLang="ru-RU" sz="120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96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69636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ED9817C3-5FF4-4D0D-933E-0A17414FB206}" type="slidenum">
              <a:rPr kumimoji="0" lang="ru-RU" altLang="ru-RU" sz="1200">
                <a:solidFill>
                  <a:schemeClr val="tx1"/>
                </a:solidFill>
                <a:latin typeface="Calibri" pitchFamily="34" charset="0"/>
              </a:rPr>
              <a:pPr/>
              <a:t>52</a:t>
            </a:fld>
            <a:endParaRPr kumimoji="0" lang="ru-RU" altLang="ru-RU" sz="120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970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358C8-11C6-45D5-B661-05C4AFAA9F72}" type="datetimeFigureOut">
              <a:rPr lang="ru-RU"/>
              <a:pPr>
                <a:defRPr/>
              </a:pPr>
              <a:t>12.09.2015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632F7-72EB-4DEC-BF1A-B744B089D5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4195C-3BAB-4703-9BFD-E7500B88EF3F}" type="datetimeFigureOut">
              <a:rPr lang="ru-RU"/>
              <a:pPr>
                <a:defRPr/>
              </a:pPr>
              <a:t>12.09.2015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9DD45-A760-4F4C-84EB-560D82955E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74DDF-8392-485D-A09C-CAE8EB576E87}" type="datetimeFigureOut">
              <a:rPr lang="ru-RU"/>
              <a:pPr>
                <a:defRPr/>
              </a:pPr>
              <a:t>12.09.2015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268F7-95EA-4162-87AB-59515150A9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21B0F-12BC-454B-B2D0-2B7CF73B226D}" type="datetimeFigureOut">
              <a:rPr lang="ru-RU"/>
              <a:pPr>
                <a:defRPr/>
              </a:pPr>
              <a:t>12.09.2015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29D48-C6CA-407A-ABF6-B39E4D135E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A18D9-8C36-44CF-BFC5-717496911B9E}" type="datetimeFigureOut">
              <a:rPr lang="ru-RU"/>
              <a:pPr>
                <a:defRPr/>
              </a:pPr>
              <a:t>12.09.2015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740C6-67D5-4158-85E8-4ACA6E0BBA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33D18-2E25-4A31-9772-01EDBE5CE64A}" type="datetimeFigureOut">
              <a:rPr lang="ru-RU"/>
              <a:pPr>
                <a:defRPr/>
              </a:pPr>
              <a:t>12.09.2015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5EEEB-6EFE-491D-9851-99F7A88B38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4B7DC-DFE8-4E19-9D74-A33AB98C47DD}" type="datetimeFigureOut">
              <a:rPr lang="ru-RU"/>
              <a:pPr>
                <a:defRPr/>
              </a:pPr>
              <a:t>12.09.2015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45D53-02A9-412A-8406-9B69E76731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F5724-4425-41E0-9CF7-EE71B1BB9B23}" type="datetimeFigureOut">
              <a:rPr lang="ru-RU"/>
              <a:pPr>
                <a:defRPr/>
              </a:pPr>
              <a:t>12.09.2015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C38A4-C4BD-4FFB-A45F-1ECF6DFF7B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Сергей\Downloads\Asterna_Web (1).jp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3324225"/>
            <a:ext cx="9144000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EF30A9-79EA-4626-A529-819F11DC236D}" type="datetimeFigureOut">
              <a:rPr lang="ru-RU"/>
              <a:pPr>
                <a:defRPr/>
              </a:pPr>
              <a:t>12.09.2015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249ED-05B8-4A68-96EC-1E2FB8D20C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AE7F9-E485-4D2E-B291-1C51CD6B67E1}" type="datetimeFigureOut">
              <a:rPr lang="ru-RU"/>
              <a:pPr>
                <a:defRPr/>
              </a:pPr>
              <a:t>12.09.2015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9E8C0-0A40-4D88-8155-A05E7B83F1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DFC7E-7EBE-4694-B6D5-F8B1CACEEE83}" type="datetimeFigureOut">
              <a:rPr lang="ru-RU"/>
              <a:pPr>
                <a:defRPr/>
              </a:pPr>
              <a:t>12.09.2015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00EF1-F858-44E5-89D1-43768538E2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CDC67-526C-4575-8B2A-A03A8187B40A}" type="datetimeFigureOut">
              <a:rPr lang="ru-RU"/>
              <a:pPr>
                <a:defRPr/>
              </a:pPr>
              <a:t>12.09.2015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ECEEC-8D06-487F-82C5-A3D880313B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87406-B9FB-4BC0-80E0-99FE31613769}" type="datetimeFigureOut">
              <a:rPr lang="ru-RU"/>
              <a:pPr>
                <a:defRPr/>
              </a:pPr>
              <a:t>12.09.2015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6993D-D94E-4B6C-A21A-D8E4178ABF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A6A80-AB81-4260-AC18-CB4EECF43D5C}" type="datetimeFigureOut">
              <a:rPr lang="ru-RU"/>
              <a:pPr>
                <a:defRPr/>
              </a:pPr>
              <a:t>12.09.2015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7887E-44BD-47BF-9D2B-F43654458C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52C556-8752-4AB4-9950-064073EED637}" type="datetimeFigureOut">
              <a:rPr lang="ru-RU"/>
              <a:pPr>
                <a:defRPr/>
              </a:pPr>
              <a:t>12.09.2015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29A16-B054-48FF-A3B3-6D288B5CCF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9D1E8-1C62-45A8-BA42-5A4194B49D8B}" type="datetimeFigureOut">
              <a:rPr lang="ru-RU"/>
              <a:pPr>
                <a:defRPr/>
              </a:pPr>
              <a:t>12.09.2015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A2C85-C478-431C-9B87-5C31C81DCA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C9FD01-1898-4F39-9752-6A5E7DEE8515}" type="datetimeFigureOut">
              <a:rPr lang="ru-RU"/>
              <a:pPr>
                <a:defRPr/>
              </a:pPr>
              <a:t>12.09.2015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257ED-06FA-49B1-978F-D3652DCC02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1F64C-28C3-4CB3-A918-F3855813CB56}" type="datetimeFigureOut">
              <a:rPr lang="ru-RU"/>
              <a:pPr>
                <a:defRPr/>
              </a:pPr>
              <a:t>12.09.2015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DDBBB-6FFB-42E6-98D4-894FBDA73E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13D19-3787-4188-B3AB-CE5126C2579C}" type="datetimeFigureOut">
              <a:rPr lang="ru-RU"/>
              <a:pPr>
                <a:defRPr/>
              </a:pPr>
              <a:t>12.09.2015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F6740-5FEF-4D3D-9611-98AA4D4A16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CC67C5-3A10-4B84-9CEC-52DCE68A1B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3DD54-4A0C-42FE-BA95-674C7965BC4D}" type="datetimeFigureOut">
              <a:rPr lang="ru-RU"/>
              <a:pPr>
                <a:defRPr/>
              </a:pPr>
              <a:t>12.09.2015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915F9-193B-493C-84F8-09CF1B317D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ECC1E-5CF6-45CB-8DCC-41E77F1D62F1}" type="datetimeFigureOut">
              <a:rPr lang="ru-RU"/>
              <a:pPr>
                <a:defRPr/>
              </a:pPr>
              <a:t>12.09.2015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817D9-8C12-46E3-8757-14DDE855B6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8AB29-1E09-4BC2-8408-79CDF84AA5A8}" type="datetimeFigureOut">
              <a:rPr lang="ru-RU"/>
              <a:pPr>
                <a:defRPr/>
              </a:pPr>
              <a:t>12.09.2015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85DF0-5C25-4886-8204-43C6C3F01E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71B63-D249-47DF-BDF0-3ACFDD9B5C00}" type="datetimeFigureOut">
              <a:rPr lang="ru-RU"/>
              <a:pPr>
                <a:defRPr/>
              </a:pPr>
              <a:t>12.09.2015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C2F02-C56E-44D8-BC3E-557C09B56C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6CB4A-FE73-4FCA-ABF6-E74CC5B96B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5A18A-EE88-4AE8-95BD-7BEDF1CCBB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CF132-A839-44C8-9A93-D23142A76F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F6E4C1-4AAE-4C01-B4A0-1A255DEFA5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D930A-87AA-479E-A81E-46678EFC63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6341C-2533-48C6-BCBE-B68EC98E67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NUL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20738" y="274638"/>
            <a:ext cx="4114800" cy="114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Click to edit </a:t>
            </a:r>
            <a:br>
              <a:rPr lang="en-GB" altLang="ru-RU" smtClean="0"/>
            </a:br>
            <a:r>
              <a:rPr lang="en-GB" altLang="ru-RU" smtClean="0"/>
              <a:t>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Click to edit the outline text format</a:t>
            </a:r>
          </a:p>
          <a:p>
            <a:pPr lvl="1"/>
            <a:r>
              <a:rPr lang="en-GB" altLang="ru-RU" smtClean="0"/>
              <a:t>Second Outline Level</a:t>
            </a:r>
          </a:p>
          <a:p>
            <a:pPr lvl="2"/>
            <a:r>
              <a:rPr lang="en-GB" altLang="ru-RU" smtClean="0"/>
              <a:t>Third Outline Level</a:t>
            </a:r>
          </a:p>
          <a:p>
            <a:pPr lvl="3"/>
            <a:r>
              <a:rPr lang="en-GB" altLang="ru-RU" smtClean="0"/>
              <a:t>Fourth Outline Level</a:t>
            </a:r>
          </a:p>
          <a:p>
            <a:pPr lvl="4"/>
            <a:r>
              <a:rPr lang="en-GB" altLang="ru-RU" smtClean="0"/>
              <a:t>Fifth Outline Level</a:t>
            </a:r>
          </a:p>
          <a:p>
            <a:pPr lvl="4"/>
            <a:r>
              <a:rPr lang="en-GB" altLang="ru-RU" smtClean="0"/>
              <a:t>Sixth Outline Level</a:t>
            </a:r>
          </a:p>
          <a:p>
            <a:pPr lvl="4"/>
            <a:r>
              <a:rPr lang="en-GB" altLang="ru-RU" smtClean="0"/>
              <a:t>Seventh Outline Level</a:t>
            </a:r>
          </a:p>
          <a:p>
            <a:pPr lvl="4"/>
            <a:r>
              <a:rPr lang="en-GB" altLang="ru-RU" smtClean="0"/>
              <a:t>Eighth Outline Level</a:t>
            </a:r>
          </a:p>
          <a:p>
            <a:pPr lvl="4"/>
            <a:r>
              <a:rPr lang="en-GB" altLang="ru-RU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0" sz="1200">
                <a:solidFill>
                  <a:srgbClr val="898989"/>
                </a:solidFill>
                <a:latin typeface="Calibri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kumimoji="0" lang="ru-RU" altLang="ru-RU" sz="180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0" sz="1200">
                <a:solidFill>
                  <a:srgbClr val="898989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7CA018E-8963-4337-BBB5-12DA692E46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28" r:id="rId1"/>
    <p:sldLayoutId id="2147485229" r:id="rId2"/>
    <p:sldLayoutId id="2147485200" r:id="rId3"/>
    <p:sldLayoutId id="2147485201" r:id="rId4"/>
    <p:sldLayoutId id="2147485202" r:id="rId5"/>
    <p:sldLayoutId id="2147485203" r:id="rId6"/>
    <p:sldLayoutId id="2147485204" r:id="rId7"/>
    <p:sldLayoutId id="2147485205" r:id="rId8"/>
    <p:sldLayoutId id="2147485206" r:id="rId9"/>
    <p:sldLayoutId id="2147485230" r:id="rId10"/>
    <p:sldLayoutId id="2147485232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kumimoji="1" sz="2500">
          <a:solidFill>
            <a:srgbClr val="FF420E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kumimoji="1" sz="2500">
          <a:solidFill>
            <a:srgbClr val="FF420E"/>
          </a:solidFill>
          <a:latin typeface="Arial" charset="0"/>
          <a:ea typeface="Arial" charset="0"/>
          <a:cs typeface="Arial" charset="0"/>
        </a:defRPr>
      </a:lvl2pPr>
      <a:lvl3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kumimoji="1" sz="2500">
          <a:solidFill>
            <a:srgbClr val="FF420E"/>
          </a:solidFill>
          <a:latin typeface="Arial" charset="0"/>
          <a:ea typeface="Arial" charset="0"/>
          <a:cs typeface="Arial" charset="0"/>
        </a:defRPr>
      </a:lvl3pPr>
      <a:lvl4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kumimoji="1" sz="2500">
          <a:solidFill>
            <a:srgbClr val="FF420E"/>
          </a:solidFill>
          <a:latin typeface="Arial" charset="0"/>
          <a:ea typeface="Arial" charset="0"/>
          <a:cs typeface="Arial" charset="0"/>
        </a:defRPr>
      </a:lvl4pPr>
      <a:lvl5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kumimoji="1" sz="2500">
          <a:solidFill>
            <a:srgbClr val="FF420E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>
          <a:solidFill>
            <a:srgbClr val="FF420E"/>
          </a:solidFill>
          <a:latin typeface="Arial" charset="0"/>
          <a:ea typeface="Arial" charset="0"/>
          <a:cs typeface="Arial" charset="0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>
          <a:solidFill>
            <a:srgbClr val="FF420E"/>
          </a:solidFill>
          <a:latin typeface="Arial" charset="0"/>
          <a:ea typeface="Arial" charset="0"/>
          <a:cs typeface="Arial" charset="0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>
          <a:solidFill>
            <a:srgbClr val="FF420E"/>
          </a:solidFill>
          <a:latin typeface="Arial" charset="0"/>
          <a:ea typeface="Arial" charset="0"/>
          <a:cs typeface="Arial" charset="0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500">
          <a:solidFill>
            <a:srgbClr val="FF420E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kumimoji="1" sz="3200">
          <a:solidFill>
            <a:srgbClr val="7F7F7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kumimoji="1" sz="15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kumimoji="1" sz="15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kumimoji="1" sz="15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kumimoji="1" sz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2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2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2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12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7F4CDCE-CA9E-4FDB-86B1-5F1F674F49F6}" type="datetimeFigureOut">
              <a:rPr lang="ru-RU"/>
              <a:pPr>
                <a:defRPr/>
              </a:pPr>
              <a:t>12.09.2015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95ACF2B-EB5F-4A7D-BD0C-99E08AF56B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2055" name="Picture 2" descr="C:\Users\Сергей\Desktop\logo_end (1)\logo_end\Logo_agroup\agroup_logo_transperent-01.png"/>
          <p:cNvPicPr>
            <a:picLocks noChangeAspect="1" noChangeArrowheads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3635375" y="104775"/>
            <a:ext cx="1873250" cy="196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207" r:id="rId1"/>
    <p:sldLayoutId id="2147485208" r:id="rId2"/>
    <p:sldLayoutId id="2147485209" r:id="rId3"/>
    <p:sldLayoutId id="2147485210" r:id="rId4"/>
    <p:sldLayoutId id="2147485211" r:id="rId5"/>
    <p:sldLayoutId id="2147485212" r:id="rId6"/>
    <p:sldLayoutId id="2147485233" r:id="rId7"/>
    <p:sldLayoutId id="2147485213" r:id="rId8"/>
    <p:sldLayoutId id="2147485214" r:id="rId9"/>
    <p:sldLayoutId id="2147485215" r:id="rId10"/>
    <p:sldLayoutId id="21474852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CB77A76-79B6-4EB1-85AA-C12E21A362EE}" type="datetimeFigureOut">
              <a:rPr lang="ru-RU"/>
              <a:pPr>
                <a:defRPr/>
              </a:pPr>
              <a:t>12.09.2015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6B4B6E2-871E-4195-8CCB-A0F1B3A76D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17" r:id="rId1"/>
    <p:sldLayoutId id="2147485218" r:id="rId2"/>
    <p:sldLayoutId id="2147485219" r:id="rId3"/>
    <p:sldLayoutId id="2147485220" r:id="rId4"/>
    <p:sldLayoutId id="2147485221" r:id="rId5"/>
    <p:sldLayoutId id="2147485222" r:id="rId6"/>
    <p:sldLayoutId id="2147485223" r:id="rId7"/>
    <p:sldLayoutId id="2147485224" r:id="rId8"/>
    <p:sldLayoutId id="2147485225" r:id="rId9"/>
    <p:sldLayoutId id="2147485226" r:id="rId10"/>
    <p:sldLayoutId id="21474852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322"/>
            <a:ext cx="9144000" cy="6849678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915816" y="1772816"/>
            <a:ext cx="3600400" cy="34563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Abu Dhabi Fest</a:t>
            </a:r>
            <a:endParaRPr lang="ru-RU" sz="3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 bwMode="auto">
          <a:xfrm>
            <a:off x="4067944" y="2767760"/>
            <a:ext cx="1152128" cy="291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Прямая соединительная линия 9"/>
          <p:cNvCxnSpPr/>
          <p:nvPr/>
        </p:nvCxnSpPr>
        <p:spPr bwMode="auto">
          <a:xfrm>
            <a:off x="4139952" y="4163194"/>
            <a:ext cx="1152128" cy="291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" name="TextBox 5"/>
          <p:cNvSpPr txBox="1"/>
          <p:nvPr/>
        </p:nvSpPr>
        <p:spPr>
          <a:xfrm>
            <a:off x="3966836" y="4604573"/>
            <a:ext cx="16578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29 </a:t>
            </a:r>
            <a:r>
              <a:rPr lang="ru-RU" sz="16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августа 2015</a:t>
            </a:r>
            <a:endParaRPr lang="ru-RU" sz="160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76302" y="4266019"/>
            <a:ext cx="14318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Сад Эрмитаж</a:t>
            </a:r>
            <a:endParaRPr lang="ru-RU" sz="160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pic>
        <p:nvPicPr>
          <p:cNvPr id="9" name="Picture 2" descr="http://img-fotki.yandex.ru/get/9503/47407354.e31/0_15fb3f_d2c41e4_orig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957"/>
            <a:ext cx="9144000" cy="247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Амарком\Desktop\отчет\10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39161" y="0"/>
            <a:ext cx="4899193" cy="3261410"/>
          </a:xfrm>
          <a:prstGeom prst="rect">
            <a:avLst/>
          </a:prstGeom>
          <a:noFill/>
        </p:spPr>
      </p:pic>
      <p:pic>
        <p:nvPicPr>
          <p:cNvPr id="3075" name="Picture 3" descr="C:\Users\Амарком\Desktop\отчет\56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649663" y="0"/>
            <a:ext cx="5494337" cy="3657600"/>
          </a:xfrm>
          <a:prstGeom prst="rect">
            <a:avLst/>
          </a:prstGeom>
          <a:noFill/>
        </p:spPr>
      </p:pic>
      <p:sp>
        <p:nvSpPr>
          <p:cNvPr id="8" name="Овал 7"/>
          <p:cNvSpPr/>
          <p:nvPr/>
        </p:nvSpPr>
        <p:spPr bwMode="auto">
          <a:xfrm>
            <a:off x="3491880" y="332656"/>
            <a:ext cx="2088232" cy="20162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1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 bwMode="auto">
          <a:xfrm>
            <a:off x="4139952" y="980437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Прямая соединительная линия 9"/>
          <p:cNvCxnSpPr/>
          <p:nvPr/>
        </p:nvCxnSpPr>
        <p:spPr bwMode="auto">
          <a:xfrm>
            <a:off x="4179113" y="1700808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635896" y="1052153"/>
            <a:ext cx="1728192" cy="57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alt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СОКОЛИНАЯ ОХОТА</a:t>
            </a:r>
            <a:endParaRPr lang="ru-RU" altLang="ru-RU" sz="1800" b="1" dirty="0">
              <a:solidFill>
                <a:schemeClr val="tx1"/>
              </a:solidFill>
              <a:latin typeface="Times New Roman" panose="02020603050405020304" pitchFamily="18" charset="0"/>
              <a:cs typeface="Arabic Typesetting" panose="03020402040406030203" pitchFamily="66" charset="-78"/>
            </a:endParaRPr>
          </a:p>
        </p:txBody>
      </p:sp>
      <p:sp>
        <p:nvSpPr>
          <p:cNvPr id="14" name="Солнце 13"/>
          <p:cNvSpPr/>
          <p:nvPr/>
        </p:nvSpPr>
        <p:spPr bwMode="auto">
          <a:xfrm>
            <a:off x="4355976" y="181744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074" name="Picture 2" descr="C:\Users\Амарком\Desktop\отчет\51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3200400"/>
            <a:ext cx="5494337" cy="3657600"/>
          </a:xfrm>
          <a:prstGeom prst="rect">
            <a:avLst/>
          </a:prstGeom>
          <a:noFill/>
        </p:spPr>
      </p:pic>
      <p:pic>
        <p:nvPicPr>
          <p:cNvPr id="3077" name="Picture 5" descr="C:\Users\Амарком\Desktop\отчет\102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143504" y="3643314"/>
            <a:ext cx="4000496" cy="3214686"/>
          </a:xfrm>
          <a:prstGeom prst="rect">
            <a:avLst/>
          </a:prstGeom>
          <a:noFill/>
        </p:spPr>
      </p:pic>
      <p:sp>
        <p:nvSpPr>
          <p:cNvPr id="11" name="Солнце 10"/>
          <p:cNvSpPr/>
          <p:nvPr/>
        </p:nvSpPr>
        <p:spPr bwMode="auto">
          <a:xfrm>
            <a:off x="4355976" y="37728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75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Амарком\Desktop\фотки абу даби\date market_lo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 bwMode="auto">
          <a:xfrm>
            <a:off x="1763688" y="0"/>
            <a:ext cx="5616624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Овал 7"/>
          <p:cNvSpPr/>
          <p:nvPr/>
        </p:nvSpPr>
        <p:spPr bwMode="auto">
          <a:xfrm>
            <a:off x="3491880" y="332656"/>
            <a:ext cx="2088232" cy="20162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1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 bwMode="auto">
          <a:xfrm>
            <a:off x="4139952" y="980437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Прямая соединительная линия 9"/>
          <p:cNvCxnSpPr/>
          <p:nvPr/>
        </p:nvCxnSpPr>
        <p:spPr bwMode="auto">
          <a:xfrm>
            <a:off x="4179113" y="1700808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635896" y="1052153"/>
            <a:ext cx="1728192" cy="57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FOOD MARKET</a:t>
            </a:r>
            <a:endParaRPr lang="ru-RU" altLang="ru-RU" sz="1800" b="1" dirty="0">
              <a:solidFill>
                <a:schemeClr val="tx1"/>
              </a:solidFill>
              <a:latin typeface="Times New Roman" panose="02020603050405020304" pitchFamily="18" charset="0"/>
              <a:cs typeface="Arabic Typesetting" panose="03020402040406030203" pitchFamily="66" charset="-78"/>
            </a:endParaRPr>
          </a:p>
        </p:txBody>
      </p:sp>
      <p:sp>
        <p:nvSpPr>
          <p:cNvPr id="14" name="Солнце 13"/>
          <p:cNvSpPr/>
          <p:nvPr/>
        </p:nvSpPr>
        <p:spPr bwMode="auto">
          <a:xfrm>
            <a:off x="4355976" y="181744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015716" y="2696584"/>
            <a:ext cx="496855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GB" altLang="ru-RU" sz="1600" dirty="0" err="1">
                <a:latin typeface="Trebuchet MS" panose="020B0603020202020204" pitchFamily="34" charset="0"/>
              </a:rPr>
              <a:t>На</a:t>
            </a:r>
            <a:r>
              <a:rPr lang="en-GB" altLang="ru-RU" sz="1600" dirty="0">
                <a:latin typeface="Trebuchet MS" panose="020B0603020202020204" pitchFamily="34" charset="0"/>
              </a:rPr>
              <a:t> </a:t>
            </a:r>
            <a:r>
              <a:rPr lang="ru-RU" altLang="ru-RU" sz="1600" dirty="0" smtClean="0">
                <a:latin typeface="Trebuchet MS" panose="020B0603020202020204" pitchFamily="34" charset="0"/>
              </a:rPr>
              <a:t>площадке </a:t>
            </a:r>
            <a:r>
              <a:rPr lang="en-GB" altLang="ru-RU" sz="1600" dirty="0" smtClean="0">
                <a:latin typeface="Trebuchet MS" panose="020B0603020202020204" pitchFamily="34" charset="0"/>
              </a:rPr>
              <a:t>Food </a:t>
            </a:r>
            <a:r>
              <a:rPr lang="en-GB" altLang="ru-RU" sz="1600" dirty="0">
                <a:latin typeface="Trebuchet MS" panose="020B0603020202020204" pitchFamily="34" charset="0"/>
              </a:rPr>
              <a:t>Market </a:t>
            </a:r>
            <a:r>
              <a:rPr lang="ru-RU" altLang="ru-RU" sz="1600" dirty="0" smtClean="0">
                <a:latin typeface="Trebuchet MS" panose="020B0603020202020204" pitchFamily="34" charset="0"/>
              </a:rPr>
              <a:t>были представлены торговцы,  кафе и ресторанчики с вкуснейшей арабской кухней. Здесь </a:t>
            </a:r>
            <a:r>
              <a:rPr lang="en-GB" altLang="ru-RU" sz="1600" dirty="0" err="1" smtClean="0">
                <a:latin typeface="Trebuchet MS" panose="020B0603020202020204" pitchFamily="34" charset="0"/>
              </a:rPr>
              <a:t>можно</a:t>
            </a:r>
            <a:r>
              <a:rPr lang="en-GB" altLang="ru-RU" sz="1600" dirty="0" smtClean="0">
                <a:latin typeface="Trebuchet MS" panose="020B0603020202020204" pitchFamily="34" charset="0"/>
              </a:rPr>
              <a:t> б</a:t>
            </a:r>
            <a:r>
              <a:rPr lang="ru-RU" altLang="ru-RU" sz="1600" dirty="0" err="1" smtClean="0">
                <a:latin typeface="Trebuchet MS" panose="020B0603020202020204" pitchFamily="34" charset="0"/>
              </a:rPr>
              <a:t>ыло</a:t>
            </a:r>
            <a:r>
              <a:rPr lang="ru-RU" altLang="ru-RU" sz="1600" dirty="0" smtClean="0">
                <a:latin typeface="Trebuchet MS" panose="020B0603020202020204" pitchFamily="34" charset="0"/>
              </a:rPr>
              <a:t> </a:t>
            </a:r>
            <a:r>
              <a:rPr lang="en-GB" altLang="ru-RU" sz="1600" dirty="0" err="1" smtClean="0">
                <a:latin typeface="Trebuchet MS" panose="020B0603020202020204" pitchFamily="34" charset="0"/>
              </a:rPr>
              <a:t>попробовать</a:t>
            </a:r>
            <a:r>
              <a:rPr lang="ru-RU" altLang="ru-RU" sz="1600" dirty="0" smtClean="0">
                <a:latin typeface="Trebuchet MS" panose="020B0603020202020204" pitchFamily="34" charset="0"/>
              </a:rPr>
              <a:t> традиционный </a:t>
            </a:r>
            <a:r>
              <a:rPr lang="en-GB" altLang="ru-RU" sz="1600" dirty="0" err="1" smtClean="0">
                <a:latin typeface="Trebuchet MS" panose="020B0603020202020204" pitchFamily="34" charset="0"/>
              </a:rPr>
              <a:t>арабский</a:t>
            </a:r>
            <a:r>
              <a:rPr lang="en-GB" altLang="ru-RU" sz="1600" dirty="0" smtClean="0">
                <a:latin typeface="Trebuchet MS" panose="020B0603020202020204" pitchFamily="34" charset="0"/>
              </a:rPr>
              <a:t> </a:t>
            </a:r>
            <a:r>
              <a:rPr lang="en-GB" altLang="ru-RU" sz="1600" dirty="0" err="1" smtClean="0">
                <a:latin typeface="Trebuchet MS" panose="020B0603020202020204" pitchFamily="34" charset="0"/>
              </a:rPr>
              <a:t>хлеб</a:t>
            </a:r>
            <a:r>
              <a:rPr lang="ru-RU" altLang="ru-RU" sz="1600" dirty="0" smtClean="0">
                <a:latin typeface="Trebuchet MS" panose="020B0603020202020204" pitchFamily="34" charset="0"/>
              </a:rPr>
              <a:t>, </a:t>
            </a:r>
            <a:r>
              <a:rPr lang="ru-RU" altLang="ru-RU" sz="1600" dirty="0" err="1" smtClean="0">
                <a:latin typeface="Trebuchet MS" panose="020B0603020202020204" pitchFamily="34" charset="0"/>
              </a:rPr>
              <a:t>кебабы</a:t>
            </a:r>
            <a:r>
              <a:rPr lang="ru-RU" altLang="ru-RU" sz="1600" dirty="0" smtClean="0">
                <a:latin typeface="Trebuchet MS" panose="020B0603020202020204" pitchFamily="34" charset="0"/>
              </a:rPr>
              <a:t> </a:t>
            </a:r>
            <a:r>
              <a:rPr lang="en-GB" altLang="ru-RU" sz="1600" dirty="0" err="1">
                <a:latin typeface="Trebuchet MS" panose="020B0603020202020204" pitchFamily="34" charset="0"/>
              </a:rPr>
              <a:t>из</a:t>
            </a:r>
            <a:r>
              <a:rPr lang="en-GB" altLang="ru-RU" sz="1600" dirty="0">
                <a:latin typeface="Trebuchet MS" panose="020B0603020202020204" pitchFamily="34" charset="0"/>
              </a:rPr>
              <a:t> </a:t>
            </a:r>
            <a:r>
              <a:rPr lang="en-GB" altLang="ru-RU" sz="1600" dirty="0" err="1">
                <a:latin typeface="Trebuchet MS" panose="020B0603020202020204" pitchFamily="34" charset="0"/>
              </a:rPr>
              <a:t>различных</a:t>
            </a:r>
            <a:r>
              <a:rPr lang="en-GB" altLang="ru-RU" sz="1600" dirty="0">
                <a:latin typeface="Trebuchet MS" panose="020B0603020202020204" pitchFamily="34" charset="0"/>
              </a:rPr>
              <a:t> </a:t>
            </a:r>
            <a:r>
              <a:rPr lang="en-GB" altLang="ru-RU" sz="1600" dirty="0" err="1">
                <a:latin typeface="Trebuchet MS" panose="020B0603020202020204" pitchFamily="34" charset="0"/>
              </a:rPr>
              <a:t>видов</a:t>
            </a:r>
            <a:r>
              <a:rPr lang="en-GB" altLang="ru-RU" sz="1600" dirty="0">
                <a:latin typeface="Trebuchet MS" panose="020B0603020202020204" pitchFamily="34" charset="0"/>
              </a:rPr>
              <a:t> </a:t>
            </a:r>
            <a:r>
              <a:rPr lang="en-GB" altLang="ru-RU" sz="1600" dirty="0" err="1" smtClean="0">
                <a:latin typeface="Trebuchet MS" panose="020B0603020202020204" pitchFamily="34" charset="0"/>
              </a:rPr>
              <a:t>мяса</a:t>
            </a:r>
            <a:r>
              <a:rPr lang="ru-RU" altLang="ru-RU" sz="1600" dirty="0" smtClean="0">
                <a:latin typeface="Trebuchet MS" panose="020B0603020202020204" pitchFamily="34" charset="0"/>
              </a:rPr>
              <a:t>, т</a:t>
            </a:r>
            <a:r>
              <a:rPr lang="en-GB" altLang="ru-RU" sz="1600" dirty="0" err="1" smtClean="0">
                <a:latin typeface="Trebuchet MS" panose="020B0603020202020204" pitchFamily="34" charset="0"/>
              </a:rPr>
              <a:t>радиционн</a:t>
            </a:r>
            <a:r>
              <a:rPr lang="ru-RU" altLang="ru-RU" sz="1600" dirty="0" err="1" smtClean="0">
                <a:latin typeface="Trebuchet MS" panose="020B0603020202020204" pitchFamily="34" charset="0"/>
              </a:rPr>
              <a:t>ую</a:t>
            </a:r>
            <a:r>
              <a:rPr lang="en-GB" altLang="ru-RU" sz="1600" dirty="0" smtClean="0">
                <a:latin typeface="Trebuchet MS" panose="020B0603020202020204" pitchFamily="34" charset="0"/>
              </a:rPr>
              <a:t> </a:t>
            </a:r>
            <a:r>
              <a:rPr lang="en-GB" altLang="ru-RU" sz="1600" dirty="0" err="1" smtClean="0">
                <a:latin typeface="Trebuchet MS" panose="020B0603020202020204" pitchFamily="34" charset="0"/>
              </a:rPr>
              <a:t>арабск</a:t>
            </a:r>
            <a:r>
              <a:rPr lang="ru-RU" altLang="ru-RU" sz="1600" dirty="0" err="1" smtClean="0">
                <a:latin typeface="Trebuchet MS" panose="020B0603020202020204" pitchFamily="34" charset="0"/>
              </a:rPr>
              <a:t>ую</a:t>
            </a:r>
            <a:r>
              <a:rPr lang="en-GB" altLang="ru-RU" sz="1600" dirty="0" smtClean="0">
                <a:latin typeface="Trebuchet MS" panose="020B0603020202020204" pitchFamily="34" charset="0"/>
              </a:rPr>
              <a:t> </a:t>
            </a:r>
            <a:r>
              <a:rPr lang="ru-RU" altLang="ru-RU" sz="1600" dirty="0" smtClean="0">
                <a:latin typeface="Trebuchet MS" panose="020B0603020202020204" pitchFamily="34" charset="0"/>
              </a:rPr>
              <a:t>«</a:t>
            </a:r>
            <a:r>
              <a:rPr lang="en-GB" altLang="ru-RU" sz="1600" dirty="0" err="1" smtClean="0">
                <a:latin typeface="Trebuchet MS" panose="020B0603020202020204" pitchFamily="34" charset="0"/>
              </a:rPr>
              <a:t>шаверм</a:t>
            </a:r>
            <a:r>
              <a:rPr lang="ru-RU" altLang="ru-RU" sz="1600" dirty="0" smtClean="0">
                <a:latin typeface="Trebuchet MS" panose="020B0603020202020204" pitchFamily="34" charset="0"/>
              </a:rPr>
              <a:t>у», </a:t>
            </a:r>
            <a:r>
              <a:rPr lang="en-GB" altLang="ru-RU" sz="1600" dirty="0" err="1" smtClean="0">
                <a:latin typeface="Trebuchet MS" panose="020B0603020202020204" pitchFamily="34" charset="0"/>
              </a:rPr>
              <a:t>расплавленный</a:t>
            </a:r>
            <a:r>
              <a:rPr lang="en-GB" altLang="ru-RU" sz="1600" dirty="0" smtClean="0">
                <a:latin typeface="Trebuchet MS" panose="020B0603020202020204" pitchFamily="34" charset="0"/>
              </a:rPr>
              <a:t> </a:t>
            </a:r>
            <a:r>
              <a:rPr lang="en-GB" altLang="ru-RU" sz="1600" dirty="0" err="1">
                <a:latin typeface="Trebuchet MS" panose="020B0603020202020204" pitchFamily="34" charset="0"/>
              </a:rPr>
              <a:t>сыр</a:t>
            </a:r>
            <a:r>
              <a:rPr lang="en-GB" altLang="ru-RU" sz="1600" dirty="0">
                <a:latin typeface="Trebuchet MS" panose="020B0603020202020204" pitchFamily="34" charset="0"/>
              </a:rPr>
              <a:t> с </a:t>
            </a:r>
            <a:r>
              <a:rPr lang="en-GB" altLang="ru-RU" sz="1600" dirty="0" err="1" smtClean="0">
                <a:latin typeface="Trebuchet MS" panose="020B0603020202020204" pitchFamily="34" charset="0"/>
              </a:rPr>
              <a:t>оливками</a:t>
            </a:r>
            <a:r>
              <a:rPr lang="ru-RU" altLang="ru-RU" sz="1600" dirty="0" smtClean="0">
                <a:latin typeface="Trebuchet MS" panose="020B0603020202020204" pitchFamily="34" charset="0"/>
              </a:rPr>
              <a:t>, </a:t>
            </a:r>
            <a:r>
              <a:rPr lang="en-GB" altLang="ru-RU" sz="1600" dirty="0">
                <a:latin typeface="Trebuchet MS" panose="020B0603020202020204" pitchFamily="34" charset="0"/>
              </a:rPr>
              <a:t/>
            </a:r>
            <a:br>
              <a:rPr lang="en-GB" altLang="ru-RU" sz="1600" dirty="0">
                <a:latin typeface="Trebuchet MS" panose="020B0603020202020204" pitchFamily="34" charset="0"/>
              </a:rPr>
            </a:br>
            <a:r>
              <a:rPr lang="ru-RU" altLang="ru-RU" sz="1600" dirty="0" smtClean="0">
                <a:latin typeface="Trebuchet MS" panose="020B0603020202020204" pitchFamily="34" charset="0"/>
              </a:rPr>
              <a:t>знаменитый ф</a:t>
            </a:r>
            <a:r>
              <a:rPr lang="en-GB" altLang="ru-RU" sz="1600" dirty="0" err="1" smtClean="0">
                <a:latin typeface="Trebuchet MS" panose="020B0603020202020204" pitchFamily="34" charset="0"/>
              </a:rPr>
              <a:t>алафель</a:t>
            </a:r>
            <a:r>
              <a:rPr lang="ru-RU" altLang="ru-RU" sz="1600" dirty="0" smtClean="0">
                <a:latin typeface="Trebuchet MS" panose="020B0603020202020204" pitchFamily="34" charset="0"/>
              </a:rPr>
              <a:t> из </a:t>
            </a:r>
            <a:r>
              <a:rPr lang="ru-RU" altLang="ru-RU" sz="1600" dirty="0">
                <a:latin typeface="Trebuchet MS" panose="020B0603020202020204" pitchFamily="34" charset="0"/>
              </a:rPr>
              <a:t>пюре </a:t>
            </a:r>
            <a:r>
              <a:rPr lang="ru-RU" altLang="ru-RU" sz="1600" dirty="0" smtClean="0">
                <a:latin typeface="Trebuchet MS" panose="020B0603020202020204" pitchFamily="34" charset="0"/>
              </a:rPr>
              <a:t>нута и </a:t>
            </a:r>
            <a:r>
              <a:rPr lang="ru-RU" altLang="ru-RU" sz="1600" dirty="0">
                <a:latin typeface="Trebuchet MS" panose="020B0603020202020204" pitchFamily="34" charset="0"/>
              </a:rPr>
              <a:t>много других традиционных для </a:t>
            </a:r>
            <a:r>
              <a:rPr lang="ru-RU" altLang="ru-RU" sz="1600" dirty="0" smtClean="0">
                <a:latin typeface="Trebuchet MS" panose="020B0603020202020204" pitchFamily="34" charset="0"/>
              </a:rPr>
              <a:t>Абу-Даби </a:t>
            </a:r>
            <a:r>
              <a:rPr lang="ru-RU" altLang="ru-RU" sz="1600" dirty="0">
                <a:latin typeface="Trebuchet MS" panose="020B0603020202020204" pitchFamily="34" charset="0"/>
              </a:rPr>
              <a:t>блюд</a:t>
            </a:r>
            <a:r>
              <a:rPr lang="en-GB" altLang="ru-RU" sz="1600" dirty="0">
                <a:latin typeface="Trebuchet MS" panose="020B0603020202020204" pitchFamily="34" charset="0"/>
              </a:rPr>
              <a:t>. </a:t>
            </a:r>
            <a:endParaRPr lang="ru-RU" altLang="ru-RU" sz="1600" dirty="0">
              <a:latin typeface="Trebuchet MS" panose="020B0603020202020204" pitchFamily="34" charset="0"/>
            </a:endParaRPr>
          </a:p>
          <a:p>
            <a:pPr algn="ctr" eaLnBrk="0" hangingPunct="0"/>
            <a:r>
              <a:rPr lang="ru-RU" altLang="ru-RU" sz="1600" dirty="0" smtClean="0">
                <a:latin typeface="Trebuchet MS" panose="020B0603020202020204" pitchFamily="34" charset="0"/>
              </a:rPr>
              <a:t>Особое </a:t>
            </a:r>
            <a:r>
              <a:rPr lang="ru-RU" altLang="ru-RU" sz="1600" dirty="0">
                <a:latin typeface="Trebuchet MS" panose="020B0603020202020204" pitchFamily="34" charset="0"/>
              </a:rPr>
              <a:t>место </a:t>
            </a:r>
            <a:r>
              <a:rPr lang="ru-RU" altLang="ru-RU" sz="1600" dirty="0" smtClean="0">
                <a:latin typeface="Trebuchet MS" panose="020B0603020202020204" pitchFamily="34" charset="0"/>
              </a:rPr>
              <a:t>занимали </a:t>
            </a:r>
            <a:r>
              <a:rPr lang="ru-RU" altLang="ru-RU" sz="1600" dirty="0" err="1">
                <a:latin typeface="Trebuchet MS" panose="020B0603020202020204" pitchFamily="34" charset="0"/>
              </a:rPr>
              <a:t>зн</a:t>
            </a:r>
            <a:r>
              <a:rPr lang="en-GB" altLang="ru-RU" sz="1600" dirty="0" err="1">
                <a:latin typeface="Trebuchet MS" panose="020B0603020202020204" pitchFamily="34" charset="0"/>
              </a:rPr>
              <a:t>аменитые</a:t>
            </a:r>
            <a:r>
              <a:rPr lang="en-GB" altLang="ru-RU" sz="1600" dirty="0">
                <a:latin typeface="Trebuchet MS" panose="020B0603020202020204" pitchFamily="34" charset="0"/>
              </a:rPr>
              <a:t> </a:t>
            </a:r>
            <a:r>
              <a:rPr lang="en-GB" altLang="ru-RU" sz="1600" dirty="0" err="1">
                <a:latin typeface="Trebuchet MS" panose="020B0603020202020204" pitchFamily="34" charset="0"/>
              </a:rPr>
              <a:t>арабские</a:t>
            </a:r>
            <a:r>
              <a:rPr lang="en-GB" altLang="ru-RU" sz="1600" dirty="0">
                <a:latin typeface="Trebuchet MS" panose="020B0603020202020204" pitchFamily="34" charset="0"/>
              </a:rPr>
              <a:t> </a:t>
            </a:r>
            <a:endParaRPr lang="ru-RU" altLang="ru-RU" sz="1600" dirty="0">
              <a:latin typeface="Trebuchet MS" panose="020B0603020202020204" pitchFamily="34" charset="0"/>
            </a:endParaRPr>
          </a:p>
          <a:p>
            <a:pPr algn="ctr" eaLnBrk="0" hangingPunct="0"/>
            <a:r>
              <a:rPr lang="en-GB" altLang="ru-RU" sz="1600" dirty="0" err="1">
                <a:latin typeface="Trebuchet MS" panose="020B0603020202020204" pitchFamily="34" charset="0"/>
              </a:rPr>
              <a:t>сладости</a:t>
            </a:r>
            <a:r>
              <a:rPr lang="ru-RU" altLang="ru-RU" sz="1600" dirty="0">
                <a:latin typeface="Trebuchet MS" panose="020B0603020202020204" pitchFamily="34" charset="0"/>
              </a:rPr>
              <a:t> - </a:t>
            </a:r>
            <a:r>
              <a:rPr lang="en-GB" altLang="ru-RU" sz="1600" dirty="0">
                <a:latin typeface="Trebuchet MS" panose="020B0603020202020204" pitchFamily="34" charset="0"/>
              </a:rPr>
              <a:t> </a:t>
            </a:r>
            <a:r>
              <a:rPr lang="en-GB" altLang="ru-RU" sz="1600" dirty="0" err="1">
                <a:latin typeface="Trebuchet MS" panose="020B0603020202020204" pitchFamily="34" charset="0"/>
              </a:rPr>
              <a:t>пахлава</a:t>
            </a:r>
            <a:r>
              <a:rPr lang="ru-RU" altLang="ru-RU" sz="1600" dirty="0">
                <a:latin typeface="Trebuchet MS" panose="020B0603020202020204" pitchFamily="34" charset="0"/>
              </a:rPr>
              <a:t>,</a:t>
            </a:r>
            <a:r>
              <a:rPr lang="en-GB" altLang="ru-RU" sz="1600" dirty="0">
                <a:latin typeface="Trebuchet MS" panose="020B0603020202020204" pitchFamily="34" charset="0"/>
              </a:rPr>
              <a:t> </a:t>
            </a:r>
            <a:r>
              <a:rPr lang="en-GB" altLang="ru-RU" sz="1600" dirty="0" err="1">
                <a:latin typeface="Trebuchet MS" panose="020B0603020202020204" pitchFamily="34" charset="0"/>
              </a:rPr>
              <a:t>шербет</a:t>
            </a:r>
            <a:r>
              <a:rPr lang="en-GB" altLang="ru-RU" sz="1600" dirty="0">
                <a:latin typeface="Trebuchet MS" panose="020B0603020202020204" pitchFamily="34" charset="0"/>
              </a:rPr>
              <a:t> и </a:t>
            </a:r>
            <a:r>
              <a:rPr lang="en-GB" altLang="ru-RU" sz="1600" dirty="0" err="1">
                <a:latin typeface="Trebuchet MS" panose="020B0603020202020204" pitchFamily="34" charset="0"/>
              </a:rPr>
              <a:t>пр</a:t>
            </a:r>
            <a:r>
              <a:rPr lang="en-GB" altLang="ru-RU" sz="1600" dirty="0">
                <a:latin typeface="Trebuchet MS" panose="020B0603020202020204" pitchFamily="34" charset="0"/>
              </a:rPr>
              <a:t>.</a:t>
            </a:r>
            <a:endParaRPr lang="ru-RU" altLang="ru-RU" sz="1600" dirty="0">
              <a:latin typeface="Trebuchet MS" panose="020B0603020202020204" pitchFamily="34" charset="0"/>
            </a:endParaRPr>
          </a:p>
          <a:p>
            <a:pPr algn="ctr" eaLnBrk="0" hangingPunct="0"/>
            <a:r>
              <a:rPr lang="ru-RU" altLang="ru-RU" sz="1600" dirty="0" smtClean="0">
                <a:latin typeface="Trebuchet MS" panose="020B0603020202020204" pitchFamily="34" charset="0"/>
              </a:rPr>
              <a:t>Здесь </a:t>
            </a:r>
            <a:r>
              <a:rPr lang="ru-RU" altLang="ru-RU" sz="1600" dirty="0">
                <a:latin typeface="Trebuchet MS" panose="020B0603020202020204" pitchFamily="34" charset="0"/>
              </a:rPr>
              <a:t>же можно </a:t>
            </a:r>
            <a:r>
              <a:rPr lang="ru-RU" altLang="ru-RU" sz="1600" dirty="0" smtClean="0">
                <a:latin typeface="Trebuchet MS" panose="020B0603020202020204" pitchFamily="34" charset="0"/>
              </a:rPr>
              <a:t>было </a:t>
            </a:r>
            <a:r>
              <a:rPr lang="ru-RU" altLang="ru-RU" sz="1600" dirty="0">
                <a:latin typeface="Trebuchet MS" panose="020B0603020202020204" pitchFamily="34" charset="0"/>
              </a:rPr>
              <a:t>приобрети ароматные </a:t>
            </a:r>
          </a:p>
          <a:p>
            <a:pPr algn="ctr" eaLnBrk="0" hangingPunct="0"/>
            <a:r>
              <a:rPr lang="ru-RU" altLang="ru-RU" sz="1600" dirty="0">
                <a:latin typeface="Trebuchet MS" panose="020B0603020202020204" pitchFamily="34" charset="0"/>
              </a:rPr>
              <a:t>арабские специи</a:t>
            </a:r>
            <a:r>
              <a:rPr lang="ru-RU" altLang="ru-RU" sz="1600" dirty="0" smtClean="0">
                <a:latin typeface="Trebuchet MS" panose="020B0603020202020204" pitchFamily="34" charset="0"/>
              </a:rPr>
              <a:t>.</a:t>
            </a:r>
          </a:p>
          <a:p>
            <a:pPr algn="ctr" eaLnBrk="0" hangingPunct="0"/>
            <a:endParaRPr lang="en-GB" altLang="ru-RU" sz="1600" dirty="0">
              <a:latin typeface="Trebuchet MS" panose="020B0603020202020204" pitchFamily="34" charset="0"/>
            </a:endParaRPr>
          </a:p>
        </p:txBody>
      </p:sp>
      <p:sp>
        <p:nvSpPr>
          <p:cNvPr id="11" name="Солнце 10"/>
          <p:cNvSpPr/>
          <p:nvPr/>
        </p:nvSpPr>
        <p:spPr bwMode="auto">
          <a:xfrm>
            <a:off x="4355976" y="37728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1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C:\Users\Амарком\Desktop\отчет\фотки кэнон\IMG_2680.JPG"/>
          <p:cNvPicPr>
            <a:picLocks noChangeAspect="1" noChangeArrowheads="1"/>
          </p:cNvPicPr>
          <p:nvPr/>
        </p:nvPicPr>
        <p:blipFill>
          <a:blip r:embed="rId2" cstate="screen">
            <a:lum contrast="20000"/>
          </a:blip>
          <a:srcRect/>
          <a:stretch>
            <a:fillRect/>
          </a:stretch>
        </p:blipFill>
        <p:spPr bwMode="auto">
          <a:xfrm>
            <a:off x="4071933" y="3699414"/>
            <a:ext cx="5072067" cy="3158586"/>
          </a:xfrm>
          <a:prstGeom prst="rect">
            <a:avLst/>
          </a:prstGeom>
          <a:noFill/>
        </p:spPr>
      </p:pic>
      <p:pic>
        <p:nvPicPr>
          <p:cNvPr id="4098" name="Picture 2" descr="C:\Users\Кирилл\Desktop\абу даби\reY-f4XtABM.jpg"/>
          <p:cNvPicPr>
            <a:picLocks noChangeAspect="1" noChangeArrowheads="1"/>
          </p:cNvPicPr>
          <p:nvPr/>
        </p:nvPicPr>
        <p:blipFill>
          <a:blip r:embed="rId3" cstate="screen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136294"/>
            <a:ext cx="4962275" cy="372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Кирилл\Desktop\абу даби\PsAPwuBySDQ.jpg"/>
          <p:cNvPicPr>
            <a:picLocks noChangeAspect="1" noChangeArrowheads="1"/>
          </p:cNvPicPr>
          <p:nvPr/>
        </p:nvPicPr>
        <p:blipFill>
          <a:blip r:embed="rId4" cstate="screen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962276" cy="372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Кирилл\Desktop\абу даби\wdXX7rCglR8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53794" y="15181"/>
            <a:ext cx="2290206" cy="376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Кирилл\Desktop\абу даби\HH_eDVKQ_JU.jpg"/>
          <p:cNvPicPr>
            <a:picLocks noChangeAspect="1" noChangeArrowheads="1"/>
          </p:cNvPicPr>
          <p:nvPr/>
        </p:nvPicPr>
        <p:blipFill>
          <a:blip r:embed="rId6" cstate="screen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974" y="-6183"/>
            <a:ext cx="2795917" cy="372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 bwMode="auto">
          <a:xfrm>
            <a:off x="3491880" y="332656"/>
            <a:ext cx="2088232" cy="20162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1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3635896" y="1052153"/>
            <a:ext cx="1728192" cy="57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FOOD MARKET</a:t>
            </a:r>
            <a:endParaRPr lang="ru-RU" altLang="ru-RU" sz="1800" b="1" dirty="0">
              <a:solidFill>
                <a:schemeClr val="tx1"/>
              </a:solidFill>
              <a:latin typeface="Times New Roman" panose="02020603050405020304" pitchFamily="18" charset="0"/>
              <a:cs typeface="Arabic Typesetting" panose="03020402040406030203" pitchFamily="66" charset="-78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 bwMode="auto">
          <a:xfrm>
            <a:off x="4179113" y="1700808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Солнце 10"/>
          <p:cNvSpPr/>
          <p:nvPr/>
        </p:nvSpPr>
        <p:spPr bwMode="auto">
          <a:xfrm>
            <a:off x="4355976" y="181744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Солнце 11"/>
          <p:cNvSpPr/>
          <p:nvPr/>
        </p:nvSpPr>
        <p:spPr bwMode="auto">
          <a:xfrm>
            <a:off x="4355976" y="37728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 bwMode="auto">
          <a:xfrm>
            <a:off x="4139952" y="980437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79660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марком\Desktop\фотки абу даби\shopping in Abu Dhabi 3_lo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714186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 bwMode="auto">
          <a:xfrm>
            <a:off x="1763688" y="0"/>
            <a:ext cx="5616624" cy="7215214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Овал 7"/>
          <p:cNvSpPr/>
          <p:nvPr/>
        </p:nvSpPr>
        <p:spPr bwMode="auto">
          <a:xfrm>
            <a:off x="3491880" y="332656"/>
            <a:ext cx="2088232" cy="20162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1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 bwMode="auto">
          <a:xfrm>
            <a:off x="4139952" y="980437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Прямая соединительная линия 9"/>
          <p:cNvCxnSpPr/>
          <p:nvPr/>
        </p:nvCxnSpPr>
        <p:spPr bwMode="auto">
          <a:xfrm>
            <a:off x="4179113" y="1700808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635896" y="1052153"/>
            <a:ext cx="1728192" cy="57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alt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АРАБСКИЙ БАЗАР</a:t>
            </a:r>
            <a:endParaRPr lang="ru-RU" altLang="ru-RU" sz="1800" b="1" dirty="0">
              <a:solidFill>
                <a:schemeClr val="tx1"/>
              </a:solidFill>
              <a:latin typeface="Times New Roman" panose="02020603050405020304" pitchFamily="18" charset="0"/>
              <a:cs typeface="Arabic Typesetting" panose="03020402040406030203" pitchFamily="66" charset="-78"/>
            </a:endParaRPr>
          </a:p>
        </p:txBody>
      </p:sp>
      <p:sp>
        <p:nvSpPr>
          <p:cNvPr id="14" name="Солнце 13"/>
          <p:cNvSpPr/>
          <p:nvPr/>
        </p:nvSpPr>
        <p:spPr bwMode="auto">
          <a:xfrm>
            <a:off x="4355976" y="181744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015716" y="3088526"/>
            <a:ext cx="49685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GB" altLang="ru-RU" sz="1600" dirty="0" err="1">
                <a:latin typeface="Trebuchet MS" panose="020B0603020202020204" pitchFamily="34" charset="0"/>
              </a:rPr>
              <a:t>На</a:t>
            </a:r>
            <a:r>
              <a:rPr lang="en-GB" altLang="ru-RU" sz="1600" dirty="0">
                <a:latin typeface="Trebuchet MS" panose="020B0603020202020204" pitchFamily="34" charset="0"/>
              </a:rPr>
              <a:t> </a:t>
            </a:r>
            <a:r>
              <a:rPr lang="ru-RU" altLang="ru-RU" sz="1600" dirty="0" smtClean="0">
                <a:latin typeface="Trebuchet MS" panose="020B0603020202020204" pitchFamily="34" charset="0"/>
              </a:rPr>
              <a:t>традиционном Арабском Базаре гости фестиваля могли приобрести традиционные арабские сувенирные изделия </a:t>
            </a:r>
            <a:r>
              <a:rPr lang="ru-RU" altLang="ru-RU" sz="1600" dirty="0">
                <a:latin typeface="Trebuchet MS" panose="020B0603020202020204" pitchFamily="34" charset="0"/>
              </a:rPr>
              <a:t>ручной работы</a:t>
            </a:r>
            <a:r>
              <a:rPr lang="ru-RU" altLang="ru-RU" sz="1600" dirty="0" smtClean="0">
                <a:latin typeface="Trebuchet MS" panose="020B0603020202020204" pitchFamily="34" charset="0"/>
              </a:rPr>
              <a:t>, керамику, посуду, украшения, одежду, ароматы, пряности, </a:t>
            </a:r>
            <a:r>
              <a:rPr lang="ru-RU" altLang="ru-RU" sz="1600" dirty="0">
                <a:latin typeface="Trebuchet MS" panose="020B0603020202020204" pitchFamily="34" charset="0"/>
              </a:rPr>
              <a:t>и многие другие </a:t>
            </a:r>
            <a:r>
              <a:rPr lang="ru-RU" altLang="ru-RU" sz="1600" dirty="0" smtClean="0">
                <a:latin typeface="Trebuchet MS" panose="020B0603020202020204" pitchFamily="34" charset="0"/>
              </a:rPr>
              <a:t>атрибуты, традиционные для Абу-Даби.</a:t>
            </a:r>
            <a:endParaRPr lang="en-GB" altLang="ru-RU" sz="1600" dirty="0">
              <a:latin typeface="Trebuchet MS" panose="020B0603020202020204" pitchFamily="34" charset="0"/>
            </a:endParaRPr>
          </a:p>
        </p:txBody>
      </p:sp>
      <p:sp>
        <p:nvSpPr>
          <p:cNvPr id="12" name="Солнце 11"/>
          <p:cNvSpPr/>
          <p:nvPr/>
        </p:nvSpPr>
        <p:spPr bwMode="auto">
          <a:xfrm>
            <a:off x="4355976" y="37728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79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 descr="C:\Users\Амарком\Desktop\отчет\23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rot="5400000">
            <a:off x="6727808" y="4441809"/>
            <a:ext cx="3000372" cy="1832011"/>
          </a:xfrm>
          <a:prstGeom prst="rect">
            <a:avLst/>
          </a:prstGeom>
          <a:noFill/>
        </p:spPr>
      </p:pic>
      <p:pic>
        <p:nvPicPr>
          <p:cNvPr id="2050" name="Picture 2" descr="C:\Users\Кирилл\Desktop\абу даби\23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9" y="979"/>
            <a:ext cx="5538264" cy="368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Кирилл\Desktop\абу даби\22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238" y="3648407"/>
            <a:ext cx="2137596" cy="321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Кирилл\Desktop\абу даби\236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238" y="-18559"/>
            <a:ext cx="3637762" cy="182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Кирилл\Desktop\абу даби\237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70" y="3172596"/>
            <a:ext cx="5538265" cy="368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 bwMode="auto">
          <a:xfrm>
            <a:off x="3491880" y="332656"/>
            <a:ext cx="2088232" cy="20162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1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3635896" y="1052153"/>
            <a:ext cx="1728192" cy="57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alt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АРАБСКИЙ БАЗАР</a:t>
            </a:r>
            <a:endParaRPr lang="ru-RU" altLang="ru-RU" sz="1800" b="1" dirty="0">
              <a:solidFill>
                <a:schemeClr val="tx1"/>
              </a:solidFill>
              <a:latin typeface="Times New Roman" panose="02020603050405020304" pitchFamily="18" charset="0"/>
              <a:cs typeface="Arabic Typesetting" panose="03020402040406030203" pitchFamily="66" charset="-78"/>
            </a:endParaRPr>
          </a:p>
        </p:txBody>
      </p:sp>
      <p:sp>
        <p:nvSpPr>
          <p:cNvPr id="8" name="Солнце 7"/>
          <p:cNvSpPr/>
          <p:nvPr/>
        </p:nvSpPr>
        <p:spPr bwMode="auto">
          <a:xfrm>
            <a:off x="4355976" y="181744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 bwMode="auto">
          <a:xfrm>
            <a:off x="4179113" y="1700808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Прямая соединительная линия 9"/>
          <p:cNvCxnSpPr/>
          <p:nvPr/>
        </p:nvCxnSpPr>
        <p:spPr bwMode="auto">
          <a:xfrm>
            <a:off x="4139952" y="980437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26627" name="Picture 3" descr="C:\Users\Амарком\Desktop\отчет\фотки кэнон\IMG_2691.JPG"/>
          <p:cNvPicPr>
            <a:picLocks noChangeAspect="1" noChangeArrowheads="1"/>
          </p:cNvPicPr>
          <p:nvPr/>
        </p:nvPicPr>
        <p:blipFill>
          <a:blip r:embed="rId7" cstate="screen">
            <a:lum bright="10000" contrast="10000"/>
          </a:blip>
          <a:srcRect/>
          <a:stretch>
            <a:fillRect/>
          </a:stretch>
        </p:blipFill>
        <p:spPr bwMode="auto">
          <a:xfrm>
            <a:off x="5500694" y="1785926"/>
            <a:ext cx="3643306" cy="2049359"/>
          </a:xfrm>
          <a:prstGeom prst="rect">
            <a:avLst/>
          </a:prstGeom>
          <a:noFill/>
        </p:spPr>
      </p:pic>
      <p:sp>
        <p:nvSpPr>
          <p:cNvPr id="13" name="Солнце 12"/>
          <p:cNvSpPr/>
          <p:nvPr/>
        </p:nvSpPr>
        <p:spPr bwMode="auto">
          <a:xfrm>
            <a:off x="4355976" y="37728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31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pp.vk.me/c622121/v622121037/43ad7/o4TiM29rDew.jpg"/>
          <p:cNvPicPr>
            <a:picLocks noChangeAspect="1" noChangeArrowheads="1"/>
          </p:cNvPicPr>
          <p:nvPr/>
        </p:nvPicPr>
        <p:blipFill>
          <a:blip r:embed="rId2" cstate="screen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248224"/>
            <a:ext cx="4813035" cy="360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Кирилл\Desktop\абу даби\XZC9eh3KUnA.jpg"/>
          <p:cNvPicPr>
            <a:picLocks noChangeAspect="1" noChangeArrowheads="1"/>
          </p:cNvPicPr>
          <p:nvPr/>
        </p:nvPicPr>
        <p:blipFill>
          <a:blip r:embed="rId3" cstate="screen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30965" cy="324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Кирилл\Desktop\абу даби\125.jpg"/>
          <p:cNvPicPr>
            <a:picLocks noChangeAspect="1" noChangeArrowheads="1"/>
          </p:cNvPicPr>
          <p:nvPr/>
        </p:nvPicPr>
        <p:blipFill>
          <a:blip r:embed="rId4" cstate="screen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-1"/>
            <a:ext cx="4860033" cy="323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 bwMode="auto">
          <a:xfrm>
            <a:off x="3491880" y="332656"/>
            <a:ext cx="2088232" cy="20162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1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3635896" y="1052153"/>
            <a:ext cx="1728192" cy="57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alt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АРАБСКИЙ БАЗАР</a:t>
            </a:r>
            <a:endParaRPr lang="ru-RU" altLang="ru-RU" sz="1800" b="1" dirty="0">
              <a:solidFill>
                <a:schemeClr val="tx1"/>
              </a:solidFill>
              <a:latin typeface="Times New Roman" panose="02020603050405020304" pitchFamily="18" charset="0"/>
              <a:cs typeface="Arabic Typesetting" panose="03020402040406030203" pitchFamily="66" charset="-78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 bwMode="auto">
          <a:xfrm>
            <a:off x="4179113" y="1700808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Прямая соединительная линия 8"/>
          <p:cNvCxnSpPr/>
          <p:nvPr/>
        </p:nvCxnSpPr>
        <p:spPr bwMode="auto">
          <a:xfrm>
            <a:off x="4139952" y="980437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Солнце 9"/>
          <p:cNvSpPr/>
          <p:nvPr/>
        </p:nvSpPr>
        <p:spPr bwMode="auto">
          <a:xfrm>
            <a:off x="4355976" y="181744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5601" name="Picture 1" descr="C:\Users\Амарком\Desktop\отчет\ФОТО КАТИ\FC_JbWlN-aI.jpg"/>
          <p:cNvPicPr>
            <a:picLocks noChangeAspect="1" noChangeArrowheads="1"/>
          </p:cNvPicPr>
          <p:nvPr/>
        </p:nvPicPr>
        <p:blipFill>
          <a:blip r:embed="rId5" cstate="screen">
            <a:lum bright="10000" contrast="30000"/>
          </a:blip>
          <a:srcRect/>
          <a:stretch>
            <a:fillRect/>
          </a:stretch>
        </p:blipFill>
        <p:spPr bwMode="auto">
          <a:xfrm>
            <a:off x="4286247" y="3214686"/>
            <a:ext cx="4857753" cy="36433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927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марком\Desktop\фотки абу даби\Sea Views_orgenal_lo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 bwMode="auto">
          <a:xfrm>
            <a:off x="1763688" y="0"/>
            <a:ext cx="5616624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Овал 7"/>
          <p:cNvSpPr/>
          <p:nvPr/>
        </p:nvSpPr>
        <p:spPr bwMode="auto">
          <a:xfrm>
            <a:off x="3491880" y="332656"/>
            <a:ext cx="2088232" cy="20162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1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 bwMode="auto">
          <a:xfrm>
            <a:off x="4139952" y="980437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Прямая соединительная линия 9"/>
          <p:cNvCxnSpPr/>
          <p:nvPr/>
        </p:nvCxnSpPr>
        <p:spPr bwMode="auto">
          <a:xfrm>
            <a:off x="4179113" y="1700808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635896" y="1052153"/>
            <a:ext cx="1728192" cy="57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TRAVEL MARKET</a:t>
            </a:r>
            <a:endParaRPr lang="ru-RU" altLang="ru-RU" sz="1800" b="1" dirty="0">
              <a:solidFill>
                <a:schemeClr val="tx1"/>
              </a:solidFill>
              <a:latin typeface="Times New Roman" panose="02020603050405020304" pitchFamily="18" charset="0"/>
              <a:cs typeface="Arabic Typesetting" panose="03020402040406030203" pitchFamily="66" charset="-78"/>
            </a:endParaRPr>
          </a:p>
        </p:txBody>
      </p:sp>
      <p:sp>
        <p:nvSpPr>
          <p:cNvPr id="14" name="Солнце 13"/>
          <p:cNvSpPr/>
          <p:nvPr/>
        </p:nvSpPr>
        <p:spPr bwMode="auto">
          <a:xfrm>
            <a:off x="4355976" y="181744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015716" y="3088526"/>
            <a:ext cx="49685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>
                <a:latin typeface="Trebuchet MS" panose="020B0603020202020204" pitchFamily="34" charset="0"/>
              </a:rPr>
              <a:t>На </a:t>
            </a:r>
            <a:r>
              <a:rPr lang="en-US" altLang="ru-RU" sz="1600" dirty="0">
                <a:latin typeface="Trebuchet MS" panose="020B0603020202020204" pitchFamily="34" charset="0"/>
              </a:rPr>
              <a:t>Travel Market </a:t>
            </a:r>
            <a:r>
              <a:rPr lang="ru-RU" altLang="ru-RU" sz="1600" dirty="0">
                <a:latin typeface="Trebuchet MS" panose="020B0603020202020204" pitchFamily="34" charset="0"/>
              </a:rPr>
              <a:t>любой желающий </a:t>
            </a:r>
            <a:r>
              <a:rPr lang="ru-RU" altLang="ru-RU" sz="1600" dirty="0" smtClean="0">
                <a:latin typeface="Trebuchet MS" panose="020B0603020202020204" pitchFamily="34" charset="0"/>
              </a:rPr>
              <a:t>смог получить профессиональную консультацию по </a:t>
            </a:r>
            <a:r>
              <a:rPr lang="ru-RU" altLang="ru-RU" sz="1600" dirty="0">
                <a:latin typeface="Trebuchet MS" panose="020B0603020202020204" pitchFamily="34" charset="0"/>
              </a:rPr>
              <a:t>туристическим возможностям Абу-Даби</a:t>
            </a:r>
            <a:r>
              <a:rPr lang="ru-RU" altLang="ru-RU" sz="1600" dirty="0" smtClean="0">
                <a:latin typeface="Trebuchet MS" panose="020B0603020202020204" pitchFamily="34" charset="0"/>
              </a:rPr>
              <a:t>.</a:t>
            </a:r>
            <a:r>
              <a:rPr lang="en-US" altLang="ru-RU" sz="1600" dirty="0">
                <a:latin typeface="Trebuchet MS" panose="020B0603020202020204" pitchFamily="34" charset="0"/>
              </a:rPr>
              <a:t> </a:t>
            </a:r>
            <a:r>
              <a:rPr lang="ru-RU" altLang="ru-RU" sz="1600" dirty="0" smtClean="0">
                <a:latin typeface="Trebuchet MS" panose="020B0603020202020204" pitchFamily="34" charset="0"/>
              </a:rPr>
              <a:t>Здесь были  представлены ведущие туроператоры, авиакомпании, отели и другие представительства туристических организаций, представляющих отдых в Абу-Даби.</a:t>
            </a:r>
            <a:endParaRPr kumimoji="0" lang="ru-RU" altLang="ru-RU" sz="1600" dirty="0">
              <a:latin typeface="Trebuchet MS" panose="020B0603020202020204" pitchFamily="34" charset="0"/>
            </a:endParaRPr>
          </a:p>
        </p:txBody>
      </p:sp>
      <p:sp>
        <p:nvSpPr>
          <p:cNvPr id="11" name="Солнце 10"/>
          <p:cNvSpPr/>
          <p:nvPr/>
        </p:nvSpPr>
        <p:spPr bwMode="auto">
          <a:xfrm>
            <a:off x="4355976" y="37728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5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9" name="Picture 7" descr="C:\Users\Амарком\Desktop\отчет\фотки кэнон\IMG_2678.JPG"/>
          <p:cNvPicPr>
            <a:picLocks noChangeAspect="1" noChangeArrowheads="1"/>
          </p:cNvPicPr>
          <p:nvPr/>
        </p:nvPicPr>
        <p:blipFill>
          <a:blip r:embed="rId2" cstate="screen">
            <a:lum bright="10000" contrast="20000"/>
          </a:blip>
          <a:srcRect/>
          <a:stretch>
            <a:fillRect/>
          </a:stretch>
        </p:blipFill>
        <p:spPr bwMode="auto">
          <a:xfrm>
            <a:off x="0" y="3744805"/>
            <a:ext cx="4929190" cy="3113195"/>
          </a:xfrm>
          <a:prstGeom prst="rect">
            <a:avLst/>
          </a:prstGeom>
          <a:noFill/>
        </p:spPr>
      </p:pic>
      <p:pic>
        <p:nvPicPr>
          <p:cNvPr id="23556" name="Picture 4" descr="https://scontent-fra3-1.xx.fbcdn.net/hphotos-xtp1/v/t1.0-9/11889679_10207369463737721_7442817776744735330_n.jpg?oh=94ef1c8f12cb08af98e4124e34a12771&amp;oe=567CF4FA"/>
          <p:cNvPicPr>
            <a:picLocks noChangeAspect="1" noChangeArrowheads="1"/>
          </p:cNvPicPr>
          <p:nvPr/>
        </p:nvPicPr>
        <p:blipFill>
          <a:blip r:embed="rId3" cstate="screen">
            <a:lum bright="20000" contrast="40000"/>
          </a:blip>
          <a:srcRect/>
          <a:stretch>
            <a:fillRect/>
          </a:stretch>
        </p:blipFill>
        <p:spPr bwMode="auto">
          <a:xfrm>
            <a:off x="4857752" y="3643314"/>
            <a:ext cx="4286248" cy="3214686"/>
          </a:xfrm>
          <a:prstGeom prst="rect">
            <a:avLst/>
          </a:prstGeom>
          <a:noFill/>
        </p:spPr>
      </p:pic>
      <p:pic>
        <p:nvPicPr>
          <p:cNvPr id="5122" name="Picture 2" descr="C:\Users\Кирилл\Desktop\абу даби\12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43636" cy="408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https://scontent-fra3-1.xx.fbcdn.net/hphotos-xpl1/v/t1.0-9/11953271_10207369463897725_1062887603946575003_n.jpg?oh=9ecf7a95736791244f4c4ea7b329762e&amp;oe=5677E88C"/>
          <p:cNvPicPr>
            <a:picLocks noChangeAspect="1" noChangeArrowheads="1"/>
          </p:cNvPicPr>
          <p:nvPr/>
        </p:nvPicPr>
        <p:blipFill>
          <a:blip r:embed="rId5" cstate="screen">
            <a:lum bright="30000" contrast="30000"/>
          </a:blip>
          <a:srcRect/>
          <a:stretch>
            <a:fillRect/>
          </a:stretch>
        </p:blipFill>
        <p:spPr bwMode="auto">
          <a:xfrm>
            <a:off x="6072198" y="0"/>
            <a:ext cx="3071802" cy="4071942"/>
          </a:xfrm>
          <a:prstGeom prst="rect">
            <a:avLst/>
          </a:prstGeom>
          <a:noFill/>
        </p:spPr>
      </p:pic>
      <p:sp>
        <p:nvSpPr>
          <p:cNvPr id="7" name="Овал 6"/>
          <p:cNvSpPr/>
          <p:nvPr/>
        </p:nvSpPr>
        <p:spPr bwMode="auto">
          <a:xfrm>
            <a:off x="3491880" y="332656"/>
            <a:ext cx="2088232" cy="20162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1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3635896" y="1052153"/>
            <a:ext cx="1728192" cy="57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TRAVEL MARKET</a:t>
            </a:r>
            <a:endParaRPr lang="ru-RU" altLang="ru-RU" sz="1800" b="1" dirty="0">
              <a:solidFill>
                <a:schemeClr val="tx1"/>
              </a:solidFill>
              <a:latin typeface="Times New Roman" panose="02020603050405020304" pitchFamily="18" charset="0"/>
              <a:cs typeface="Arabic Typesetting" panose="03020402040406030203" pitchFamily="66" charset="-78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 bwMode="auto">
          <a:xfrm>
            <a:off x="4179113" y="1700808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Прямая соединительная линия 9"/>
          <p:cNvCxnSpPr/>
          <p:nvPr/>
        </p:nvCxnSpPr>
        <p:spPr bwMode="auto">
          <a:xfrm>
            <a:off x="4139952" y="980437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Солнце 10"/>
          <p:cNvSpPr/>
          <p:nvPr/>
        </p:nvSpPr>
        <p:spPr bwMode="auto">
          <a:xfrm>
            <a:off x="4355976" y="181744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Солнце 11"/>
          <p:cNvSpPr/>
          <p:nvPr/>
        </p:nvSpPr>
        <p:spPr bwMode="auto">
          <a:xfrm>
            <a:off x="4355976" y="37728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4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740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 bwMode="auto">
          <a:xfrm>
            <a:off x="1763688" y="0"/>
            <a:ext cx="5616624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Овал 7"/>
          <p:cNvSpPr/>
          <p:nvPr/>
        </p:nvSpPr>
        <p:spPr bwMode="auto">
          <a:xfrm>
            <a:off x="3491880" y="332656"/>
            <a:ext cx="2088232" cy="20162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1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 bwMode="auto">
          <a:xfrm>
            <a:off x="4139952" y="980437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Прямая соединительная линия 9"/>
          <p:cNvCxnSpPr/>
          <p:nvPr/>
        </p:nvCxnSpPr>
        <p:spPr bwMode="auto">
          <a:xfrm>
            <a:off x="4143372" y="1714488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635896" y="1052153"/>
            <a:ext cx="1728192" cy="57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alt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КАТАНИЕ НА ВЕРБЛЮДЕ</a:t>
            </a:r>
            <a:endParaRPr lang="ru-RU" altLang="ru-RU" sz="1800" b="1" dirty="0">
              <a:solidFill>
                <a:schemeClr val="tx1"/>
              </a:solidFill>
              <a:latin typeface="Times New Roman" panose="02020603050405020304" pitchFamily="18" charset="0"/>
              <a:cs typeface="Arabic Typesetting" panose="03020402040406030203" pitchFamily="66" charset="-78"/>
            </a:endParaRPr>
          </a:p>
        </p:txBody>
      </p:sp>
      <p:sp>
        <p:nvSpPr>
          <p:cNvPr id="14" name="Солнце 13"/>
          <p:cNvSpPr/>
          <p:nvPr/>
        </p:nvSpPr>
        <p:spPr bwMode="auto">
          <a:xfrm>
            <a:off x="4355976" y="181744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015716" y="3088526"/>
            <a:ext cx="4968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kumimoji="0" lang="ru-RU" altLang="ru-RU" sz="1600" dirty="0" smtClean="0">
                <a:solidFill>
                  <a:srgbClr val="FFFFFF"/>
                </a:solidFill>
                <a:latin typeface="Trebuchet MS" pitchFamily="34" charset="0"/>
              </a:rPr>
              <a:t>Маленькие и большие гости фестиваля могли покататься на настоящем «корабле пустыни», так еще называют верблюда, по территории парка.</a:t>
            </a:r>
            <a:endParaRPr lang="en-GB" altLang="ru-RU" sz="1600" dirty="0">
              <a:latin typeface="Trebuchet MS" pitchFamily="34" charset="0"/>
            </a:endParaRPr>
          </a:p>
        </p:txBody>
      </p:sp>
      <p:sp>
        <p:nvSpPr>
          <p:cNvPr id="11" name="Солнце 10"/>
          <p:cNvSpPr/>
          <p:nvPr/>
        </p:nvSpPr>
        <p:spPr bwMode="auto">
          <a:xfrm>
            <a:off x="4355976" y="37728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2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C:\Users\Кирилл\Desktop\абу даби\6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278" y="3369490"/>
            <a:ext cx="5134722" cy="347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DSC_2238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4017437" y="0"/>
            <a:ext cx="5163075" cy="3397116"/>
          </a:xfrm>
          <a:prstGeom prst="rect">
            <a:avLst/>
          </a:prstGeom>
        </p:spPr>
      </p:pic>
      <p:pic>
        <p:nvPicPr>
          <p:cNvPr id="6147" name="Picture 3" descr="C:\Users\Кирилл\Desktop\абу даби\_DSC413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5645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 bwMode="auto">
          <a:xfrm>
            <a:off x="3491880" y="332656"/>
            <a:ext cx="2088232" cy="20162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1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3635896" y="1052153"/>
            <a:ext cx="1728192" cy="57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alt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КАТАНИЕ НА ВЕРБЛЮДЕ</a:t>
            </a:r>
            <a:endParaRPr lang="ru-RU" altLang="ru-RU" sz="1800" b="1" dirty="0">
              <a:solidFill>
                <a:schemeClr val="tx1"/>
              </a:solidFill>
              <a:latin typeface="Times New Roman" panose="02020603050405020304" pitchFamily="18" charset="0"/>
              <a:cs typeface="Arabic Typesetting" panose="03020402040406030203" pitchFamily="66" charset="-78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 bwMode="auto">
          <a:xfrm>
            <a:off x="4143372" y="1714488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Прямая соединительная линия 7"/>
          <p:cNvCxnSpPr/>
          <p:nvPr/>
        </p:nvCxnSpPr>
        <p:spPr bwMode="auto">
          <a:xfrm>
            <a:off x="4139952" y="980437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Солнце 8"/>
          <p:cNvSpPr/>
          <p:nvPr/>
        </p:nvSpPr>
        <p:spPr bwMode="auto">
          <a:xfrm>
            <a:off x="4355976" y="181744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Солнце 10"/>
          <p:cNvSpPr/>
          <p:nvPr/>
        </p:nvSpPr>
        <p:spPr bwMode="auto">
          <a:xfrm>
            <a:off x="4355976" y="37728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30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марком\Desktop\фотки абу даби\Qasar Al Sarab_1_lo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51015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 bwMode="auto">
          <a:xfrm>
            <a:off x="1763688" y="0"/>
            <a:ext cx="5616624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21750" y="2852936"/>
            <a:ext cx="478853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rebuchet MS" panose="020B0603020202020204" pitchFamily="34" charset="0"/>
              </a:rPr>
              <a:t>29 августа в Москве состоялось грандиозное мероприятие – Фестиваль арабской культуры </a:t>
            </a:r>
            <a:r>
              <a:rPr lang="ru-RU" sz="1600" b="1" dirty="0" err="1" smtClean="0">
                <a:latin typeface="Trebuchet MS" panose="020B0603020202020204" pitchFamily="34" charset="0"/>
              </a:rPr>
              <a:t>Abu</a:t>
            </a:r>
            <a:r>
              <a:rPr lang="ru-RU" sz="1600" b="1" dirty="0" smtClean="0">
                <a:latin typeface="Trebuchet MS" panose="020B0603020202020204" pitchFamily="34" charset="0"/>
              </a:rPr>
              <a:t> </a:t>
            </a:r>
            <a:r>
              <a:rPr lang="en-US" sz="1600" b="1" dirty="0" err="1">
                <a:latin typeface="Trebuchet MS" panose="020B0603020202020204" pitchFamily="34" charset="0"/>
              </a:rPr>
              <a:t>D</a:t>
            </a:r>
            <a:r>
              <a:rPr lang="ru-RU" sz="1600" b="1" dirty="0" err="1" smtClean="0">
                <a:latin typeface="Trebuchet MS" panose="020B0603020202020204" pitchFamily="34" charset="0"/>
              </a:rPr>
              <a:t>habi</a:t>
            </a:r>
            <a:r>
              <a:rPr lang="ru-RU" sz="1600" b="1" dirty="0" smtClean="0">
                <a:latin typeface="Trebuchet MS" panose="020B0603020202020204" pitchFamily="34" charset="0"/>
              </a:rPr>
              <a:t> </a:t>
            </a:r>
            <a:r>
              <a:rPr lang="en-US" sz="1600" b="1" dirty="0" err="1">
                <a:latin typeface="Trebuchet MS" panose="020B0603020202020204" pitchFamily="34" charset="0"/>
              </a:rPr>
              <a:t>F</a:t>
            </a:r>
            <a:r>
              <a:rPr lang="ru-RU" sz="1600" b="1" dirty="0" err="1" smtClean="0">
                <a:latin typeface="Trebuchet MS" panose="020B0603020202020204" pitchFamily="34" charset="0"/>
              </a:rPr>
              <a:t>est</a:t>
            </a:r>
            <a:r>
              <a:rPr lang="ru-RU" sz="1600" dirty="0" smtClean="0">
                <a:latin typeface="Trebuchet MS" panose="020B0603020202020204" pitchFamily="34" charset="0"/>
              </a:rPr>
              <a:t> .</a:t>
            </a:r>
          </a:p>
          <a:p>
            <a:pPr algn="ctr"/>
            <a:r>
              <a:rPr lang="ru-RU" sz="1600" dirty="0" smtClean="0">
                <a:latin typeface="Trebuchet MS" panose="020B0603020202020204" pitchFamily="34" charset="0"/>
              </a:rPr>
              <a:t>Мероприятие посетило более 33 000 человек.</a:t>
            </a:r>
          </a:p>
          <a:p>
            <a:pPr algn="ctr"/>
            <a:endParaRPr lang="ru-RU" sz="1600" dirty="0" smtClean="0">
              <a:latin typeface="Trebuchet MS" panose="020B0603020202020204" pitchFamily="34" charset="0"/>
            </a:endParaRPr>
          </a:p>
          <a:p>
            <a:pPr algn="ctr"/>
            <a:r>
              <a:rPr lang="ru-RU" sz="1600" dirty="0" smtClean="0">
                <a:latin typeface="Trebuchet MS" panose="020B0603020202020204" pitchFamily="34" charset="0"/>
              </a:rPr>
              <a:t>Здесь можно было познакомиться с кухней эмирата, прокатиться по трассе Формулы-1, научиться соколиной охоте, заняться каллиграфией или поучить арабский язык, сделать рисунок хной или самостоятельно изготовить арабские духи, а также посмотреть концерт на сцене, принять участие в мастер-классах и выиграть призы! </a:t>
            </a:r>
          </a:p>
        </p:txBody>
      </p:sp>
      <p:sp>
        <p:nvSpPr>
          <p:cNvPr id="8" name="Овал 7"/>
          <p:cNvSpPr/>
          <p:nvPr/>
        </p:nvSpPr>
        <p:spPr bwMode="auto">
          <a:xfrm>
            <a:off x="3491880" y="332656"/>
            <a:ext cx="2088232" cy="20162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 bwMode="auto">
          <a:xfrm>
            <a:off x="4211960" y="1024770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Прямая соединительная линия 9"/>
          <p:cNvCxnSpPr/>
          <p:nvPr/>
        </p:nvCxnSpPr>
        <p:spPr bwMode="auto">
          <a:xfrm>
            <a:off x="4211960" y="1601417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Солнце 11"/>
          <p:cNvSpPr/>
          <p:nvPr/>
        </p:nvSpPr>
        <p:spPr bwMode="auto">
          <a:xfrm>
            <a:off x="4355976" y="1772816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Солнце 13"/>
          <p:cNvSpPr/>
          <p:nvPr/>
        </p:nvSpPr>
        <p:spPr bwMode="auto">
          <a:xfrm>
            <a:off x="4355976" y="485002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3419872" y="1024770"/>
            <a:ext cx="2304256" cy="57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alt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ФЕСТИВАЛЕ</a:t>
            </a:r>
            <a:endParaRPr lang="ru-RU" alt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 bwMode="auto">
          <a:xfrm>
            <a:off x="1775505" y="19090"/>
            <a:ext cx="5616624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Овал 7"/>
          <p:cNvSpPr/>
          <p:nvPr/>
        </p:nvSpPr>
        <p:spPr bwMode="auto">
          <a:xfrm>
            <a:off x="3491880" y="332656"/>
            <a:ext cx="2088232" cy="20162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1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 bwMode="auto">
          <a:xfrm>
            <a:off x="4139952" y="980437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Прямая соединительная линия 9"/>
          <p:cNvCxnSpPr/>
          <p:nvPr/>
        </p:nvCxnSpPr>
        <p:spPr bwMode="auto">
          <a:xfrm>
            <a:off x="4179113" y="1700808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635896" y="1052153"/>
            <a:ext cx="1728192" cy="57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alt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КОНЦЕРТ НА СЦЕНЕ</a:t>
            </a:r>
            <a:endParaRPr lang="ru-RU" altLang="ru-RU" sz="1800" b="1" dirty="0">
              <a:solidFill>
                <a:schemeClr val="tx1"/>
              </a:solidFill>
              <a:latin typeface="Times New Roman" panose="02020603050405020304" pitchFamily="18" charset="0"/>
              <a:cs typeface="Arabic Typesetting" panose="03020402040406030203" pitchFamily="66" charset="-78"/>
            </a:endParaRPr>
          </a:p>
        </p:txBody>
      </p:sp>
      <p:sp>
        <p:nvSpPr>
          <p:cNvPr id="14" name="Солнце 13"/>
          <p:cNvSpPr/>
          <p:nvPr/>
        </p:nvSpPr>
        <p:spPr bwMode="auto">
          <a:xfrm>
            <a:off x="4355976" y="181744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015716" y="3088526"/>
            <a:ext cx="49685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1600" dirty="0" smtClean="0">
                <a:latin typeface="Trebuchet MS" panose="020B0603020202020204" pitchFamily="34" charset="0"/>
              </a:rPr>
              <a:t>Концерт «Арабская мозаика» перенес гостей в настоящую восточную сказку. Танцевальные выступления, инструментальные коллективы , мастер-классы, профессиональные исполнители.</a:t>
            </a:r>
          </a:p>
          <a:p>
            <a:pPr algn="ctr" eaLnBrk="0" hangingPunct="0"/>
            <a:endParaRPr lang="en-GB" altLang="ru-RU" sz="1600" dirty="0">
              <a:latin typeface="Trebuchet MS" panose="020B0603020202020204" pitchFamily="34" charset="0"/>
            </a:endParaRPr>
          </a:p>
        </p:txBody>
      </p:sp>
      <p:sp>
        <p:nvSpPr>
          <p:cNvPr id="11" name="Солнце 10"/>
          <p:cNvSpPr/>
          <p:nvPr/>
        </p:nvSpPr>
        <p:spPr bwMode="auto">
          <a:xfrm>
            <a:off x="4355976" y="37728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78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7" descr="C:\Users\Амарком\Desktop\отчет\_DSC452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259255" y="5100394"/>
            <a:ext cx="2681788" cy="1784953"/>
          </a:xfrm>
          <a:prstGeom prst="rect">
            <a:avLst/>
          </a:prstGeom>
          <a:noFill/>
        </p:spPr>
      </p:pic>
      <p:pic>
        <p:nvPicPr>
          <p:cNvPr id="7179" name="Picture 11" descr="C:\Users\Кирилл\Desktop\абу даби\_DSC437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285" y="5100395"/>
            <a:ext cx="2689410" cy="179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Кирилл\Desktop\абу даби\_DSC335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572000" cy="304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Кирилл\Desktop\абу даби\_DSC3383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04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Кирилл\Desktop\абу даби\_DSC4549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233" y="3007631"/>
            <a:ext cx="3148071" cy="209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Кирилл\Desktop\абу даби\_DSC4894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15" y="5102936"/>
            <a:ext cx="2677971" cy="178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C:\Users\Кирилл\Desktop\абу даби\_DSC3344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264" y="3007630"/>
            <a:ext cx="3182936" cy="211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:\Users\Кирилл\Desktop\абу даби\_DSC3480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116" y="5100395"/>
            <a:ext cx="2636884" cy="175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7" name="Picture 1" descr="C:\Users\Амарком\Desktop\отчет\_DSC3498.jpg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0" y="3000681"/>
            <a:ext cx="3214678" cy="2139636"/>
          </a:xfrm>
          <a:prstGeom prst="rect">
            <a:avLst/>
          </a:prstGeom>
          <a:noFill/>
        </p:spPr>
      </p:pic>
      <p:sp>
        <p:nvSpPr>
          <p:cNvPr id="12" name="Овал 11"/>
          <p:cNvSpPr/>
          <p:nvPr/>
        </p:nvSpPr>
        <p:spPr bwMode="auto">
          <a:xfrm>
            <a:off x="3491880" y="332656"/>
            <a:ext cx="2088232" cy="20162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1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3635896" y="1052153"/>
            <a:ext cx="1728192" cy="57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alt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КОНЦЕРТ НА СЦЕНЕ</a:t>
            </a:r>
            <a:endParaRPr lang="ru-RU" altLang="ru-RU" sz="1800" b="1" dirty="0">
              <a:solidFill>
                <a:schemeClr val="tx1"/>
              </a:solidFill>
              <a:latin typeface="Times New Roman" panose="02020603050405020304" pitchFamily="18" charset="0"/>
              <a:cs typeface="Arabic Typesetting" panose="03020402040406030203" pitchFamily="66" charset="-78"/>
            </a:endParaRPr>
          </a:p>
        </p:txBody>
      </p:sp>
      <p:sp>
        <p:nvSpPr>
          <p:cNvPr id="14" name="Солнце 13"/>
          <p:cNvSpPr/>
          <p:nvPr/>
        </p:nvSpPr>
        <p:spPr bwMode="auto">
          <a:xfrm>
            <a:off x="4355976" y="181744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 bwMode="auto">
          <a:xfrm>
            <a:off x="4179113" y="1700808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Прямая соединительная линия 15"/>
          <p:cNvCxnSpPr/>
          <p:nvPr/>
        </p:nvCxnSpPr>
        <p:spPr bwMode="auto">
          <a:xfrm>
            <a:off x="4139952" y="980437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Солнце 16"/>
          <p:cNvSpPr/>
          <p:nvPr/>
        </p:nvSpPr>
        <p:spPr bwMode="auto">
          <a:xfrm>
            <a:off x="4355976" y="37728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11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_DSC3359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-1" y="0"/>
            <a:ext cx="5224637" cy="3356992"/>
          </a:xfrm>
          <a:prstGeom prst="rect">
            <a:avLst/>
          </a:prstGeom>
        </p:spPr>
      </p:pic>
      <p:pic>
        <p:nvPicPr>
          <p:cNvPr id="78857" name="Picture 9" descr="C:\Users\Амарком\Desktop\отчет\259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00628" y="4099743"/>
            <a:ext cx="4143372" cy="2758257"/>
          </a:xfrm>
          <a:prstGeom prst="rect">
            <a:avLst/>
          </a:prstGeom>
          <a:noFill/>
        </p:spPr>
      </p:pic>
      <p:pic>
        <p:nvPicPr>
          <p:cNvPr id="78851" name="Picture 3" descr="C:\Users\Амарком\Desktop\отчет\_DSC3353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" y="3307555"/>
            <a:ext cx="5072065" cy="3550445"/>
          </a:xfrm>
          <a:prstGeom prst="rect">
            <a:avLst/>
          </a:prstGeom>
          <a:noFill/>
        </p:spPr>
      </p:pic>
      <p:pic>
        <p:nvPicPr>
          <p:cNvPr id="78856" name="Picture 8" descr="C:\Users\Амарком\Desktop\отчет\_DSC4945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029020" y="2071678"/>
            <a:ext cx="4114979" cy="2786082"/>
          </a:xfrm>
          <a:prstGeom prst="rect">
            <a:avLst/>
          </a:prstGeom>
          <a:noFill/>
        </p:spPr>
      </p:pic>
      <p:pic>
        <p:nvPicPr>
          <p:cNvPr id="78855" name="Picture 7" descr="C:\Users\Амарком\Desktop\отчет\_DSC4844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000628" y="1"/>
            <a:ext cx="4143372" cy="2714620"/>
          </a:xfrm>
          <a:prstGeom prst="rect">
            <a:avLst/>
          </a:prstGeom>
          <a:noFill/>
        </p:spPr>
      </p:pic>
      <p:sp>
        <p:nvSpPr>
          <p:cNvPr id="12" name="Овал 11"/>
          <p:cNvSpPr/>
          <p:nvPr/>
        </p:nvSpPr>
        <p:spPr bwMode="auto">
          <a:xfrm>
            <a:off x="3491880" y="332656"/>
            <a:ext cx="2088232" cy="20162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1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3635896" y="1052153"/>
            <a:ext cx="1728192" cy="57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alt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КОНЦЕРТ НА СЦЕНЕ</a:t>
            </a:r>
            <a:endParaRPr lang="ru-RU" altLang="ru-RU" sz="1800" b="1" dirty="0">
              <a:solidFill>
                <a:schemeClr val="tx1"/>
              </a:solidFill>
              <a:latin typeface="Times New Roman" panose="02020603050405020304" pitchFamily="18" charset="0"/>
              <a:cs typeface="Arabic Typesetting" panose="03020402040406030203" pitchFamily="66" charset="-78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 bwMode="auto">
          <a:xfrm>
            <a:off x="4179113" y="1700808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Прямая соединительная линия 14"/>
          <p:cNvCxnSpPr/>
          <p:nvPr/>
        </p:nvCxnSpPr>
        <p:spPr bwMode="auto">
          <a:xfrm>
            <a:off x="4139952" y="980437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Солнце 15"/>
          <p:cNvSpPr/>
          <p:nvPr/>
        </p:nvSpPr>
        <p:spPr bwMode="auto">
          <a:xfrm>
            <a:off x="4355976" y="181744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Солнце 17"/>
          <p:cNvSpPr/>
          <p:nvPr/>
        </p:nvSpPr>
        <p:spPr bwMode="auto">
          <a:xfrm>
            <a:off x="4355976" y="37728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icture 3" descr="C:\Users\Амарком\Desktop\абу даби\фотки абу даби\i1 Abu Dhabi Corniche_lo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55769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 bwMode="auto">
          <a:xfrm>
            <a:off x="1763688" y="0"/>
            <a:ext cx="5616624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ru-RU" altLang="ru-RU" sz="1800" dirty="0" smtClean="0">
              <a:latin typeface="Trebuchet MS" panose="020B0603020202020204" pitchFamily="34" charset="0"/>
            </a:endParaRPr>
          </a:p>
        </p:txBody>
      </p:sp>
      <p:sp>
        <p:nvSpPr>
          <p:cNvPr id="8" name="Овал 7"/>
          <p:cNvSpPr/>
          <p:nvPr/>
        </p:nvSpPr>
        <p:spPr bwMode="auto">
          <a:xfrm>
            <a:off x="3491880" y="332656"/>
            <a:ext cx="2088232" cy="20162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1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3491880" y="1052153"/>
            <a:ext cx="2088232" cy="57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alt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КОНКУРСЫ И НАГРАЖДЕНИЯ</a:t>
            </a:r>
            <a:endParaRPr lang="ru-RU" altLang="ru-RU" sz="1800" b="1" dirty="0">
              <a:solidFill>
                <a:schemeClr val="tx1"/>
              </a:solidFill>
              <a:latin typeface="Times New Roman" panose="02020603050405020304" pitchFamily="18" charset="0"/>
              <a:cs typeface="Arabic Typesetting" panose="03020402040406030203" pitchFamily="66" charset="-78"/>
            </a:endParaRPr>
          </a:p>
        </p:txBody>
      </p:sp>
      <p:sp>
        <p:nvSpPr>
          <p:cNvPr id="10" name="Солнце 9"/>
          <p:cNvSpPr/>
          <p:nvPr/>
        </p:nvSpPr>
        <p:spPr bwMode="auto">
          <a:xfrm>
            <a:off x="4355976" y="181744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015716" y="3088526"/>
            <a:ext cx="496855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1600" dirty="0" smtClean="0">
                <a:latin typeface="Trebuchet MS" panose="020B0603020202020204" pitchFamily="34" charset="0"/>
              </a:rPr>
              <a:t>В  рамках фестиваля проходил  фотоконкурс  «Хочу на формулу-1 в Абу-Даби». Главным призом конкурса была путевка на двоих на </a:t>
            </a:r>
            <a:r>
              <a:rPr lang="ru-RU" altLang="ru-RU" sz="1600" dirty="0" err="1" smtClean="0">
                <a:latin typeface="Trebuchet MS" panose="020B0603020202020204" pitchFamily="34" charset="0"/>
              </a:rPr>
              <a:t>Гран-При</a:t>
            </a:r>
            <a:r>
              <a:rPr lang="ru-RU" altLang="ru-RU" sz="1600" dirty="0" smtClean="0">
                <a:latin typeface="Trebuchet MS" panose="020B0603020202020204" pitchFamily="34" charset="0"/>
              </a:rPr>
              <a:t> 2015 Формулы-1 в </a:t>
            </a:r>
            <a:r>
              <a:rPr lang="ru-RU" altLang="ru-RU" sz="1600" dirty="0" err="1" smtClean="0">
                <a:latin typeface="Trebuchet MS" panose="020B0603020202020204" pitchFamily="34" charset="0"/>
              </a:rPr>
              <a:t>Абу-Даби</a:t>
            </a:r>
            <a:r>
              <a:rPr lang="ru-RU" altLang="ru-RU" sz="1600" dirty="0" smtClean="0">
                <a:latin typeface="Trebuchet MS" panose="020B0603020202020204" pitchFamily="34" charset="0"/>
              </a:rPr>
              <a:t> </a:t>
            </a:r>
            <a:r>
              <a:rPr lang="ru-RU" altLang="ru-RU" sz="1600" dirty="0" err="1" smtClean="0">
                <a:latin typeface="Trebuchet MS" panose="020B0603020202020204" pitchFamily="34" charset="0"/>
              </a:rPr>
              <a:t>Etihad</a:t>
            </a:r>
            <a:r>
              <a:rPr lang="ru-RU" altLang="ru-RU" sz="1600" dirty="0" smtClean="0">
                <a:latin typeface="Trebuchet MS" panose="020B0603020202020204" pitchFamily="34" charset="0"/>
              </a:rPr>
              <a:t> </a:t>
            </a:r>
            <a:r>
              <a:rPr lang="ru-RU" altLang="ru-RU" sz="1600" dirty="0" err="1" smtClean="0">
                <a:latin typeface="Trebuchet MS" panose="020B0603020202020204" pitchFamily="34" charset="0"/>
              </a:rPr>
              <a:t>Airways</a:t>
            </a:r>
            <a:r>
              <a:rPr lang="ru-RU" altLang="ru-RU" sz="1600" dirty="0" smtClean="0">
                <a:latin typeface="Trebuchet MS" panose="020B0603020202020204" pitchFamily="34" charset="0"/>
              </a:rPr>
              <a:t>. </a:t>
            </a:r>
          </a:p>
          <a:p>
            <a:pPr algn="ctr" eaLnBrk="0" hangingPunct="0"/>
            <a:r>
              <a:rPr lang="ru-RU" altLang="ru-RU" sz="1600" dirty="0" smtClean="0">
                <a:latin typeface="Trebuchet MS" panose="020B0603020202020204" pitchFamily="34" charset="0"/>
              </a:rPr>
              <a:t>Также были разыграны еще 2 поездки с возможностью посещения парка развлечений </a:t>
            </a:r>
            <a:r>
              <a:rPr lang="en-US" sz="1600" dirty="0" smtClean="0"/>
              <a:t>Ferrari World </a:t>
            </a:r>
            <a:r>
              <a:rPr lang="ru-RU" sz="1600" dirty="0" smtClean="0"/>
              <a:t>и аквапарка </a:t>
            </a:r>
            <a:r>
              <a:rPr lang="en-US" sz="1600" dirty="0" err="1" smtClean="0"/>
              <a:t>Yas</a:t>
            </a:r>
            <a:r>
              <a:rPr lang="en-US" sz="1600" dirty="0" smtClean="0"/>
              <a:t> </a:t>
            </a:r>
            <a:r>
              <a:rPr lang="en-US" sz="1600" dirty="0" err="1" smtClean="0"/>
              <a:t>Waterworld</a:t>
            </a:r>
            <a:r>
              <a:rPr lang="ru-RU" sz="1600" dirty="0" smtClean="0"/>
              <a:t>.</a:t>
            </a:r>
            <a:endParaRPr lang="ru-RU" altLang="ru-RU" sz="1600" dirty="0" smtClean="0">
              <a:latin typeface="Trebuchet MS" panose="020B0603020202020204" pitchFamily="34" charset="0"/>
            </a:endParaRPr>
          </a:p>
          <a:p>
            <a:pPr algn="ctr" eaLnBrk="0" hangingPunct="0"/>
            <a:r>
              <a:rPr lang="ru-RU" altLang="ru-RU" sz="1600" dirty="0" smtClean="0">
                <a:latin typeface="Trebuchet MS" panose="020B0603020202020204" pitchFamily="34" charset="0"/>
              </a:rPr>
              <a:t>Помимо этого, у гостей фестиваля была уникальная возможность принять участия в </a:t>
            </a:r>
            <a:r>
              <a:rPr lang="ru-RU" altLang="ru-RU" sz="1600" dirty="0" err="1" smtClean="0">
                <a:latin typeface="Trebuchet MS" panose="020B0603020202020204" pitchFamily="34" charset="0"/>
              </a:rPr>
              <a:t>квесте</a:t>
            </a:r>
            <a:r>
              <a:rPr lang="ru-RU" altLang="ru-RU" sz="1600" dirty="0" smtClean="0">
                <a:latin typeface="Trebuchet MS" panose="020B0603020202020204" pitchFamily="34" charset="0"/>
              </a:rPr>
              <a:t>, конкурсах и лотереях от партнеров. Всем победителям вручались ценные призы и подарки  прямо на сцене.</a:t>
            </a:r>
          </a:p>
          <a:p>
            <a:pPr algn="ctr" eaLnBrk="0" hangingPunct="0"/>
            <a:endParaRPr lang="en-GB" altLang="ru-RU" sz="1600" dirty="0">
              <a:latin typeface="Trebuchet MS" panose="020B0603020202020204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 bwMode="auto">
          <a:xfrm>
            <a:off x="4179113" y="1700808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Прямая соединительная линия 14"/>
          <p:cNvCxnSpPr/>
          <p:nvPr/>
        </p:nvCxnSpPr>
        <p:spPr bwMode="auto">
          <a:xfrm>
            <a:off x="4139952" y="980437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Солнце 10"/>
          <p:cNvSpPr/>
          <p:nvPr/>
        </p:nvSpPr>
        <p:spPr bwMode="auto">
          <a:xfrm>
            <a:off x="4355976" y="37728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марком\Desktop\отчет\270.jpg"/>
          <p:cNvPicPr>
            <a:picLocks noChangeAspect="1" noChangeArrowheads="1"/>
          </p:cNvPicPr>
          <p:nvPr/>
        </p:nvPicPr>
        <p:blipFill>
          <a:blip r:embed="rId2"/>
          <a:srcRect r="1250" b="9870"/>
          <a:stretch>
            <a:fillRect/>
          </a:stretch>
        </p:blipFill>
        <p:spPr bwMode="auto">
          <a:xfrm>
            <a:off x="5509" y="3804352"/>
            <a:ext cx="5025802" cy="3053648"/>
          </a:xfrm>
          <a:prstGeom prst="rect">
            <a:avLst/>
          </a:prstGeom>
          <a:noFill/>
        </p:spPr>
      </p:pic>
      <p:pic>
        <p:nvPicPr>
          <p:cNvPr id="8197" name="Picture 5" descr="C:\Users\Кирилл\Desktop\абу даби\_DSC482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8" y="0"/>
            <a:ext cx="3428992" cy="515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Кирилл\Desktop\абу даби\_DSC4594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8" y="-16705"/>
            <a:ext cx="5740915" cy="382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 bwMode="auto">
          <a:xfrm>
            <a:off x="3491880" y="332656"/>
            <a:ext cx="2088232" cy="20162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1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3491880" y="1052153"/>
            <a:ext cx="2088232" cy="57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alt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КОНКУРСЫ И НАГРАЖДЕНИЯ</a:t>
            </a:r>
            <a:endParaRPr lang="ru-RU" altLang="ru-RU" sz="1800" b="1" dirty="0">
              <a:solidFill>
                <a:schemeClr val="tx1"/>
              </a:solidFill>
              <a:latin typeface="Times New Roman" panose="02020603050405020304" pitchFamily="18" charset="0"/>
              <a:cs typeface="Arabic Typesetting" panose="03020402040406030203" pitchFamily="66" charset="-78"/>
            </a:endParaRPr>
          </a:p>
        </p:txBody>
      </p:sp>
      <p:sp>
        <p:nvSpPr>
          <p:cNvPr id="7" name="Солнце 6"/>
          <p:cNvSpPr/>
          <p:nvPr/>
        </p:nvSpPr>
        <p:spPr bwMode="auto">
          <a:xfrm>
            <a:off x="4355976" y="181744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 bwMode="auto">
          <a:xfrm>
            <a:off x="4179113" y="1700808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Прямая соединительная линия 11"/>
          <p:cNvCxnSpPr/>
          <p:nvPr/>
        </p:nvCxnSpPr>
        <p:spPr bwMode="auto">
          <a:xfrm>
            <a:off x="4139952" y="980437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4098" name="Picture 2" descr="C:\Users\Амарком\Desktop\все фотки абу даби\305.jpg"/>
          <p:cNvPicPr>
            <a:picLocks noChangeAspect="1" noChangeArrowheads="1"/>
          </p:cNvPicPr>
          <p:nvPr/>
        </p:nvPicPr>
        <p:blipFill>
          <a:blip r:embed="rId5"/>
          <a:srcRect t="16016" r="24703"/>
          <a:stretch>
            <a:fillRect/>
          </a:stretch>
        </p:blipFill>
        <p:spPr bwMode="auto">
          <a:xfrm>
            <a:off x="5006953" y="3786190"/>
            <a:ext cx="4137047" cy="3071810"/>
          </a:xfrm>
          <a:prstGeom prst="rect">
            <a:avLst/>
          </a:prstGeom>
          <a:noFill/>
        </p:spPr>
      </p:pic>
      <p:sp>
        <p:nvSpPr>
          <p:cNvPr id="13" name="Солнце 12"/>
          <p:cNvSpPr/>
          <p:nvPr/>
        </p:nvSpPr>
        <p:spPr bwMode="auto">
          <a:xfrm>
            <a:off x="4355976" y="37728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32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марком\Desktop\абу даби\фотки абу даби\Jebel Hafeet_l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 bwMode="auto">
          <a:xfrm>
            <a:off x="1763688" y="0"/>
            <a:ext cx="5616624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ru-RU" altLang="ru-RU" sz="1800" dirty="0" smtClean="0">
              <a:latin typeface="Trebuchet MS" panose="020B0603020202020204" pitchFamily="34" charset="0"/>
            </a:endParaRPr>
          </a:p>
        </p:txBody>
      </p:sp>
      <p:sp>
        <p:nvSpPr>
          <p:cNvPr id="7" name="Овал 6"/>
          <p:cNvSpPr/>
          <p:nvPr/>
        </p:nvSpPr>
        <p:spPr bwMode="auto">
          <a:xfrm>
            <a:off x="3491880" y="332656"/>
            <a:ext cx="2088232" cy="20162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1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3491880" y="1052153"/>
            <a:ext cx="2088232" cy="57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alt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КВЕСТ</a:t>
            </a:r>
            <a:endParaRPr lang="ru-RU" altLang="ru-RU" sz="1800" b="1" dirty="0">
              <a:solidFill>
                <a:schemeClr val="tx1"/>
              </a:solidFill>
              <a:latin typeface="Times New Roman" panose="02020603050405020304" pitchFamily="18" charset="0"/>
              <a:cs typeface="Arabic Typesetting" panose="03020402040406030203" pitchFamily="66" charset="-78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 bwMode="auto">
          <a:xfrm>
            <a:off x="4179113" y="1700808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Прямая соединительная линия 9"/>
          <p:cNvCxnSpPr/>
          <p:nvPr/>
        </p:nvCxnSpPr>
        <p:spPr bwMode="auto">
          <a:xfrm>
            <a:off x="4139952" y="980437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Солнце 11"/>
          <p:cNvSpPr/>
          <p:nvPr/>
        </p:nvSpPr>
        <p:spPr bwMode="auto">
          <a:xfrm>
            <a:off x="4355976" y="181744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015716" y="3088526"/>
            <a:ext cx="49685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1600" dirty="0" smtClean="0">
                <a:latin typeface="Trebuchet MS" panose="020B0603020202020204" pitchFamily="34" charset="0"/>
              </a:rPr>
              <a:t>Огромное количество участников смогли пройти захватывающий тематический </a:t>
            </a:r>
            <a:r>
              <a:rPr lang="ru-RU" altLang="ru-RU" sz="1600" dirty="0" err="1" smtClean="0">
                <a:latin typeface="Trebuchet MS" panose="020B0603020202020204" pitchFamily="34" charset="0"/>
              </a:rPr>
              <a:t>квест</a:t>
            </a:r>
            <a:r>
              <a:rPr lang="ru-RU" altLang="ru-RU" sz="1600" dirty="0" smtClean="0">
                <a:latin typeface="Trebuchet MS" panose="020B0603020202020204" pitchFamily="34" charset="0"/>
              </a:rPr>
              <a:t> «Жемчужины Абу-Даби» от партнера фестиваля компании «</a:t>
            </a:r>
            <a:r>
              <a:rPr lang="en-US" altLang="ru-RU" sz="1600" dirty="0" smtClean="0">
                <a:latin typeface="Trebuchet MS" panose="020B0603020202020204" pitchFamily="34" charset="0"/>
              </a:rPr>
              <a:t>AVIS</a:t>
            </a:r>
            <a:r>
              <a:rPr lang="ru-RU" altLang="ru-RU" sz="1600" dirty="0" smtClean="0">
                <a:latin typeface="Trebuchet MS" panose="020B0603020202020204" pitchFamily="34" charset="0"/>
              </a:rPr>
              <a:t>».  Десять лучших команд были приглашены на сцену, а победитель был определен с помощью </a:t>
            </a:r>
            <a:r>
              <a:rPr lang="ru-RU" altLang="ru-RU" sz="1600" dirty="0" err="1" smtClean="0">
                <a:latin typeface="Trebuchet MS" panose="020B0603020202020204" pitchFamily="34" charset="0"/>
              </a:rPr>
              <a:t>лототрона</a:t>
            </a:r>
            <a:r>
              <a:rPr lang="ru-RU" altLang="ru-RU" sz="1600" dirty="0" smtClean="0">
                <a:latin typeface="Trebuchet MS" panose="020B0603020202020204" pitchFamily="34" charset="0"/>
              </a:rPr>
              <a:t>, которому был вручен главный приз – сертификат на бесплатную аренду автомобиля в любой стране мира.</a:t>
            </a:r>
            <a:endParaRPr lang="en-GB" altLang="ru-RU" sz="1600" dirty="0">
              <a:latin typeface="Trebuchet MS" panose="020B0603020202020204" pitchFamily="34" charset="0"/>
            </a:endParaRPr>
          </a:p>
        </p:txBody>
      </p:sp>
      <p:sp>
        <p:nvSpPr>
          <p:cNvPr id="11" name="Солнце 10"/>
          <p:cNvSpPr/>
          <p:nvPr/>
        </p:nvSpPr>
        <p:spPr bwMode="auto">
          <a:xfrm>
            <a:off x="4355976" y="37728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lh3.googleusercontent.com/xJHOC3ec095qUK2eQCPWflSfdDhopuDqVFf78VkGnEiiSy_hnRi2=w999-h664-no"/>
          <p:cNvPicPr>
            <a:picLocks noChangeAspect="1" noChangeArrowheads="1"/>
          </p:cNvPicPr>
          <p:nvPr/>
        </p:nvPicPr>
        <p:blipFill>
          <a:blip r:embed="rId2"/>
          <a:srcRect l="16962" t="14000"/>
          <a:stretch>
            <a:fillRect/>
          </a:stretch>
        </p:blipFill>
        <p:spPr bwMode="auto">
          <a:xfrm>
            <a:off x="-1" y="3214686"/>
            <a:ext cx="5292629" cy="3643314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 l="27245" t="22826" r="17642" b="12109"/>
          <a:stretch>
            <a:fillRect/>
          </a:stretch>
        </p:blipFill>
        <p:spPr bwMode="auto">
          <a:xfrm>
            <a:off x="0" y="0"/>
            <a:ext cx="4929190" cy="327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30" name="Picture 10" descr="https://lh3.googleusercontent.com/bsOPC5wwG2tOsYc4R9jOaEwLQVvZFzKQhiXmgRAOsKoSj0YFBEWE=w999-h664-n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7366" y="3214686"/>
            <a:ext cx="4406634" cy="3643314"/>
          </a:xfrm>
          <a:prstGeom prst="rect">
            <a:avLst/>
          </a:prstGeom>
          <a:noFill/>
        </p:spPr>
      </p:pic>
      <p:pic>
        <p:nvPicPr>
          <p:cNvPr id="5128" name="Picture 8" descr="https://lh3.googleusercontent.com/GwlVTZ9BFqHAbkk2QSDUOxKpJE-FHe6jFtXcUf-WNjUMN5d8EHaq=w999-h664-no"/>
          <p:cNvPicPr>
            <a:picLocks noChangeAspect="1" noChangeArrowheads="1"/>
          </p:cNvPicPr>
          <p:nvPr/>
        </p:nvPicPr>
        <p:blipFill>
          <a:blip r:embed="rId5"/>
          <a:srcRect r="17109" b="-1"/>
          <a:stretch>
            <a:fillRect/>
          </a:stretch>
        </p:blipFill>
        <p:spPr bwMode="auto">
          <a:xfrm>
            <a:off x="4786314" y="0"/>
            <a:ext cx="4357686" cy="3214686"/>
          </a:xfrm>
          <a:prstGeom prst="rect">
            <a:avLst/>
          </a:prstGeom>
          <a:noFill/>
        </p:spPr>
      </p:pic>
      <p:sp>
        <p:nvSpPr>
          <p:cNvPr id="10" name="Овал 9"/>
          <p:cNvSpPr/>
          <p:nvPr/>
        </p:nvSpPr>
        <p:spPr bwMode="auto">
          <a:xfrm>
            <a:off x="3491880" y="332656"/>
            <a:ext cx="2088232" cy="20162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1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3491880" y="1052153"/>
            <a:ext cx="2088232" cy="57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alt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КВЕСТ</a:t>
            </a:r>
            <a:endParaRPr lang="ru-RU" altLang="ru-RU" sz="1800" b="1" dirty="0">
              <a:solidFill>
                <a:schemeClr val="tx1"/>
              </a:solidFill>
              <a:latin typeface="Times New Roman" panose="02020603050405020304" pitchFamily="18" charset="0"/>
              <a:cs typeface="Arabic Typesetting" panose="03020402040406030203" pitchFamily="66" charset="-78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 bwMode="auto">
          <a:xfrm>
            <a:off x="4179113" y="1700808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Прямая соединительная линия 12"/>
          <p:cNvCxnSpPr/>
          <p:nvPr/>
        </p:nvCxnSpPr>
        <p:spPr bwMode="auto">
          <a:xfrm>
            <a:off x="4139952" y="980437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Солнце 13"/>
          <p:cNvSpPr/>
          <p:nvPr/>
        </p:nvSpPr>
        <p:spPr bwMode="auto">
          <a:xfrm>
            <a:off x="4355976" y="181744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Солнце 14"/>
          <p:cNvSpPr/>
          <p:nvPr/>
        </p:nvSpPr>
        <p:spPr bwMode="auto">
          <a:xfrm>
            <a:off x="4355976" y="37728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6" descr="C:\Users\Кирилл\Desktop\абу даби\20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8" y="3416706"/>
            <a:ext cx="5169412" cy="344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Амарком\Desktop\отчет\_DSC35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5151871" cy="3429000"/>
          </a:xfrm>
          <a:prstGeom prst="rect">
            <a:avLst/>
          </a:prstGeom>
          <a:noFill/>
        </p:spPr>
      </p:pic>
      <p:pic>
        <p:nvPicPr>
          <p:cNvPr id="2051" name="Picture 3" descr="C:\Users\Амарком\Desktop\отчет\_DSC355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5" y="1"/>
            <a:ext cx="4000495" cy="2662662"/>
          </a:xfrm>
          <a:prstGeom prst="rect">
            <a:avLst/>
          </a:prstGeom>
          <a:noFill/>
        </p:spPr>
      </p:pic>
      <p:pic>
        <p:nvPicPr>
          <p:cNvPr id="2052" name="Picture 4" descr="C:\Users\Амарком\Desktop\отчет\_DSC365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4" y="2285992"/>
            <a:ext cx="4000496" cy="2662663"/>
          </a:xfrm>
          <a:prstGeom prst="rect">
            <a:avLst/>
          </a:prstGeom>
          <a:noFill/>
        </p:spPr>
      </p:pic>
      <p:pic>
        <p:nvPicPr>
          <p:cNvPr id="2053" name="Picture 5" descr="C:\Users\Амарком\Desktop\отчет\_DSC364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65442" y="4143380"/>
            <a:ext cx="4078559" cy="2714621"/>
          </a:xfrm>
          <a:prstGeom prst="rect">
            <a:avLst/>
          </a:prstGeom>
          <a:noFill/>
        </p:spPr>
      </p:pic>
      <p:sp>
        <p:nvSpPr>
          <p:cNvPr id="10" name="Овал 9"/>
          <p:cNvSpPr/>
          <p:nvPr/>
        </p:nvSpPr>
        <p:spPr bwMode="auto">
          <a:xfrm>
            <a:off x="3491880" y="332656"/>
            <a:ext cx="2088232" cy="20162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1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 bwMode="auto">
          <a:xfrm>
            <a:off x="4179113" y="1700808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3491880" y="1052153"/>
            <a:ext cx="2088232" cy="57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alt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НАГРАЖДЕНИЕ</a:t>
            </a:r>
          </a:p>
          <a:p>
            <a:pPr algn="ctr" eaLnBrk="0" hangingPunct="0"/>
            <a:r>
              <a:rPr lang="ru-RU" alt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ЗА КВЕСТ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 bwMode="auto">
          <a:xfrm>
            <a:off x="4139952" y="980437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Солнце 15"/>
          <p:cNvSpPr/>
          <p:nvPr/>
        </p:nvSpPr>
        <p:spPr bwMode="auto">
          <a:xfrm>
            <a:off x="4355976" y="181744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Солнце 14"/>
          <p:cNvSpPr/>
          <p:nvPr/>
        </p:nvSpPr>
        <p:spPr bwMode="auto">
          <a:xfrm>
            <a:off x="4355976" y="37728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 bwMode="auto">
          <a:xfrm>
            <a:off x="1763688" y="0"/>
            <a:ext cx="5616624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Овал 7"/>
          <p:cNvSpPr/>
          <p:nvPr/>
        </p:nvSpPr>
        <p:spPr bwMode="auto">
          <a:xfrm>
            <a:off x="3491880" y="332656"/>
            <a:ext cx="2088232" cy="20162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1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 bwMode="auto">
          <a:xfrm>
            <a:off x="4139952" y="980437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Прямая соединительная линия 9"/>
          <p:cNvCxnSpPr/>
          <p:nvPr/>
        </p:nvCxnSpPr>
        <p:spPr bwMode="auto">
          <a:xfrm>
            <a:off x="4179113" y="1700808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491880" y="1052153"/>
            <a:ext cx="2088232" cy="57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ARABIAN LECTURE HALL</a:t>
            </a:r>
            <a:endParaRPr lang="ru-RU" altLang="ru-RU" sz="1800" b="1" dirty="0">
              <a:solidFill>
                <a:schemeClr val="tx1"/>
              </a:solidFill>
              <a:latin typeface="Times New Roman" panose="02020603050405020304" pitchFamily="18" charset="0"/>
              <a:cs typeface="Arabic Typesetting" panose="03020402040406030203" pitchFamily="66" charset="-78"/>
            </a:endParaRPr>
          </a:p>
        </p:txBody>
      </p:sp>
      <p:sp>
        <p:nvSpPr>
          <p:cNvPr id="14" name="Солнце 13"/>
          <p:cNvSpPr/>
          <p:nvPr/>
        </p:nvSpPr>
        <p:spPr bwMode="auto">
          <a:xfrm>
            <a:off x="4355976" y="181744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015716" y="3088526"/>
            <a:ext cx="49685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ru-RU" sz="1600" dirty="0" smtClean="0">
                <a:latin typeface="Trebuchet MS" panose="020B0603020202020204" pitchFamily="34" charset="0"/>
              </a:rPr>
              <a:t>Arabian Lecture Hall – </a:t>
            </a:r>
            <a:r>
              <a:rPr lang="ru-RU" altLang="ru-RU" sz="1600" dirty="0" smtClean="0">
                <a:latin typeface="Trebuchet MS" panose="020B0603020202020204" pitchFamily="34" charset="0"/>
              </a:rPr>
              <a:t>уникальная образовательная площадка фестиваля. Здесь любой желающий </a:t>
            </a:r>
            <a:r>
              <a:rPr lang="ru-RU" altLang="ru-RU" sz="1600" dirty="0">
                <a:latin typeface="Trebuchet MS" panose="020B0603020202020204" pitchFamily="34" charset="0"/>
              </a:rPr>
              <a:t>с</a:t>
            </a:r>
            <a:r>
              <a:rPr lang="ru-RU" altLang="ru-RU" sz="1600" dirty="0" smtClean="0">
                <a:latin typeface="Trebuchet MS" panose="020B0603020202020204" pitchFamily="34" charset="0"/>
              </a:rPr>
              <a:t>мог еще ближе познакомиться с  необыкновенными культурными традициями  Абу-Даби. Культурологи и востоковеды весь день проводили лекции  на интересные и актуальные темы.</a:t>
            </a:r>
          </a:p>
          <a:p>
            <a:pPr algn="ctr" eaLnBrk="0" hangingPunct="0"/>
            <a:endParaRPr lang="en-GB" altLang="ru-RU" sz="1600" dirty="0">
              <a:latin typeface="Trebuchet MS" panose="020B0603020202020204" pitchFamily="34" charset="0"/>
            </a:endParaRPr>
          </a:p>
        </p:txBody>
      </p:sp>
      <p:sp>
        <p:nvSpPr>
          <p:cNvPr id="11" name="Солнце 10"/>
          <p:cNvSpPr/>
          <p:nvPr/>
        </p:nvSpPr>
        <p:spPr bwMode="auto">
          <a:xfrm>
            <a:off x="4355976" y="37728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14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DSC0271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2220112"/>
            <a:ext cx="4211960" cy="4637888"/>
          </a:xfrm>
          <a:prstGeom prst="rect">
            <a:avLst/>
          </a:prstGeom>
        </p:spPr>
      </p:pic>
      <p:pic>
        <p:nvPicPr>
          <p:cNvPr id="9218" name="Picture 2" descr="C:\Users\Кирилл\Desktop\абу даби\9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"/>
            <a:ext cx="5500693" cy="366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Кирилл\Desktop\абу даби\4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716" y="3500438"/>
            <a:ext cx="5068284" cy="337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" name="Picture 1" descr="C:\Users\Амарком\Desktop\отчет\фотки кэнон\IMG_2708.JPG"/>
          <p:cNvPicPr>
            <a:picLocks noChangeAspect="1" noChangeArrowheads="1"/>
          </p:cNvPicPr>
          <p:nvPr/>
        </p:nvPicPr>
        <p:blipFill>
          <a:blip r:embed="rId5" cstate="screen">
            <a:lum contrast="20000"/>
          </a:blip>
          <a:srcRect/>
          <a:stretch>
            <a:fillRect/>
          </a:stretch>
        </p:blipFill>
        <p:spPr bwMode="auto">
          <a:xfrm>
            <a:off x="4848265" y="0"/>
            <a:ext cx="4295735" cy="3500438"/>
          </a:xfrm>
          <a:prstGeom prst="rect">
            <a:avLst/>
          </a:prstGeom>
          <a:noFill/>
        </p:spPr>
      </p:pic>
      <p:sp>
        <p:nvSpPr>
          <p:cNvPr id="7" name="Овал 6"/>
          <p:cNvSpPr/>
          <p:nvPr/>
        </p:nvSpPr>
        <p:spPr bwMode="auto">
          <a:xfrm>
            <a:off x="3491880" y="332656"/>
            <a:ext cx="2088232" cy="20162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1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3491880" y="1052153"/>
            <a:ext cx="2088232" cy="57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ARABIAN LECTURE HALL</a:t>
            </a:r>
            <a:endParaRPr lang="ru-RU" altLang="ru-RU" sz="1800" b="1" dirty="0">
              <a:solidFill>
                <a:schemeClr val="tx1"/>
              </a:solidFill>
              <a:latin typeface="Times New Roman" panose="02020603050405020304" pitchFamily="18" charset="0"/>
              <a:cs typeface="Arabic Typesetting" panose="03020402040406030203" pitchFamily="66" charset="-78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 bwMode="auto">
          <a:xfrm>
            <a:off x="4179113" y="1700808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Прямая соединительная линия 9"/>
          <p:cNvCxnSpPr/>
          <p:nvPr/>
        </p:nvCxnSpPr>
        <p:spPr bwMode="auto">
          <a:xfrm>
            <a:off x="4139952" y="980437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Солнце 10"/>
          <p:cNvSpPr/>
          <p:nvPr/>
        </p:nvSpPr>
        <p:spPr bwMode="auto">
          <a:xfrm>
            <a:off x="4355976" y="181744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Солнце 11"/>
          <p:cNvSpPr/>
          <p:nvPr/>
        </p:nvSpPr>
        <p:spPr bwMode="auto">
          <a:xfrm>
            <a:off x="4355976" y="37728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88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марком\Desktop\фотки абу даби\Al Ain Zoo_1_lo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"/>
            <a:ext cx="9218255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 bwMode="auto">
          <a:xfrm>
            <a:off x="1763688" y="0"/>
            <a:ext cx="5616624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95736" y="2656071"/>
            <a:ext cx="478853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ru-RU" altLang="ru-RU" sz="1600" b="1" dirty="0" smtClean="0">
                <a:latin typeface="Trebuchet MS" panose="020B0603020202020204" pitchFamily="34" charset="0"/>
              </a:rPr>
              <a:t>ГДЕ И КОГДА</a:t>
            </a:r>
          </a:p>
          <a:p>
            <a:pPr algn="ctr"/>
            <a:r>
              <a:rPr kumimoji="0" lang="ru-RU" altLang="ru-RU" sz="1600" dirty="0" smtClean="0">
                <a:latin typeface="Trebuchet MS" panose="020B0603020202020204" pitchFamily="34" charset="0"/>
              </a:rPr>
              <a:t>Москва</a:t>
            </a:r>
            <a:r>
              <a:rPr kumimoji="0" lang="ru-RU" altLang="ru-RU" sz="1600" dirty="0">
                <a:latin typeface="Trebuchet MS" panose="020B0603020202020204" pitchFamily="34" charset="0"/>
              </a:rPr>
              <a:t>, «Сад Эрмитаж»: Каретный ряд, дом 3</a:t>
            </a:r>
          </a:p>
          <a:p>
            <a:pPr algn="ctr"/>
            <a:r>
              <a:rPr kumimoji="0" lang="ru-RU" altLang="ru-RU" sz="1600" dirty="0">
                <a:latin typeface="Trebuchet MS" panose="020B0603020202020204" pitchFamily="34" charset="0"/>
              </a:rPr>
              <a:t>29 августа 2015 года </a:t>
            </a:r>
          </a:p>
          <a:p>
            <a:pPr algn="ctr"/>
            <a:r>
              <a:rPr kumimoji="0" lang="ru-RU" altLang="ru-RU" sz="1600" dirty="0">
                <a:latin typeface="Trebuchet MS" panose="020B0603020202020204" pitchFamily="34" charset="0"/>
              </a:rPr>
              <a:t>12:00 до </a:t>
            </a:r>
            <a:r>
              <a:rPr kumimoji="0" lang="ru-RU" altLang="ru-RU" sz="1600" dirty="0" smtClean="0">
                <a:latin typeface="Trebuchet MS" panose="020B0603020202020204" pitchFamily="34" charset="0"/>
              </a:rPr>
              <a:t>23:00</a:t>
            </a:r>
            <a:endParaRPr kumimoji="0" lang="ru-RU" altLang="ru-RU" sz="1600" dirty="0">
              <a:latin typeface="Trebuchet MS" panose="020B0603020202020204" pitchFamily="34" charset="0"/>
            </a:endParaRPr>
          </a:p>
          <a:p>
            <a:pPr marL="0" indent="0" algn="ctr" eaLnBrk="1" hangingPunct="1"/>
            <a:endParaRPr lang="en-US" altLang="ru-RU" sz="1600" dirty="0" smtClean="0">
              <a:latin typeface="Trebuchet MS" panose="020B0603020202020204" pitchFamily="34" charset="0"/>
            </a:endParaRPr>
          </a:p>
          <a:p>
            <a:pPr marL="0" indent="0" algn="ctr" eaLnBrk="1" hangingPunct="1"/>
            <a:endParaRPr lang="ru-RU" altLang="ru-RU" sz="1600" dirty="0" smtClean="0">
              <a:latin typeface="Trebuchet MS" panose="020B0603020202020204" pitchFamily="34" charset="0"/>
            </a:endParaRPr>
          </a:p>
          <a:p>
            <a:pPr algn="ctr"/>
            <a:r>
              <a:rPr lang="ru-RU" sz="1600" b="1" dirty="0">
                <a:latin typeface="Trebuchet MS" panose="020B0603020202020204" pitchFamily="34" charset="0"/>
              </a:rPr>
              <a:t>ЯДРО АУДИТОРИИ</a:t>
            </a:r>
          </a:p>
          <a:p>
            <a:pPr algn="ctr"/>
            <a:r>
              <a:rPr lang="ru-RU" sz="1600" dirty="0">
                <a:latin typeface="Trebuchet MS" panose="020B0603020202020204" pitchFamily="34" charset="0"/>
              </a:rPr>
              <a:t>Это </a:t>
            </a:r>
            <a:r>
              <a:rPr lang="ru-RU" sz="1600" dirty="0" smtClean="0">
                <a:latin typeface="Trebuchet MS" panose="020B0603020202020204" pitchFamily="34" charset="0"/>
              </a:rPr>
              <a:t>активные люди </a:t>
            </a:r>
            <a:r>
              <a:rPr lang="ru-RU" sz="1600" dirty="0">
                <a:latin typeface="Trebuchet MS" panose="020B0603020202020204" pitchFamily="34" charset="0"/>
              </a:rPr>
              <a:t>в возрасте 25-45 лет, со средним или выше среднего доходом, </a:t>
            </a:r>
          </a:p>
          <a:p>
            <a:pPr algn="ctr"/>
            <a:r>
              <a:rPr lang="ru-RU" sz="1600" dirty="0">
                <a:latin typeface="Trebuchet MS" panose="020B0603020202020204" pitchFamily="34" charset="0"/>
              </a:rPr>
              <a:t>которые </a:t>
            </a:r>
            <a:r>
              <a:rPr lang="ru-RU" sz="1600" dirty="0" smtClean="0">
                <a:latin typeface="Trebuchet MS" panose="020B0603020202020204" pitchFamily="34" charset="0"/>
              </a:rPr>
              <a:t>приходили </a:t>
            </a:r>
            <a:r>
              <a:rPr lang="ru-RU" sz="1600" dirty="0">
                <a:latin typeface="Trebuchet MS" panose="020B0603020202020204" pitchFamily="34" charset="0"/>
              </a:rPr>
              <a:t>с друзьями или с семьей.</a:t>
            </a:r>
          </a:p>
          <a:p>
            <a:pPr algn="ctr"/>
            <a:endParaRPr lang="en-US" sz="1600" dirty="0" smtClean="0">
              <a:latin typeface="Trebuchet MS" panose="020B0603020202020204" pitchFamily="34" charset="0"/>
            </a:endParaRPr>
          </a:p>
          <a:p>
            <a:pPr algn="ctr"/>
            <a:r>
              <a:rPr lang="ru-RU" sz="1600" dirty="0" smtClean="0">
                <a:latin typeface="Trebuchet MS" panose="020B0603020202020204" pitchFamily="34" charset="0"/>
              </a:rPr>
              <a:t>Вход был </a:t>
            </a:r>
            <a:r>
              <a:rPr lang="ru-RU" sz="1600" dirty="0">
                <a:latin typeface="Trebuchet MS" panose="020B0603020202020204" pitchFamily="34" charset="0"/>
              </a:rPr>
              <a:t>свободный.</a:t>
            </a:r>
          </a:p>
          <a:p>
            <a:pPr marL="0" indent="0" algn="ctr" eaLnBrk="1" hangingPunct="1"/>
            <a:r>
              <a:rPr lang="ru-RU" altLang="ru-RU" sz="1600" dirty="0" smtClean="0">
                <a:latin typeface="Trebuchet MS" panose="020B0603020202020204" pitchFamily="34" charset="0"/>
              </a:rPr>
              <a:t>Мероприятие посетило около 33 000 человек.</a:t>
            </a:r>
            <a:endParaRPr lang="ru-RU" altLang="ru-RU" sz="1600" dirty="0">
              <a:latin typeface="Trebuchet MS" panose="020B0603020202020204" pitchFamily="34" charset="0"/>
            </a:endParaRPr>
          </a:p>
          <a:p>
            <a:pPr marL="0" indent="0" algn="ctr" eaLnBrk="1" hangingPunct="1"/>
            <a:endParaRPr lang="ru-RU" altLang="ru-RU" sz="1600" b="1" dirty="0">
              <a:latin typeface="Trebuchet MS" panose="020B0603020202020204" pitchFamily="34" charset="0"/>
            </a:endParaRPr>
          </a:p>
        </p:txBody>
      </p:sp>
      <p:sp>
        <p:nvSpPr>
          <p:cNvPr id="8" name="Овал 7"/>
          <p:cNvSpPr/>
          <p:nvPr/>
        </p:nvSpPr>
        <p:spPr bwMode="auto">
          <a:xfrm>
            <a:off x="3491880" y="332656"/>
            <a:ext cx="2088232" cy="20162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 bwMode="auto">
          <a:xfrm>
            <a:off x="4211960" y="1024770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Прямая соединительная линия 9"/>
          <p:cNvCxnSpPr/>
          <p:nvPr/>
        </p:nvCxnSpPr>
        <p:spPr bwMode="auto">
          <a:xfrm>
            <a:off x="4211960" y="1601417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Солнце 11"/>
          <p:cNvSpPr/>
          <p:nvPr/>
        </p:nvSpPr>
        <p:spPr bwMode="auto">
          <a:xfrm>
            <a:off x="4355976" y="1772816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Солнце 13"/>
          <p:cNvSpPr/>
          <p:nvPr/>
        </p:nvSpPr>
        <p:spPr bwMode="auto">
          <a:xfrm>
            <a:off x="4355976" y="485002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3419872" y="1024770"/>
            <a:ext cx="2304256" cy="57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alt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ФЕСТИВАЛЕ</a:t>
            </a:r>
            <a:endParaRPr lang="ru-RU" alt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 bwMode="auto">
          <a:xfrm>
            <a:off x="2555776" y="3933056"/>
            <a:ext cx="4104456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Прямая соединительная линия 15"/>
          <p:cNvCxnSpPr/>
          <p:nvPr/>
        </p:nvCxnSpPr>
        <p:spPr bwMode="auto">
          <a:xfrm>
            <a:off x="2555776" y="5301208"/>
            <a:ext cx="4104456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8686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 bwMode="auto">
          <a:xfrm>
            <a:off x="1763688" y="0"/>
            <a:ext cx="5616624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Овал 7"/>
          <p:cNvSpPr/>
          <p:nvPr/>
        </p:nvSpPr>
        <p:spPr bwMode="auto">
          <a:xfrm>
            <a:off x="3491880" y="332656"/>
            <a:ext cx="2088232" cy="20162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1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 bwMode="auto">
          <a:xfrm>
            <a:off x="4139952" y="980437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Прямая соединительная линия 9"/>
          <p:cNvCxnSpPr/>
          <p:nvPr/>
        </p:nvCxnSpPr>
        <p:spPr bwMode="auto">
          <a:xfrm>
            <a:off x="4179113" y="1700808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491880" y="1052153"/>
            <a:ext cx="2088232" cy="57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alt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ВОРКШОПЫ И МАСТЕРСКИЕ</a:t>
            </a:r>
            <a:endParaRPr lang="ru-RU" altLang="ru-RU" sz="1800" b="1" dirty="0">
              <a:solidFill>
                <a:schemeClr val="tx1"/>
              </a:solidFill>
              <a:latin typeface="Times New Roman" panose="02020603050405020304" pitchFamily="18" charset="0"/>
              <a:cs typeface="Arabic Typesetting" panose="03020402040406030203" pitchFamily="66" charset="-78"/>
            </a:endParaRPr>
          </a:p>
        </p:txBody>
      </p:sp>
      <p:sp>
        <p:nvSpPr>
          <p:cNvPr id="14" name="Солнце 13"/>
          <p:cNvSpPr/>
          <p:nvPr/>
        </p:nvSpPr>
        <p:spPr bwMode="auto">
          <a:xfrm>
            <a:off x="4355976" y="181744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015716" y="3088526"/>
            <a:ext cx="496855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1600" dirty="0" smtClean="0">
                <a:latin typeface="Trebuchet MS" panose="020B0603020202020204" pitchFamily="34" charset="0"/>
              </a:rPr>
              <a:t>Гости фестиваля посетили  профессиональные мастер-классы, где смогли  научиться чему-то новому для себя и может быть найти хобби в жизни:</a:t>
            </a:r>
          </a:p>
          <a:p>
            <a:pPr algn="ctr" eaLnBrk="0" hangingPunct="0">
              <a:buFont typeface="Arial" pitchFamily="34" charset="0"/>
              <a:buChar char="•"/>
            </a:pPr>
            <a:r>
              <a:rPr lang="ru-RU" altLang="ru-RU" sz="1600" dirty="0" smtClean="0">
                <a:latin typeface="Trebuchet MS" panose="020B0603020202020204" pitchFamily="34" charset="0"/>
              </a:rPr>
              <a:t>Уроки арабского языка</a:t>
            </a:r>
          </a:p>
          <a:p>
            <a:pPr algn="ctr" eaLnBrk="0" hangingPunct="0">
              <a:buFont typeface="Arial" pitchFamily="34" charset="0"/>
              <a:buChar char="•"/>
            </a:pPr>
            <a:r>
              <a:rPr lang="ru-RU" altLang="ru-RU" sz="1600" dirty="0" smtClean="0">
                <a:latin typeface="Trebuchet MS" panose="020B0603020202020204" pitchFamily="34" charset="0"/>
              </a:rPr>
              <a:t>Уроки арабской каллиграфии</a:t>
            </a:r>
          </a:p>
          <a:p>
            <a:pPr algn="ctr" eaLnBrk="0" hangingPunct="0">
              <a:buFont typeface="Arial" pitchFamily="34" charset="0"/>
              <a:buChar char="•"/>
            </a:pPr>
            <a:r>
              <a:rPr lang="ru-RU" altLang="ru-RU" sz="1600" dirty="0" smtClean="0">
                <a:latin typeface="Trebuchet MS" panose="020B0603020202020204" pitchFamily="34" charset="0"/>
              </a:rPr>
              <a:t>Изготовление арабского парфюма</a:t>
            </a:r>
          </a:p>
          <a:p>
            <a:pPr algn="ctr" eaLnBrk="0" hangingPunct="0">
              <a:buFont typeface="Arial" pitchFamily="34" charset="0"/>
              <a:buChar char="•"/>
            </a:pPr>
            <a:r>
              <a:rPr lang="ru-RU" altLang="ru-RU" sz="1600" dirty="0" smtClean="0">
                <a:latin typeface="Trebuchet MS" panose="020B0603020202020204" pitchFamily="34" charset="0"/>
              </a:rPr>
              <a:t>Изготовление традиционных бутылочек  с песочной картиной внутри </a:t>
            </a:r>
          </a:p>
          <a:p>
            <a:pPr algn="ctr" eaLnBrk="0" hangingPunct="0">
              <a:buFont typeface="Arial" pitchFamily="34" charset="0"/>
              <a:buChar char="•"/>
            </a:pPr>
            <a:r>
              <a:rPr lang="ru-RU" altLang="ru-RU" sz="1600" dirty="0" smtClean="0">
                <a:latin typeface="Trebuchet MS" panose="020B0603020202020204" pitchFamily="34" charset="0"/>
              </a:rPr>
              <a:t>Гончарная мастерская</a:t>
            </a:r>
          </a:p>
          <a:p>
            <a:pPr algn="ctr" eaLnBrk="0" hangingPunct="0">
              <a:buFont typeface="Arial" pitchFamily="34" charset="0"/>
              <a:buChar char="•"/>
            </a:pPr>
            <a:r>
              <a:rPr lang="ru-RU" altLang="ru-RU" sz="1600" dirty="0" err="1" smtClean="0">
                <a:latin typeface="Trebuchet MS" panose="020B0603020202020204" pitchFamily="34" charset="0"/>
              </a:rPr>
              <a:t>Бисероплетение</a:t>
            </a:r>
            <a:endParaRPr lang="ru-RU" altLang="ru-RU" sz="1600" dirty="0" smtClean="0">
              <a:latin typeface="Trebuchet MS" panose="020B0603020202020204" pitchFamily="34" charset="0"/>
            </a:endParaRPr>
          </a:p>
          <a:p>
            <a:pPr algn="ctr" eaLnBrk="0" hangingPunct="0">
              <a:buFont typeface="Arial" pitchFamily="34" charset="0"/>
              <a:buChar char="•"/>
            </a:pPr>
            <a:r>
              <a:rPr lang="ru-RU" altLang="ru-RU" sz="1600" dirty="0" smtClean="0">
                <a:latin typeface="Trebuchet MS" panose="020B0603020202020204" pitchFamily="34" charset="0"/>
              </a:rPr>
              <a:t> Арабский макияж</a:t>
            </a:r>
          </a:p>
          <a:p>
            <a:pPr algn="ctr" eaLnBrk="0" hangingPunct="0"/>
            <a:endParaRPr lang="en-GB" altLang="ru-RU" sz="1600" dirty="0">
              <a:latin typeface="Trebuchet MS" panose="020B0603020202020204" pitchFamily="34" charset="0"/>
            </a:endParaRPr>
          </a:p>
        </p:txBody>
      </p:sp>
      <p:sp>
        <p:nvSpPr>
          <p:cNvPr id="11" name="Солнце 10"/>
          <p:cNvSpPr/>
          <p:nvPr/>
        </p:nvSpPr>
        <p:spPr bwMode="auto">
          <a:xfrm>
            <a:off x="4355976" y="37728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56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 descr="C:\Users\Кирилл\Desktop\абу даби\11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99" y="43107"/>
            <a:ext cx="5449101" cy="362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Кирилл\Desktop\абу даби\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47" y="14318"/>
            <a:ext cx="5340716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 bwMode="auto">
          <a:xfrm>
            <a:off x="3311860" y="243481"/>
            <a:ext cx="2088232" cy="20162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1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 bwMode="auto">
          <a:xfrm>
            <a:off x="3995936" y="764704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Солнце 6"/>
          <p:cNvSpPr/>
          <p:nvPr/>
        </p:nvSpPr>
        <p:spPr bwMode="auto">
          <a:xfrm>
            <a:off x="4204346" y="1816715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 bwMode="auto">
          <a:xfrm>
            <a:off x="3995936" y="1772816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3311860" y="980728"/>
            <a:ext cx="2088232" cy="57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alt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КУРСЫ АРАБСКОГО И КАЛЛИГРАФИИ ОТ ШКОЛЫ </a:t>
            </a:r>
          </a:p>
          <a:p>
            <a:pPr algn="ctr" eaLnBrk="0" hangingPunct="0"/>
            <a:r>
              <a:rPr lang="ru-RU" alt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«2 ВОСТОКА»</a:t>
            </a:r>
            <a:endParaRPr lang="ru-RU" altLang="ru-RU" sz="1400" b="1" dirty="0">
              <a:solidFill>
                <a:schemeClr val="tx1"/>
              </a:solidFill>
              <a:latin typeface="Times New Roman" panose="02020603050405020304" pitchFamily="18" charset="0"/>
              <a:cs typeface="Arabic Typesetting" panose="03020402040406030203" pitchFamily="66" charset="-78"/>
            </a:endParaRPr>
          </a:p>
        </p:txBody>
      </p:sp>
      <p:pic>
        <p:nvPicPr>
          <p:cNvPr id="11267" name="Picture 3" descr="C:\Users\Кирилл\Desktop\абу даби\1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70593"/>
            <a:ext cx="4788024" cy="318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Кирилл\Desktop\абу даби\11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47" y="3680307"/>
            <a:ext cx="4779238" cy="318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олнце 10"/>
          <p:cNvSpPr/>
          <p:nvPr/>
        </p:nvSpPr>
        <p:spPr bwMode="auto">
          <a:xfrm>
            <a:off x="4139952" y="37728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84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DSC_230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-36512" y="0"/>
            <a:ext cx="5908486" cy="3789040"/>
          </a:xfrm>
          <a:prstGeom prst="rect">
            <a:avLst/>
          </a:prstGeom>
        </p:spPr>
      </p:pic>
      <p:pic>
        <p:nvPicPr>
          <p:cNvPr id="10244" name="Picture 4" descr="C:\Users\Кирилл\Desktop\абу даби\14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29000"/>
            <a:ext cx="515094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Кирилл\Desktop\абу даби\14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21" y="0"/>
            <a:ext cx="45653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 bwMode="auto">
          <a:xfrm>
            <a:off x="3311860" y="243481"/>
            <a:ext cx="2088232" cy="20162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1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3311860" y="980728"/>
            <a:ext cx="2088232" cy="57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alt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АРАБСКИЙ И КАЛЛИГРАФИЯ ОТ ШКОЛЫ «АРАБИКА» И ЦЕНТРА АРАБСКОЙ КАЛЛИГРАФИИ</a:t>
            </a:r>
            <a:endParaRPr lang="ru-RU" altLang="ru-RU" sz="1200" b="1" dirty="0">
              <a:solidFill>
                <a:schemeClr val="tx1"/>
              </a:solidFill>
              <a:latin typeface="Times New Roman" panose="02020603050405020304" pitchFamily="18" charset="0"/>
              <a:cs typeface="Arabic Typesetting" panose="03020402040406030203" pitchFamily="66" charset="-78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 bwMode="auto">
          <a:xfrm>
            <a:off x="3995936" y="764704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Прямая соединительная линия 8"/>
          <p:cNvCxnSpPr/>
          <p:nvPr/>
        </p:nvCxnSpPr>
        <p:spPr bwMode="auto">
          <a:xfrm>
            <a:off x="3995936" y="1772816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Солнце 9"/>
          <p:cNvSpPr/>
          <p:nvPr/>
        </p:nvSpPr>
        <p:spPr bwMode="auto">
          <a:xfrm>
            <a:off x="4204346" y="1816715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Солнце 11"/>
          <p:cNvSpPr/>
          <p:nvPr/>
        </p:nvSpPr>
        <p:spPr bwMode="auto">
          <a:xfrm>
            <a:off x="4139952" y="332656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73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C:\Users\Кирилл\Desktop\абу даби\22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13" y="3200400"/>
            <a:ext cx="5494337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Кирилл\Desktop\абу даби\224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0111" y="-45076"/>
            <a:ext cx="5095588" cy="324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Кирилл\Desktop\абу даби\22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566" y="1"/>
            <a:ext cx="4604433" cy="691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 bwMode="auto">
          <a:xfrm>
            <a:off x="3301898" y="187914"/>
            <a:ext cx="2088232" cy="20162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1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 bwMode="auto">
          <a:xfrm>
            <a:off x="3995936" y="1700808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" name="Прямая соединительная линия 6"/>
          <p:cNvCxnSpPr/>
          <p:nvPr/>
        </p:nvCxnSpPr>
        <p:spPr bwMode="auto">
          <a:xfrm>
            <a:off x="3995936" y="764704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3311860" y="963269"/>
            <a:ext cx="2088232" cy="57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alt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СОЗДАНИЕ АРАБСКИХ ДУХОВ</a:t>
            </a:r>
            <a:endParaRPr lang="ru-RU" altLang="ru-RU" sz="1800" b="1" dirty="0">
              <a:solidFill>
                <a:schemeClr val="tx1"/>
              </a:solidFill>
              <a:latin typeface="Times New Roman" panose="02020603050405020304" pitchFamily="18" charset="0"/>
              <a:cs typeface="Arabic Typesetting" panose="03020402040406030203" pitchFamily="66" charset="-78"/>
            </a:endParaRPr>
          </a:p>
        </p:txBody>
      </p:sp>
      <p:sp>
        <p:nvSpPr>
          <p:cNvPr id="9" name="Солнце 8"/>
          <p:cNvSpPr/>
          <p:nvPr/>
        </p:nvSpPr>
        <p:spPr bwMode="auto">
          <a:xfrm>
            <a:off x="4204346" y="1753645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Солнце 9"/>
          <p:cNvSpPr/>
          <p:nvPr/>
        </p:nvSpPr>
        <p:spPr bwMode="auto">
          <a:xfrm>
            <a:off x="4139952" y="37728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21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C:\Users\Кирилл\Desktop\абу даби\21aBFiouXm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950" y="0"/>
            <a:ext cx="4675049" cy="350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https://pp.vk.me/c622618/v622618549/441db/nTIO4rIk8sU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" y="0"/>
            <a:ext cx="4675048" cy="350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 bwMode="auto">
          <a:xfrm>
            <a:off x="3328793" y="187913"/>
            <a:ext cx="2088232" cy="20162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1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3328793" y="908720"/>
            <a:ext cx="2088232" cy="57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alt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СОЗДАНИЕ ПЕСОЧНЫХ КАРТИН В БУТЫЛКЕ И БИСЕРОПЛЕТЕНИЕ</a:t>
            </a:r>
            <a:endParaRPr lang="ru-RU" altLang="ru-RU" sz="1400" b="1" dirty="0">
              <a:solidFill>
                <a:schemeClr val="tx1"/>
              </a:solidFill>
              <a:latin typeface="Times New Roman" panose="02020603050405020304" pitchFamily="18" charset="0"/>
              <a:cs typeface="Arabic Typesetting" panose="03020402040406030203" pitchFamily="66" charset="-78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 bwMode="auto">
          <a:xfrm>
            <a:off x="3995936" y="692696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Прямая соединительная линия 7"/>
          <p:cNvCxnSpPr/>
          <p:nvPr/>
        </p:nvCxnSpPr>
        <p:spPr bwMode="auto">
          <a:xfrm>
            <a:off x="4012869" y="1772816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Солнце 8"/>
          <p:cNvSpPr/>
          <p:nvPr/>
        </p:nvSpPr>
        <p:spPr bwMode="auto">
          <a:xfrm>
            <a:off x="4211960" y="1815622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314" name="Picture 2" descr="https://pp.vk.me/c622618/v622618549/441b7/IFo3wPwH_YU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85" y="3506286"/>
            <a:ext cx="4468952" cy="335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Кирилл\Desktop\абу даби\Il0K4rYM7Fg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636" y="3511261"/>
            <a:ext cx="4344594" cy="325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s://pp.vk.me/c622618/v622618549/442cc/fio5-51U-IA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511261"/>
            <a:ext cx="2232248" cy="334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олнце 11"/>
          <p:cNvSpPr/>
          <p:nvPr/>
        </p:nvSpPr>
        <p:spPr bwMode="auto">
          <a:xfrm>
            <a:off x="4139952" y="260648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99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 descr="C:\Users\Кирилл\Desktop\абу даби\3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3" y="3200400"/>
            <a:ext cx="5494337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Кирилл\Desktop\абу даби\2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33" y="0"/>
            <a:ext cx="5702228" cy="379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Кирилл\Desktop\абу даби\3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70226" cy="34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 bwMode="auto">
          <a:xfrm>
            <a:off x="3319285" y="186821"/>
            <a:ext cx="2088232" cy="20162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1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3328793" y="907702"/>
            <a:ext cx="2088232" cy="57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altLang="ru-RU" sz="14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ГОНЧАРНАЯ МАСТЕРСКАЯ</a:t>
            </a:r>
            <a:endParaRPr lang="ru-RU" altLang="ru-RU" sz="1450" b="1" dirty="0">
              <a:solidFill>
                <a:schemeClr val="tx1"/>
              </a:solidFill>
              <a:latin typeface="Times New Roman" panose="02020603050405020304" pitchFamily="18" charset="0"/>
              <a:cs typeface="Arabic Typesetting" panose="03020402040406030203" pitchFamily="66" charset="-78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 bwMode="auto">
          <a:xfrm>
            <a:off x="4012869" y="907702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Прямая соединительная линия 7"/>
          <p:cNvCxnSpPr/>
          <p:nvPr/>
        </p:nvCxnSpPr>
        <p:spPr bwMode="auto">
          <a:xfrm>
            <a:off x="4012869" y="1484349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Солнце 9"/>
          <p:cNvSpPr/>
          <p:nvPr/>
        </p:nvSpPr>
        <p:spPr bwMode="auto">
          <a:xfrm>
            <a:off x="4192889" y="1624598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5362" name="Picture 2" descr="C:\Users\Кирилл\Desktop\абу даби\26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9" y="3441838"/>
            <a:ext cx="5131656" cy="341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олнце 10"/>
          <p:cNvSpPr/>
          <p:nvPr/>
        </p:nvSpPr>
        <p:spPr bwMode="auto">
          <a:xfrm>
            <a:off x="4139952" y="37728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40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2830"/>
            <a:ext cx="9144000" cy="687083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 bwMode="auto">
          <a:xfrm>
            <a:off x="1763688" y="0"/>
            <a:ext cx="5616624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Овал 7"/>
          <p:cNvSpPr/>
          <p:nvPr/>
        </p:nvSpPr>
        <p:spPr bwMode="auto">
          <a:xfrm>
            <a:off x="3491880" y="332656"/>
            <a:ext cx="2088232" cy="20162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1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 bwMode="auto">
          <a:xfrm>
            <a:off x="4139952" y="980437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Прямая соединительная линия 9"/>
          <p:cNvCxnSpPr/>
          <p:nvPr/>
        </p:nvCxnSpPr>
        <p:spPr bwMode="auto">
          <a:xfrm>
            <a:off x="4179113" y="1700808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491880" y="1052153"/>
            <a:ext cx="2088232" cy="57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alt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МЕХЕНДИ</a:t>
            </a:r>
            <a:endParaRPr lang="ru-RU" altLang="ru-RU" sz="1800" b="1" dirty="0">
              <a:solidFill>
                <a:schemeClr val="tx1"/>
              </a:solidFill>
              <a:latin typeface="Times New Roman" panose="02020603050405020304" pitchFamily="18" charset="0"/>
              <a:cs typeface="Arabic Typesetting" panose="03020402040406030203" pitchFamily="66" charset="-78"/>
            </a:endParaRPr>
          </a:p>
        </p:txBody>
      </p:sp>
      <p:sp>
        <p:nvSpPr>
          <p:cNvPr id="14" name="Солнце 13"/>
          <p:cNvSpPr/>
          <p:nvPr/>
        </p:nvSpPr>
        <p:spPr bwMode="auto">
          <a:xfrm>
            <a:off x="4355976" y="181744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015716" y="3088526"/>
            <a:ext cx="49685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1600" dirty="0" err="1" smtClean="0">
                <a:latin typeface="Trebuchet MS" panose="020B0603020202020204" pitchFamily="34" charset="0"/>
              </a:rPr>
              <a:t>Мехенди</a:t>
            </a:r>
            <a:r>
              <a:rPr lang="ru-RU" altLang="ru-RU" sz="1600" dirty="0" smtClean="0">
                <a:latin typeface="Trebuchet MS" panose="020B0603020202020204" pitchFamily="34" charset="0"/>
              </a:rPr>
              <a:t> – это искусство росписи тела узорами из хны, история которого насчитывает много столетий.  Все желающие смогли украсить руки традиционными узорами </a:t>
            </a:r>
            <a:r>
              <a:rPr lang="ru-RU" altLang="ru-RU" sz="1600" dirty="0" err="1" smtClean="0">
                <a:latin typeface="Trebuchet MS" panose="020B0603020202020204" pitchFamily="34" charset="0"/>
              </a:rPr>
              <a:t>мехенди</a:t>
            </a:r>
            <a:r>
              <a:rPr lang="ru-RU" altLang="ru-RU" sz="1600" dirty="0" smtClean="0">
                <a:latin typeface="Trebuchet MS" panose="020B0603020202020204" pitchFamily="34" charset="0"/>
              </a:rPr>
              <a:t>.</a:t>
            </a:r>
            <a:br>
              <a:rPr lang="ru-RU" altLang="ru-RU" sz="1600" dirty="0" smtClean="0">
                <a:latin typeface="Trebuchet MS" panose="020B0603020202020204" pitchFamily="34" charset="0"/>
              </a:rPr>
            </a:br>
            <a:endParaRPr lang="en-GB" altLang="ru-RU" sz="1600" dirty="0">
              <a:latin typeface="Trebuchet MS" panose="020B0603020202020204" pitchFamily="34" charset="0"/>
            </a:endParaRPr>
          </a:p>
        </p:txBody>
      </p:sp>
      <p:sp>
        <p:nvSpPr>
          <p:cNvPr id="11" name="Солнце 10"/>
          <p:cNvSpPr/>
          <p:nvPr/>
        </p:nvSpPr>
        <p:spPr bwMode="auto">
          <a:xfrm>
            <a:off x="4355976" y="37728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22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C:\Users\Амарком\Desktop\отчет\14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29621" y="3786190"/>
            <a:ext cx="4614379" cy="3071810"/>
          </a:xfrm>
          <a:prstGeom prst="rect">
            <a:avLst/>
          </a:prstGeom>
          <a:noFill/>
        </p:spPr>
      </p:pic>
      <p:pic>
        <p:nvPicPr>
          <p:cNvPr id="7170" name="Picture 2" descr="C:\Users\Амарком\Desktop\отчет\152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343683" y="0"/>
            <a:ext cx="4800317" cy="3786190"/>
          </a:xfrm>
          <a:prstGeom prst="rect">
            <a:avLst/>
          </a:prstGeom>
          <a:noFill/>
        </p:spPr>
      </p:pic>
      <p:pic>
        <p:nvPicPr>
          <p:cNvPr id="16386" name="Picture 2" descr="C:\Users\Кирилл\Desktop\абу даби\12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91" b="10693"/>
          <a:stretch>
            <a:fillRect/>
          </a:stretch>
        </p:blipFill>
        <p:spPr bwMode="auto">
          <a:xfrm>
            <a:off x="1601" y="3231496"/>
            <a:ext cx="5499093" cy="375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Кирилл\Desktop\абу даби\15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1825"/>
            <a:ext cx="5500694" cy="366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 bwMode="auto">
          <a:xfrm>
            <a:off x="3491880" y="332656"/>
            <a:ext cx="2088232" cy="20162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1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3491880" y="1052153"/>
            <a:ext cx="2088232" cy="57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alt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МЕХЕНДИ</a:t>
            </a:r>
            <a:endParaRPr lang="ru-RU" altLang="ru-RU" sz="1800" b="1" dirty="0">
              <a:solidFill>
                <a:schemeClr val="tx1"/>
              </a:solidFill>
              <a:latin typeface="Times New Roman" panose="02020603050405020304" pitchFamily="18" charset="0"/>
              <a:cs typeface="Arabic Typesetting" panose="03020402040406030203" pitchFamily="66" charset="-78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 bwMode="auto">
          <a:xfrm>
            <a:off x="4179113" y="1700808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Прямая соединительная линия 8"/>
          <p:cNvCxnSpPr/>
          <p:nvPr/>
        </p:nvCxnSpPr>
        <p:spPr bwMode="auto">
          <a:xfrm>
            <a:off x="4139952" y="980437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Солнце 9"/>
          <p:cNvSpPr/>
          <p:nvPr/>
        </p:nvSpPr>
        <p:spPr bwMode="auto">
          <a:xfrm>
            <a:off x="4355976" y="181744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Солнце 10"/>
          <p:cNvSpPr/>
          <p:nvPr/>
        </p:nvSpPr>
        <p:spPr bwMode="auto">
          <a:xfrm>
            <a:off x="4355976" y="37728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5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 bwMode="auto">
          <a:xfrm>
            <a:off x="1763688" y="0"/>
            <a:ext cx="5616624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Овал 7"/>
          <p:cNvSpPr/>
          <p:nvPr/>
        </p:nvSpPr>
        <p:spPr bwMode="auto">
          <a:xfrm>
            <a:off x="3491880" y="332656"/>
            <a:ext cx="2088232" cy="20162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1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 bwMode="auto">
          <a:xfrm>
            <a:off x="4139952" y="980437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Прямая соединительная линия 9"/>
          <p:cNvCxnSpPr/>
          <p:nvPr/>
        </p:nvCxnSpPr>
        <p:spPr bwMode="auto">
          <a:xfrm>
            <a:off x="4179113" y="1700808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491880" y="1052153"/>
            <a:ext cx="2088232" cy="57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alt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МИНИ-ГОЛЬФ</a:t>
            </a:r>
            <a:endParaRPr lang="ru-RU" altLang="ru-RU" sz="1800" b="1" dirty="0">
              <a:solidFill>
                <a:schemeClr val="tx1"/>
              </a:solidFill>
              <a:latin typeface="Times New Roman" panose="02020603050405020304" pitchFamily="18" charset="0"/>
              <a:cs typeface="Arabic Typesetting" panose="03020402040406030203" pitchFamily="66" charset="-78"/>
            </a:endParaRPr>
          </a:p>
        </p:txBody>
      </p:sp>
      <p:sp>
        <p:nvSpPr>
          <p:cNvPr id="14" name="Солнце 13"/>
          <p:cNvSpPr/>
          <p:nvPr/>
        </p:nvSpPr>
        <p:spPr bwMode="auto">
          <a:xfrm>
            <a:off x="4355976" y="181744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015716" y="3088526"/>
            <a:ext cx="51280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1600" dirty="0" smtClean="0">
                <a:latin typeface="Trebuchet MS" panose="020B0603020202020204" pitchFamily="34" charset="0"/>
              </a:rPr>
              <a:t>Гольф – еще одна визитная карточка </a:t>
            </a:r>
            <a:r>
              <a:rPr lang="ru-RU" altLang="ru-RU" sz="1600" dirty="0" err="1" smtClean="0">
                <a:latin typeface="Trebuchet MS" panose="020B0603020202020204" pitchFamily="34" charset="0"/>
              </a:rPr>
              <a:t>Абу-Даби</a:t>
            </a:r>
            <a:r>
              <a:rPr lang="ru-RU" altLang="ru-RU" sz="1600" dirty="0" smtClean="0">
                <a:latin typeface="Trebuchet MS" panose="020B0603020202020204" pitchFamily="34" charset="0"/>
              </a:rPr>
              <a:t>.</a:t>
            </a:r>
          </a:p>
          <a:p>
            <a:pPr algn="ctr" eaLnBrk="0" hangingPunct="0"/>
            <a:r>
              <a:rPr lang="ru-RU" altLang="ru-RU" sz="1600" dirty="0" smtClean="0">
                <a:latin typeface="Trebuchet MS" panose="020B0603020202020204" pitchFamily="34" charset="0"/>
              </a:rPr>
              <a:t>Посетители фестиваля могли попрактиковаться в точности и поучаствовать в настоящем </a:t>
            </a:r>
          </a:p>
          <a:p>
            <a:pPr algn="ctr" eaLnBrk="0" hangingPunct="0"/>
            <a:r>
              <a:rPr lang="ru-RU" altLang="ru-RU" sz="1600" dirty="0" smtClean="0">
                <a:latin typeface="Trebuchet MS" panose="020B0603020202020204" pitchFamily="34" charset="0"/>
              </a:rPr>
              <a:t>гольф -турнире.</a:t>
            </a:r>
          </a:p>
        </p:txBody>
      </p:sp>
      <p:sp>
        <p:nvSpPr>
          <p:cNvPr id="11" name="Солнце 10"/>
          <p:cNvSpPr/>
          <p:nvPr/>
        </p:nvSpPr>
        <p:spPr bwMode="auto">
          <a:xfrm>
            <a:off x="4355976" y="37728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48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2" name="Picture 6" descr="C:\Users\Амарком\Desktop\отчет\11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142984"/>
            <a:ext cx="3786181" cy="2675034"/>
          </a:xfrm>
          <a:prstGeom prst="rect">
            <a:avLst/>
          </a:prstGeom>
          <a:noFill/>
        </p:spPr>
      </p:pic>
      <p:pic>
        <p:nvPicPr>
          <p:cNvPr id="80903" name="Picture 7" descr="C:\Users\Амарком\Desktop\отчет\111.jpg"/>
          <p:cNvPicPr>
            <a:picLocks noChangeAspect="1" noChangeArrowheads="1"/>
          </p:cNvPicPr>
          <p:nvPr/>
        </p:nvPicPr>
        <p:blipFill>
          <a:blip r:embed="rId3" cstate="screen"/>
          <a:srcRect r="5138"/>
          <a:stretch>
            <a:fillRect/>
          </a:stretch>
        </p:blipFill>
        <p:spPr bwMode="auto">
          <a:xfrm>
            <a:off x="4572000" y="3571875"/>
            <a:ext cx="4572000" cy="3286125"/>
          </a:xfrm>
          <a:prstGeom prst="rect">
            <a:avLst/>
          </a:prstGeom>
          <a:noFill/>
        </p:spPr>
      </p:pic>
      <p:pic>
        <p:nvPicPr>
          <p:cNvPr id="80901" name="Picture 5" descr="C:\Users\Амарком\Desktop\отчет\254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3624177"/>
            <a:ext cx="4857752" cy="3233824"/>
          </a:xfrm>
          <a:prstGeom prst="rect">
            <a:avLst/>
          </a:prstGeom>
          <a:noFill/>
        </p:spPr>
      </p:pic>
      <p:pic>
        <p:nvPicPr>
          <p:cNvPr id="80898" name="Picture 2" descr="C:\Users\Амарком\Desktop\отчет\фотки кэнон\IMG_2715.JPG"/>
          <p:cNvPicPr>
            <a:picLocks noChangeAspect="1" noChangeArrowheads="1"/>
          </p:cNvPicPr>
          <p:nvPr/>
        </p:nvPicPr>
        <p:blipFill>
          <a:blip r:embed="rId5" cstate="screen">
            <a:lum contrast="10000"/>
          </a:blip>
          <a:srcRect/>
          <a:stretch>
            <a:fillRect/>
          </a:stretch>
        </p:blipFill>
        <p:spPr bwMode="auto">
          <a:xfrm>
            <a:off x="0" y="0"/>
            <a:ext cx="3643306" cy="2049360"/>
          </a:xfrm>
          <a:prstGeom prst="rect">
            <a:avLst/>
          </a:prstGeom>
          <a:noFill/>
        </p:spPr>
      </p:pic>
      <p:pic>
        <p:nvPicPr>
          <p:cNvPr id="80900" name="Picture 4" descr="C:\Users\Амарком\Desktop\отчет\80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643306" y="0"/>
            <a:ext cx="5500694" cy="3614275"/>
          </a:xfrm>
          <a:prstGeom prst="rect">
            <a:avLst/>
          </a:prstGeom>
          <a:noFill/>
        </p:spPr>
      </p:pic>
      <p:sp>
        <p:nvSpPr>
          <p:cNvPr id="11" name="Овал 10"/>
          <p:cNvSpPr/>
          <p:nvPr/>
        </p:nvSpPr>
        <p:spPr bwMode="auto">
          <a:xfrm>
            <a:off x="3491880" y="332656"/>
            <a:ext cx="2088232" cy="20162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1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3491880" y="1052153"/>
            <a:ext cx="2088232" cy="57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alt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МИНИ-ГОЛЬФ</a:t>
            </a:r>
            <a:endParaRPr lang="ru-RU" altLang="ru-RU" sz="1800" b="1" dirty="0">
              <a:solidFill>
                <a:schemeClr val="tx1"/>
              </a:solidFill>
              <a:latin typeface="Times New Roman" panose="02020603050405020304" pitchFamily="18" charset="0"/>
              <a:cs typeface="Arabic Typesetting" panose="03020402040406030203" pitchFamily="66" charset="-78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 bwMode="auto">
          <a:xfrm>
            <a:off x="4179113" y="1700808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Прямая соединительная линия 13"/>
          <p:cNvCxnSpPr/>
          <p:nvPr/>
        </p:nvCxnSpPr>
        <p:spPr bwMode="auto">
          <a:xfrm>
            <a:off x="4139952" y="980437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Солнце 14"/>
          <p:cNvSpPr/>
          <p:nvPr/>
        </p:nvSpPr>
        <p:spPr bwMode="auto">
          <a:xfrm>
            <a:off x="4355976" y="181744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Солнце 15"/>
          <p:cNvSpPr/>
          <p:nvPr/>
        </p:nvSpPr>
        <p:spPr bwMode="auto">
          <a:xfrm>
            <a:off x="4355976" y="37728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 bwMode="auto">
          <a:xfrm>
            <a:off x="1763688" y="0"/>
            <a:ext cx="576064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763688" y="3501008"/>
            <a:ext cx="5760640" cy="3146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 kumimoji="1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 eaLnBrk="1" hangingPunct="1"/>
            <a:r>
              <a:rPr lang="ru-RU" altLang="ru-RU" sz="1600" dirty="0" smtClean="0">
                <a:latin typeface="Trebuchet MS" panose="020B0603020202020204" pitchFamily="34" charset="0"/>
              </a:rPr>
              <a:t>РЕКЛАМНЫЙ ОХВАТ - БОЛЕЕ 30 МЛН. КОНТАКТОВ </a:t>
            </a:r>
          </a:p>
          <a:p>
            <a:pPr marL="0" indent="0" algn="ctr" eaLnBrk="1" hangingPunct="1"/>
            <a:endParaRPr lang="ru-RU" altLang="ru-RU" sz="800" dirty="0" smtClean="0">
              <a:latin typeface="Trebuchet MS" panose="020B0603020202020204" pitchFamily="34" charset="0"/>
            </a:endParaRPr>
          </a:p>
          <a:p>
            <a:pPr marL="0" indent="0" algn="ctr" eaLnBrk="1" hangingPunct="1"/>
            <a:r>
              <a:rPr lang="ru-RU" altLang="ru-RU" sz="1600" dirty="0" smtClean="0">
                <a:latin typeface="Trebuchet MS" panose="020B0603020202020204" pitchFamily="34" charset="0"/>
              </a:rPr>
              <a:t>СМИ</a:t>
            </a:r>
          </a:p>
          <a:p>
            <a:pPr marL="0" indent="0" algn="ctr" eaLnBrk="1" hangingPunct="1"/>
            <a:r>
              <a:rPr lang="ru-RU" altLang="ru-RU" sz="1600" dirty="0" err="1" smtClean="0">
                <a:latin typeface="Trebuchet MS" panose="020B0603020202020204" pitchFamily="34" charset="0"/>
              </a:rPr>
              <a:t>Топовые</a:t>
            </a:r>
            <a:r>
              <a:rPr lang="ru-RU" altLang="ru-RU" sz="1600" dirty="0" smtClean="0">
                <a:latin typeface="Trebuchet MS" panose="020B0603020202020204" pitchFamily="34" charset="0"/>
              </a:rPr>
              <a:t> информационные партнеры</a:t>
            </a:r>
          </a:p>
          <a:p>
            <a:pPr marL="0" indent="0" algn="ctr" eaLnBrk="1" hangingPunct="1"/>
            <a:r>
              <a:rPr lang="ru-RU" altLang="ru-RU" sz="1600" dirty="0" smtClean="0">
                <a:latin typeface="Trebuchet MS" panose="020B0603020202020204" pitchFamily="34" charset="0"/>
              </a:rPr>
              <a:t>Рассылка пресс-релиза более 3000 СМИ</a:t>
            </a:r>
          </a:p>
          <a:p>
            <a:pPr marL="0" indent="0" algn="ctr" eaLnBrk="1" hangingPunct="1"/>
            <a:r>
              <a:rPr lang="ru-RU" altLang="ru-RU" sz="1600" dirty="0" smtClean="0">
                <a:latin typeface="Trebuchet MS" panose="020B0603020202020204" pitchFamily="34" charset="0"/>
              </a:rPr>
              <a:t>Анонсы в более 200 изданиях</a:t>
            </a:r>
          </a:p>
          <a:p>
            <a:pPr marL="0" indent="0" algn="ctr" eaLnBrk="1" hangingPunct="1"/>
            <a:r>
              <a:rPr lang="ru-RU" altLang="ru-RU" sz="1600" dirty="0" smtClean="0">
                <a:latin typeface="Trebuchet MS" panose="020B0603020202020204" pitchFamily="34" charset="0"/>
              </a:rPr>
              <a:t>Ведущие СМИ в день фестиваля</a:t>
            </a:r>
          </a:p>
          <a:p>
            <a:pPr marL="0" indent="0" algn="ctr" eaLnBrk="1" hangingPunct="1"/>
            <a:endParaRPr lang="ru-RU" altLang="ru-RU" sz="800" dirty="0">
              <a:latin typeface="Trebuchet MS" panose="020B0603020202020204" pitchFamily="34" charset="0"/>
            </a:endParaRPr>
          </a:p>
          <a:p>
            <a:pPr marL="0" indent="0" algn="ctr" eaLnBrk="1" hangingPunct="1"/>
            <a:r>
              <a:rPr lang="ru-RU" altLang="ru-RU" sz="1600" dirty="0" smtClean="0">
                <a:latin typeface="Trebuchet MS" panose="020B0603020202020204" pitchFamily="34" charset="0"/>
              </a:rPr>
              <a:t>ИНТЕРНЕТ</a:t>
            </a:r>
          </a:p>
          <a:p>
            <a:pPr marL="0" indent="0" algn="ctr" eaLnBrk="1" hangingPunct="1"/>
            <a:r>
              <a:rPr lang="ru-RU" altLang="ru-RU" sz="1600" dirty="0" smtClean="0">
                <a:latin typeface="Trebuchet MS" panose="020B0603020202020204" pitchFamily="34" charset="0"/>
              </a:rPr>
              <a:t>Создание сайта фестиваля</a:t>
            </a:r>
          </a:p>
          <a:p>
            <a:pPr marL="0" indent="0" algn="ctr" eaLnBrk="1" hangingPunct="1"/>
            <a:r>
              <a:rPr lang="ru-RU" altLang="ru-RU" sz="1600" dirty="0" smtClean="0">
                <a:latin typeface="Trebuchet MS" panose="020B0603020202020204" pitchFamily="34" charset="0"/>
              </a:rPr>
              <a:t>Кампания по масштабному продвижению в сети</a:t>
            </a:r>
          </a:p>
          <a:p>
            <a:pPr marL="0" indent="0" algn="ctr" eaLnBrk="1" hangingPunct="1"/>
            <a:endParaRPr lang="en-US" altLang="ru-RU" sz="800" dirty="0" smtClean="0">
              <a:latin typeface="Trebuchet MS" panose="020B0603020202020204" pitchFamily="34" charset="0"/>
            </a:endParaRPr>
          </a:p>
          <a:p>
            <a:pPr marL="0" indent="0" algn="ctr" eaLnBrk="1" hangingPunct="1"/>
            <a:r>
              <a:rPr lang="ru-RU" altLang="ru-RU" sz="1600" dirty="0" smtClean="0">
                <a:latin typeface="Trebuchet MS" panose="020B0603020202020204" pitchFamily="34" charset="0"/>
              </a:rPr>
              <a:t>ПРОМО КАМПАНИЯ</a:t>
            </a:r>
          </a:p>
          <a:p>
            <a:pPr marL="0" indent="0" algn="ctr" eaLnBrk="1" hangingPunct="1"/>
            <a:r>
              <a:rPr lang="ru-RU" altLang="ru-RU" sz="1600" dirty="0" smtClean="0">
                <a:latin typeface="Trebuchet MS" panose="020B0603020202020204" pitchFamily="34" charset="0"/>
              </a:rPr>
              <a:t>Конкурсы и розыгрыши призов</a:t>
            </a:r>
          </a:p>
          <a:p>
            <a:pPr marL="0" indent="0" algn="ctr" eaLnBrk="1" hangingPunct="1"/>
            <a:r>
              <a:rPr lang="ru-RU" altLang="ru-RU" sz="1600" dirty="0" smtClean="0">
                <a:latin typeface="Trebuchet MS" panose="020B0603020202020204" pitchFamily="34" charset="0"/>
              </a:rPr>
              <a:t>Кросс-маркетинг с партнерами фестиваля</a:t>
            </a:r>
          </a:p>
          <a:p>
            <a:pPr marL="0" indent="0" algn="ctr" eaLnBrk="1" hangingPunct="1"/>
            <a:endParaRPr lang="ru-RU" altLang="ru-RU" sz="800" dirty="0">
              <a:latin typeface="Trebuchet MS" panose="020B0603020202020204" pitchFamily="34" charset="0"/>
            </a:endParaRPr>
          </a:p>
          <a:p>
            <a:pPr marL="0" indent="0" algn="ctr" eaLnBrk="1" hangingPunct="1"/>
            <a:r>
              <a:rPr lang="ru-RU" altLang="ru-RU" sz="1600" dirty="0" smtClean="0">
                <a:latin typeface="Trebuchet MS" panose="020B0603020202020204" pitchFamily="34" charset="0"/>
              </a:rPr>
              <a:t>СОЦИАЛЬНЫЕ СЕТИ</a:t>
            </a:r>
          </a:p>
          <a:p>
            <a:pPr marL="0" indent="0" algn="ctr" eaLnBrk="1" hangingPunct="1"/>
            <a:r>
              <a:rPr lang="ru-RU" altLang="ru-RU" sz="1600" dirty="0">
                <a:latin typeface="Trebuchet MS" panose="020B0603020202020204" pitchFamily="34" charset="0"/>
              </a:rPr>
              <a:t>Создание и продвижение групп в социальных </a:t>
            </a:r>
            <a:r>
              <a:rPr lang="ru-RU" altLang="ru-RU" sz="1600" dirty="0" smtClean="0">
                <a:latin typeface="Trebuchet MS" panose="020B0603020202020204" pitchFamily="34" charset="0"/>
              </a:rPr>
              <a:t>сетях:</a:t>
            </a:r>
          </a:p>
          <a:p>
            <a:pPr marL="0" indent="0" algn="ctr" eaLnBrk="1" hangingPunct="1"/>
            <a:r>
              <a:rPr lang="en-US" altLang="ru-RU" sz="1600" dirty="0" smtClean="0">
                <a:latin typeface="Trebuchet MS" panose="020B0603020202020204" pitchFamily="34" charset="0"/>
              </a:rPr>
              <a:t>Facebook, </a:t>
            </a:r>
            <a:r>
              <a:rPr lang="en-US" altLang="ru-RU" sz="1600" dirty="0" err="1" smtClean="0">
                <a:latin typeface="Trebuchet MS" panose="020B0603020202020204" pitchFamily="34" charset="0"/>
              </a:rPr>
              <a:t>Vkontakte</a:t>
            </a:r>
            <a:r>
              <a:rPr lang="en-US" altLang="ru-RU" sz="1600" dirty="0" smtClean="0">
                <a:latin typeface="Trebuchet MS" panose="020B0603020202020204" pitchFamily="34" charset="0"/>
              </a:rPr>
              <a:t>, Instagram</a:t>
            </a:r>
            <a:endParaRPr lang="ru-RU" altLang="ru-RU" sz="1600" dirty="0" smtClean="0">
              <a:latin typeface="Trebuchet MS" panose="020B0603020202020204" pitchFamily="34" charset="0"/>
            </a:endParaRPr>
          </a:p>
          <a:p>
            <a:pPr marL="0" indent="0" algn="ctr" eaLnBrk="1" hangingPunct="1"/>
            <a:r>
              <a:rPr lang="ru-RU" altLang="ru-RU" sz="1600" dirty="0" smtClean="0">
                <a:latin typeface="Trebuchet MS" panose="020B0603020202020204" pitchFamily="34" charset="0"/>
              </a:rPr>
              <a:t>Анонсы в </a:t>
            </a:r>
            <a:r>
              <a:rPr lang="en-US" altLang="ru-RU" sz="1600" dirty="0" smtClean="0">
                <a:latin typeface="Trebuchet MS" panose="020B0603020202020204" pitchFamily="34" charset="0"/>
              </a:rPr>
              <a:t>TOP</a:t>
            </a:r>
            <a:r>
              <a:rPr lang="ru-RU" altLang="ru-RU" sz="1600" dirty="0" smtClean="0">
                <a:latin typeface="Trebuchet MS" panose="020B0603020202020204" pitchFamily="34" charset="0"/>
              </a:rPr>
              <a:t>-сообществах</a:t>
            </a:r>
            <a:endParaRPr lang="ru-RU" altLang="ru-RU" sz="1600" dirty="0">
              <a:latin typeface="Trebuchet MS" panose="020B0603020202020204" pitchFamily="34" charset="0"/>
            </a:endParaRPr>
          </a:p>
          <a:p>
            <a:pPr marL="0" indent="0" algn="ctr" eaLnBrk="1" hangingPunct="1"/>
            <a:endParaRPr lang="ru-RU" altLang="ru-RU" sz="1600" dirty="0" smtClean="0">
              <a:latin typeface="Trebuchet MS" panose="020B0603020202020204" pitchFamily="34" charset="0"/>
            </a:endParaRPr>
          </a:p>
          <a:p>
            <a:pPr marL="0" indent="0" algn="ctr" eaLnBrk="1" hangingPunct="1"/>
            <a:endParaRPr lang="ru-RU" altLang="ru-RU" sz="1600" dirty="0" smtClean="0">
              <a:latin typeface="Trebuchet MS" panose="020B0603020202020204" pitchFamily="34" charset="0"/>
            </a:endParaRPr>
          </a:p>
          <a:p>
            <a:pPr marL="0" indent="0" algn="ctr" eaLnBrk="1" hangingPunct="1"/>
            <a:endParaRPr lang="ru-RU" altLang="ru-RU" sz="1600" dirty="0" smtClean="0">
              <a:latin typeface="Trebuchet MS" panose="020B0603020202020204" pitchFamily="34" charset="0"/>
            </a:endParaRPr>
          </a:p>
          <a:p>
            <a:pPr marL="0" indent="0" algn="ctr" eaLnBrk="1" hangingPunct="1">
              <a:buFont typeface="Arial" pitchFamily="34" charset="0"/>
              <a:buChar char="•"/>
            </a:pPr>
            <a:endParaRPr lang="ru-RU" altLang="ru-RU" sz="1600" dirty="0">
              <a:latin typeface="Trebuchet MS" panose="020B0603020202020204" pitchFamily="34" charset="0"/>
            </a:endParaRPr>
          </a:p>
        </p:txBody>
      </p:sp>
      <p:sp>
        <p:nvSpPr>
          <p:cNvPr id="9" name="Овал 8"/>
          <p:cNvSpPr/>
          <p:nvPr/>
        </p:nvSpPr>
        <p:spPr bwMode="auto">
          <a:xfrm>
            <a:off x="3491880" y="260648"/>
            <a:ext cx="2088232" cy="20162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 bwMode="auto">
          <a:xfrm>
            <a:off x="4175956" y="836712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Прямая соединительная линия 10"/>
          <p:cNvCxnSpPr/>
          <p:nvPr/>
        </p:nvCxnSpPr>
        <p:spPr bwMode="auto">
          <a:xfrm>
            <a:off x="4211960" y="1700808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3635896" y="980145"/>
            <a:ext cx="1728192" cy="57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alt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РЕКЛАМНАЯ КАМПАНИЯ</a:t>
            </a:r>
            <a:endParaRPr lang="ru-RU" altLang="ru-RU" sz="1800" b="1" dirty="0">
              <a:solidFill>
                <a:schemeClr val="tx1"/>
              </a:solidFill>
              <a:latin typeface="Times New Roman" panose="02020603050405020304" pitchFamily="18" charset="0"/>
              <a:cs typeface="Arabic Typesetting" panose="03020402040406030203" pitchFamily="66" charset="-78"/>
            </a:endParaRPr>
          </a:p>
        </p:txBody>
      </p:sp>
      <p:sp>
        <p:nvSpPr>
          <p:cNvPr id="13" name="Солнце 12"/>
          <p:cNvSpPr/>
          <p:nvPr/>
        </p:nvSpPr>
        <p:spPr bwMode="auto">
          <a:xfrm>
            <a:off x="4355976" y="1772816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Солнце 13"/>
          <p:cNvSpPr/>
          <p:nvPr/>
        </p:nvSpPr>
        <p:spPr bwMode="auto">
          <a:xfrm>
            <a:off x="4355976" y="332656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 bwMode="auto">
          <a:xfrm>
            <a:off x="2555776" y="2708920"/>
            <a:ext cx="4104456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Прямая соединительная линия 15"/>
          <p:cNvCxnSpPr/>
          <p:nvPr/>
        </p:nvCxnSpPr>
        <p:spPr bwMode="auto">
          <a:xfrm>
            <a:off x="2555776" y="4005064"/>
            <a:ext cx="4104456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Прямая соединительная линия 16"/>
          <p:cNvCxnSpPr/>
          <p:nvPr/>
        </p:nvCxnSpPr>
        <p:spPr bwMode="auto">
          <a:xfrm>
            <a:off x="2663788" y="4869160"/>
            <a:ext cx="4104456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Прямая соединительная линия 17"/>
          <p:cNvCxnSpPr/>
          <p:nvPr/>
        </p:nvCxnSpPr>
        <p:spPr bwMode="auto">
          <a:xfrm>
            <a:off x="2663788" y="5733256"/>
            <a:ext cx="4104456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2019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Амарком\Desktop\фотки абу даби\Arabian Nights Heritage Village_3_lo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 bwMode="auto">
          <a:xfrm>
            <a:off x="1785918" y="0"/>
            <a:ext cx="5616624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Овал 7"/>
          <p:cNvSpPr/>
          <p:nvPr/>
        </p:nvSpPr>
        <p:spPr bwMode="auto">
          <a:xfrm>
            <a:off x="3491880" y="332656"/>
            <a:ext cx="2088232" cy="20162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1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 bwMode="auto">
          <a:xfrm>
            <a:off x="4139952" y="980437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Прямая соединительная линия 9"/>
          <p:cNvCxnSpPr/>
          <p:nvPr/>
        </p:nvCxnSpPr>
        <p:spPr bwMode="auto">
          <a:xfrm>
            <a:off x="4179113" y="1700808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491880" y="1052153"/>
            <a:ext cx="2088232" cy="57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alt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ФОТОЗОНА</a:t>
            </a:r>
            <a:endParaRPr lang="ru-RU" altLang="ru-RU" sz="1600" b="1" dirty="0">
              <a:solidFill>
                <a:schemeClr val="tx1"/>
              </a:solidFill>
              <a:latin typeface="Times New Roman" panose="02020603050405020304" pitchFamily="18" charset="0"/>
              <a:cs typeface="Arabic Typesetting" panose="03020402040406030203" pitchFamily="66" charset="-78"/>
            </a:endParaRPr>
          </a:p>
        </p:txBody>
      </p:sp>
      <p:sp>
        <p:nvSpPr>
          <p:cNvPr id="14" name="Солнце 13"/>
          <p:cNvSpPr/>
          <p:nvPr/>
        </p:nvSpPr>
        <p:spPr bwMode="auto">
          <a:xfrm>
            <a:off x="4355976" y="181744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071670" y="2465601"/>
            <a:ext cx="49685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1600" dirty="0" smtClean="0">
                <a:latin typeface="Trebuchet MS" panose="020B0603020202020204" pitchFamily="34" charset="0"/>
              </a:rPr>
              <a:t>Фотографирование в национальных костюмах.</a:t>
            </a:r>
          </a:p>
          <a:p>
            <a:pPr algn="ctr" eaLnBrk="0" hangingPunct="0"/>
            <a:r>
              <a:rPr lang="ru-RU" altLang="ru-RU" sz="1600" dirty="0" smtClean="0">
                <a:latin typeface="Trebuchet MS" panose="020B0603020202020204" pitchFamily="34" charset="0"/>
              </a:rPr>
              <a:t>Каждый гость мог сфотографироваться на память в национальных костюмах и с соколом на руке, а также приобрести сувенирные магниты с фото.</a:t>
            </a:r>
          </a:p>
          <a:p>
            <a:pPr algn="ctr" eaLnBrk="0" hangingPunct="0"/>
            <a:endParaRPr lang="en-GB" altLang="ru-RU" sz="1600" dirty="0">
              <a:latin typeface="Trebuchet MS" panose="020B0603020202020204" pitchFamily="34" charset="0"/>
            </a:endParaRPr>
          </a:p>
        </p:txBody>
      </p:sp>
      <p:sp>
        <p:nvSpPr>
          <p:cNvPr id="11" name="Солнце 10"/>
          <p:cNvSpPr/>
          <p:nvPr/>
        </p:nvSpPr>
        <p:spPr bwMode="auto">
          <a:xfrm>
            <a:off x="4355976" y="37728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13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Users\Амарком\Desktop\отчет\21.jpg"/>
          <p:cNvPicPr>
            <a:picLocks noChangeAspect="1" noChangeArrowheads="1"/>
          </p:cNvPicPr>
          <p:nvPr/>
        </p:nvPicPr>
        <p:blipFill>
          <a:blip r:embed="rId2" cstate="screen"/>
          <a:srcRect r="10588" b="6335"/>
          <a:stretch>
            <a:fillRect/>
          </a:stretch>
        </p:blipFill>
        <p:spPr bwMode="auto">
          <a:xfrm>
            <a:off x="3143240" y="0"/>
            <a:ext cx="6000760" cy="3985442"/>
          </a:xfrm>
          <a:prstGeom prst="rect">
            <a:avLst/>
          </a:prstGeom>
          <a:noFill/>
        </p:spPr>
      </p:pic>
      <p:pic>
        <p:nvPicPr>
          <p:cNvPr id="81923" name="Picture 3" descr="C:\Users\Амарком\Desktop\отчет\154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1" y="0"/>
            <a:ext cx="4779677" cy="6858000"/>
          </a:xfrm>
          <a:prstGeom prst="rect">
            <a:avLst/>
          </a:prstGeom>
          <a:noFill/>
        </p:spPr>
      </p:pic>
      <p:sp>
        <p:nvSpPr>
          <p:cNvPr id="9" name="Овал 8"/>
          <p:cNvSpPr/>
          <p:nvPr/>
        </p:nvSpPr>
        <p:spPr bwMode="auto">
          <a:xfrm>
            <a:off x="3491880" y="332656"/>
            <a:ext cx="2088232" cy="20162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1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Солнце 12"/>
          <p:cNvSpPr/>
          <p:nvPr/>
        </p:nvSpPr>
        <p:spPr bwMode="auto">
          <a:xfrm>
            <a:off x="4355976" y="181744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 bwMode="auto">
          <a:xfrm>
            <a:off x="4139952" y="980437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Прямая соединительная линия 14"/>
          <p:cNvCxnSpPr/>
          <p:nvPr/>
        </p:nvCxnSpPr>
        <p:spPr bwMode="auto">
          <a:xfrm>
            <a:off x="4179113" y="1700808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3491880" y="1052153"/>
            <a:ext cx="2088232" cy="57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alt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ФОТОЗОНА</a:t>
            </a:r>
            <a:endParaRPr lang="ru-RU" altLang="ru-RU" sz="1600" b="1" dirty="0">
              <a:solidFill>
                <a:schemeClr val="tx1"/>
              </a:solidFill>
              <a:latin typeface="Times New Roman" panose="02020603050405020304" pitchFamily="18" charset="0"/>
              <a:cs typeface="Arabic Typesetting" panose="03020402040406030203" pitchFamily="66" charset="-78"/>
            </a:endParaRPr>
          </a:p>
        </p:txBody>
      </p:sp>
      <p:pic>
        <p:nvPicPr>
          <p:cNvPr id="12290" name="Picture 2" descr="C:\Users\Амарком\Desktop\все фотки абу даби\19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3909516"/>
            <a:ext cx="4429124" cy="2948484"/>
          </a:xfrm>
          <a:prstGeom prst="rect">
            <a:avLst/>
          </a:prstGeom>
          <a:noFill/>
        </p:spPr>
      </p:pic>
      <p:sp>
        <p:nvSpPr>
          <p:cNvPr id="10" name="Солнце 9"/>
          <p:cNvSpPr/>
          <p:nvPr/>
        </p:nvSpPr>
        <p:spPr bwMode="auto">
          <a:xfrm>
            <a:off x="4355976" y="37728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Users\Амарком\Desktop\отчет\23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4994271" cy="3643314"/>
          </a:xfrm>
          <a:prstGeom prst="rect">
            <a:avLst/>
          </a:prstGeom>
          <a:noFill/>
        </p:spPr>
      </p:pic>
      <p:pic>
        <p:nvPicPr>
          <p:cNvPr id="84996" name="Picture 4" descr="C:\Users\Амарком\Desktop\отчет\24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07683" y="0"/>
            <a:ext cx="4936317" cy="3643290"/>
          </a:xfrm>
          <a:prstGeom prst="rect">
            <a:avLst/>
          </a:prstGeom>
          <a:noFill/>
        </p:spPr>
      </p:pic>
      <p:pic>
        <p:nvPicPr>
          <p:cNvPr id="84998" name="Picture 6" descr="C:\Users\Амарком\Desktop\отчет\242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" y="3643314"/>
            <a:ext cx="4643438" cy="3214686"/>
          </a:xfrm>
          <a:prstGeom prst="rect">
            <a:avLst/>
          </a:prstGeom>
          <a:noFill/>
        </p:spPr>
      </p:pic>
      <p:pic>
        <p:nvPicPr>
          <p:cNvPr id="84999" name="Picture 7" descr="C:\Users\Амарком\Desktop\отчет\243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293535" y="3629028"/>
            <a:ext cx="4850465" cy="3228972"/>
          </a:xfrm>
          <a:prstGeom prst="rect">
            <a:avLst/>
          </a:prstGeom>
          <a:noFill/>
        </p:spPr>
      </p:pic>
      <p:sp>
        <p:nvSpPr>
          <p:cNvPr id="11" name="Овал 10"/>
          <p:cNvSpPr/>
          <p:nvPr/>
        </p:nvSpPr>
        <p:spPr bwMode="auto">
          <a:xfrm>
            <a:off x="3500430" y="357166"/>
            <a:ext cx="2088232" cy="20162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1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3500430" y="1124744"/>
            <a:ext cx="2088232" cy="57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alt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ВЫСТАВКА КАРТИН</a:t>
            </a:r>
            <a:endParaRPr lang="ru-RU" altLang="ru-RU" sz="1600" b="1" dirty="0">
              <a:solidFill>
                <a:schemeClr val="tx1"/>
              </a:solidFill>
              <a:latin typeface="Times New Roman" panose="02020603050405020304" pitchFamily="18" charset="0"/>
              <a:cs typeface="Arabic Typesetting" panose="03020402040406030203" pitchFamily="66" charset="-78"/>
            </a:endParaRPr>
          </a:p>
        </p:txBody>
      </p:sp>
      <p:sp>
        <p:nvSpPr>
          <p:cNvPr id="15" name="Солнце 14"/>
          <p:cNvSpPr/>
          <p:nvPr/>
        </p:nvSpPr>
        <p:spPr bwMode="auto">
          <a:xfrm>
            <a:off x="4355976" y="1928802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Солнце 15"/>
          <p:cNvSpPr/>
          <p:nvPr/>
        </p:nvSpPr>
        <p:spPr bwMode="auto">
          <a:xfrm>
            <a:off x="4355976" y="37728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 bwMode="auto">
          <a:xfrm>
            <a:off x="4214810" y="1700808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Прямая соединительная линия 17"/>
          <p:cNvCxnSpPr/>
          <p:nvPr/>
        </p:nvCxnSpPr>
        <p:spPr bwMode="auto">
          <a:xfrm>
            <a:off x="4214810" y="980728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Users\Амарком\Desktop\отчет\4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285984" y="0"/>
            <a:ext cx="6858016" cy="4487026"/>
          </a:xfrm>
          <a:prstGeom prst="rect">
            <a:avLst/>
          </a:prstGeom>
          <a:noFill/>
        </p:spPr>
      </p:pic>
      <p:pic>
        <p:nvPicPr>
          <p:cNvPr id="82947" name="Picture 3" descr="C:\Users\Амарком\Desktop\отчет\фотки кэнон\IMG_2719.JPG"/>
          <p:cNvPicPr>
            <a:picLocks noChangeAspect="1" noChangeArrowheads="1"/>
          </p:cNvPicPr>
          <p:nvPr/>
        </p:nvPicPr>
        <p:blipFill>
          <a:blip r:embed="rId3" cstate="screen">
            <a:lum contrast="10000"/>
          </a:blip>
          <a:srcRect/>
          <a:stretch>
            <a:fillRect/>
          </a:stretch>
        </p:blipFill>
        <p:spPr bwMode="auto">
          <a:xfrm>
            <a:off x="-2" y="3442388"/>
            <a:ext cx="6072200" cy="3415612"/>
          </a:xfrm>
          <a:prstGeom prst="rect">
            <a:avLst/>
          </a:prstGeom>
          <a:noFill/>
        </p:spPr>
      </p:pic>
      <p:pic>
        <p:nvPicPr>
          <p:cNvPr id="82949" name="Picture 5" descr="C:\Users\Амарком\Desktop\отчет\фотки кэнон\IMG_2720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16200000">
            <a:off x="-672337" y="672338"/>
            <a:ext cx="3630662" cy="2285984"/>
          </a:xfrm>
          <a:prstGeom prst="rect">
            <a:avLst/>
          </a:prstGeom>
          <a:noFill/>
        </p:spPr>
      </p:pic>
      <p:pic>
        <p:nvPicPr>
          <p:cNvPr id="82950" name="Picture 6" descr="C:\Users\Амарком\Desktop\отчет\фотки кэнон\IMG_2718.JPG"/>
          <p:cNvPicPr>
            <a:picLocks noChangeAspect="1" noChangeArrowheads="1"/>
          </p:cNvPicPr>
          <p:nvPr/>
        </p:nvPicPr>
        <p:blipFill>
          <a:blip r:embed="rId5" cstate="screen">
            <a:lum contrast="10000"/>
          </a:blip>
          <a:srcRect/>
          <a:stretch>
            <a:fillRect/>
          </a:stretch>
        </p:blipFill>
        <p:spPr bwMode="auto">
          <a:xfrm rot="16200000">
            <a:off x="5754158" y="3468158"/>
            <a:ext cx="3422130" cy="3357554"/>
          </a:xfrm>
          <a:prstGeom prst="rect">
            <a:avLst/>
          </a:prstGeom>
          <a:noFill/>
        </p:spPr>
      </p:pic>
      <p:sp>
        <p:nvSpPr>
          <p:cNvPr id="10" name="Овал 9"/>
          <p:cNvSpPr/>
          <p:nvPr/>
        </p:nvSpPr>
        <p:spPr bwMode="auto">
          <a:xfrm>
            <a:off x="3500430" y="357166"/>
            <a:ext cx="2088232" cy="20162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1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3500430" y="1124744"/>
            <a:ext cx="2088232" cy="57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alt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ДЕТСКАЯ </a:t>
            </a:r>
          </a:p>
          <a:p>
            <a:pPr algn="ctr" eaLnBrk="0" hangingPunct="0"/>
            <a:r>
              <a:rPr lang="ru-RU" alt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ЗОНА</a:t>
            </a:r>
            <a:endParaRPr lang="ru-RU" altLang="ru-RU" sz="1600" b="1" dirty="0">
              <a:solidFill>
                <a:schemeClr val="tx1"/>
              </a:solidFill>
              <a:latin typeface="Times New Roman" panose="02020603050405020304" pitchFamily="18" charset="0"/>
              <a:cs typeface="Arabic Typesetting" panose="03020402040406030203" pitchFamily="66" charset="-78"/>
            </a:endParaRPr>
          </a:p>
        </p:txBody>
      </p:sp>
      <p:sp>
        <p:nvSpPr>
          <p:cNvPr id="14" name="Солнце 13"/>
          <p:cNvSpPr/>
          <p:nvPr/>
        </p:nvSpPr>
        <p:spPr bwMode="auto">
          <a:xfrm>
            <a:off x="4429124" y="1928802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Солнце 14"/>
          <p:cNvSpPr/>
          <p:nvPr/>
        </p:nvSpPr>
        <p:spPr bwMode="auto">
          <a:xfrm>
            <a:off x="4355976" y="37728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 bwMode="auto">
          <a:xfrm>
            <a:off x="4214810" y="1700808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Прямая соединительная линия 16"/>
          <p:cNvCxnSpPr/>
          <p:nvPr/>
        </p:nvCxnSpPr>
        <p:spPr bwMode="auto">
          <a:xfrm>
            <a:off x="4214810" y="980728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bright="10000" contrast="20000"/>
          </a:blip>
          <a:srcRect l="25805" t="16601" r="28074" b="22851"/>
          <a:stretch>
            <a:fillRect/>
          </a:stretch>
        </p:blipFill>
        <p:spPr bwMode="auto">
          <a:xfrm>
            <a:off x="0" y="-1"/>
            <a:ext cx="4786314" cy="3532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lum bright="10000" contrast="10000"/>
          </a:blip>
          <a:srcRect l="25842" t="16797" r="28587" b="22656"/>
          <a:stretch>
            <a:fillRect/>
          </a:stretch>
        </p:blipFill>
        <p:spPr bwMode="auto">
          <a:xfrm>
            <a:off x="4457930" y="0"/>
            <a:ext cx="4686070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 l="25842" t="17773" r="28587" b="24609"/>
          <a:stretch>
            <a:fillRect/>
          </a:stretch>
        </p:blipFill>
        <p:spPr bwMode="auto">
          <a:xfrm>
            <a:off x="-1" y="3252555"/>
            <a:ext cx="5072067" cy="3605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lum contrast="10000"/>
          </a:blip>
          <a:srcRect l="25842" t="16797" r="28587" b="22656"/>
          <a:stretch>
            <a:fillRect/>
          </a:stretch>
        </p:blipFill>
        <p:spPr bwMode="auto">
          <a:xfrm>
            <a:off x="4362294" y="3286124"/>
            <a:ext cx="4781705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Овал 8"/>
          <p:cNvSpPr/>
          <p:nvPr/>
        </p:nvSpPr>
        <p:spPr bwMode="auto">
          <a:xfrm>
            <a:off x="3490906" y="347642"/>
            <a:ext cx="2088232" cy="20162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1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3500430" y="1052736"/>
            <a:ext cx="2088232" cy="57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alt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BEAUTY</a:t>
            </a:r>
            <a:endParaRPr lang="ru-RU" alt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Arabic Typesetting" panose="03020402040406030203" pitchFamily="66" charset="-78"/>
            </a:endParaRPr>
          </a:p>
          <a:p>
            <a:pPr algn="ctr" eaLnBrk="0" hangingPunct="0"/>
            <a:r>
              <a:rPr lang="ru-RU" alt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СТУДИЯ</a:t>
            </a:r>
            <a:endParaRPr lang="ru-RU" altLang="ru-RU" sz="1600" b="1" dirty="0">
              <a:solidFill>
                <a:schemeClr val="tx1"/>
              </a:solidFill>
              <a:latin typeface="Times New Roman" panose="02020603050405020304" pitchFamily="18" charset="0"/>
              <a:cs typeface="Arabic Typesetting" panose="03020402040406030203" pitchFamily="66" charset="-78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 bwMode="auto">
          <a:xfrm>
            <a:off x="4214810" y="1700808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Прямая соединительная линия 11"/>
          <p:cNvCxnSpPr/>
          <p:nvPr/>
        </p:nvCxnSpPr>
        <p:spPr bwMode="auto">
          <a:xfrm>
            <a:off x="4214810" y="980728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Солнце 12"/>
          <p:cNvSpPr/>
          <p:nvPr/>
        </p:nvSpPr>
        <p:spPr bwMode="auto">
          <a:xfrm>
            <a:off x="4357686" y="1928802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Солнце 13"/>
          <p:cNvSpPr/>
          <p:nvPr/>
        </p:nvSpPr>
        <p:spPr bwMode="auto">
          <a:xfrm>
            <a:off x="4355976" y="37728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марком\Desktop\все фотки абу даби\2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43629" cy="3357562"/>
          </a:xfrm>
          <a:prstGeom prst="rect">
            <a:avLst/>
          </a:prstGeom>
          <a:noFill/>
        </p:spPr>
      </p:pic>
      <p:pic>
        <p:nvPicPr>
          <p:cNvPr id="2053" name="Picture 5" descr="C:\Users\Амарком\Desktop\все фотки абу даби\4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0371" y="0"/>
            <a:ext cx="5043629" cy="3357562"/>
          </a:xfrm>
          <a:prstGeom prst="rect">
            <a:avLst/>
          </a:prstGeom>
          <a:noFill/>
        </p:spPr>
      </p:pic>
      <p:pic>
        <p:nvPicPr>
          <p:cNvPr id="2054" name="Picture 6" descr="C:\Users\Амарком\Desktop\все фотки абу даби\6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2717" y="3357562"/>
            <a:ext cx="5151283" cy="3500438"/>
          </a:xfrm>
          <a:prstGeom prst="rect">
            <a:avLst/>
          </a:prstGeom>
          <a:noFill/>
        </p:spPr>
      </p:pic>
      <p:pic>
        <p:nvPicPr>
          <p:cNvPr id="2052" name="Picture 4" descr="C:\Users\Амарком\Desktop\все фотки абу даби\28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" y="3357562"/>
            <a:ext cx="5258255" cy="3500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марком\Desktop\все фотки абу даби\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94337" cy="3657600"/>
          </a:xfrm>
          <a:prstGeom prst="rect">
            <a:avLst/>
          </a:prstGeom>
          <a:noFill/>
        </p:spPr>
      </p:pic>
      <p:pic>
        <p:nvPicPr>
          <p:cNvPr id="3075" name="Picture 3" descr="C:\Users\Амарком\Desktop\все фотки абу даби\7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00400"/>
            <a:ext cx="5494337" cy="3657600"/>
          </a:xfrm>
          <a:prstGeom prst="rect">
            <a:avLst/>
          </a:prstGeom>
          <a:noFill/>
        </p:spPr>
      </p:pic>
      <p:pic>
        <p:nvPicPr>
          <p:cNvPr id="3076" name="Picture 4" descr="C:\Users\Амарком\Desktop\все фотки абу даби\117.jpg"/>
          <p:cNvPicPr>
            <a:picLocks noChangeAspect="1" noChangeArrowheads="1"/>
          </p:cNvPicPr>
          <p:nvPr/>
        </p:nvPicPr>
        <p:blipFill>
          <a:blip r:embed="rId4"/>
          <a:srcRect t="42276" r="5970"/>
          <a:stretch>
            <a:fillRect/>
          </a:stretch>
        </p:blipFill>
        <p:spPr bwMode="auto">
          <a:xfrm>
            <a:off x="5488338" y="0"/>
            <a:ext cx="3655661" cy="2214554"/>
          </a:xfrm>
          <a:prstGeom prst="rect">
            <a:avLst/>
          </a:prstGeom>
          <a:noFill/>
        </p:spPr>
      </p:pic>
      <p:pic>
        <p:nvPicPr>
          <p:cNvPr id="3077" name="Picture 5" descr="C:\Users\Амарком\Desktop\все фотки абу даби\4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695" y="4432638"/>
            <a:ext cx="3643306" cy="2425362"/>
          </a:xfrm>
          <a:prstGeom prst="rect">
            <a:avLst/>
          </a:prstGeom>
          <a:noFill/>
        </p:spPr>
      </p:pic>
      <p:pic>
        <p:nvPicPr>
          <p:cNvPr id="3078" name="Picture 6" descr="C:\Users\Амарком\Desktop\все фотки абу даби\31.jpg"/>
          <p:cNvPicPr>
            <a:picLocks noChangeAspect="1" noChangeArrowheads="1"/>
          </p:cNvPicPr>
          <p:nvPr/>
        </p:nvPicPr>
        <p:blipFill>
          <a:blip r:embed="rId6"/>
          <a:srcRect b="24113"/>
          <a:stretch>
            <a:fillRect/>
          </a:stretch>
        </p:blipFill>
        <p:spPr bwMode="auto">
          <a:xfrm>
            <a:off x="5467344" y="2214554"/>
            <a:ext cx="3676656" cy="2214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83518" y="-651269"/>
            <a:ext cx="5448973" cy="79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0604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846" y="0"/>
            <a:ext cx="49823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0512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4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14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Амарком\Desktop\фотки абу даби\Yas Waterworld_Family_lo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 bwMode="auto">
          <a:xfrm>
            <a:off x="1763688" y="0"/>
            <a:ext cx="5616624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63688" y="2217053"/>
            <a:ext cx="244827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rebuchet MS" panose="020B0603020202020204" pitchFamily="34" charset="0"/>
              </a:rPr>
              <a:t>1</a:t>
            </a:r>
          </a:p>
          <a:p>
            <a:pPr algn="ctr"/>
            <a:r>
              <a:rPr lang="ru-RU" sz="1600" dirty="0" smtClean="0">
                <a:latin typeface="Trebuchet MS" panose="020B0603020202020204" pitchFamily="34" charset="0"/>
              </a:rPr>
              <a:t>Гонки Формулы-1</a:t>
            </a:r>
          </a:p>
          <a:p>
            <a:pPr algn="ctr"/>
            <a:endParaRPr lang="ru-RU" sz="1600" dirty="0">
              <a:latin typeface="Trebuchet MS" panose="020B0603020202020204" pitchFamily="34" charset="0"/>
            </a:endParaRPr>
          </a:p>
          <a:p>
            <a:pPr algn="ctr"/>
            <a:r>
              <a:rPr lang="ru-RU" sz="1600" dirty="0" smtClean="0">
                <a:latin typeface="Trebuchet MS" panose="020B0603020202020204" pitchFamily="34" charset="0"/>
              </a:rPr>
              <a:t>2</a:t>
            </a:r>
          </a:p>
          <a:p>
            <a:pPr algn="ctr"/>
            <a:r>
              <a:rPr lang="ru-RU" sz="1600" dirty="0" smtClean="0">
                <a:latin typeface="Trebuchet MS" panose="020B0603020202020204" pitchFamily="34" charset="0"/>
              </a:rPr>
              <a:t>Соколиная охота</a:t>
            </a:r>
          </a:p>
          <a:p>
            <a:pPr algn="ctr"/>
            <a:endParaRPr lang="ru-RU" sz="1600" dirty="0">
              <a:latin typeface="Trebuchet MS" panose="020B0603020202020204" pitchFamily="34" charset="0"/>
            </a:endParaRPr>
          </a:p>
          <a:p>
            <a:pPr algn="ctr"/>
            <a:r>
              <a:rPr lang="ru-RU" sz="1600" dirty="0" smtClean="0">
                <a:latin typeface="Trebuchet MS" panose="020B0603020202020204" pitchFamily="34" charset="0"/>
              </a:rPr>
              <a:t>3</a:t>
            </a:r>
          </a:p>
          <a:p>
            <a:pPr algn="ctr"/>
            <a:r>
              <a:rPr lang="en-US" sz="1600" dirty="0" smtClean="0">
                <a:latin typeface="Trebuchet MS" panose="020B0603020202020204" pitchFamily="34" charset="0"/>
              </a:rPr>
              <a:t>Food Market</a:t>
            </a:r>
            <a:endParaRPr lang="ru-RU" sz="1600" dirty="0" smtClean="0">
              <a:latin typeface="Trebuchet MS" panose="020B0603020202020204" pitchFamily="34" charset="0"/>
            </a:endParaRPr>
          </a:p>
          <a:p>
            <a:pPr algn="ctr"/>
            <a:endParaRPr lang="ru-RU" sz="1600" dirty="0">
              <a:latin typeface="Trebuchet MS" panose="020B0603020202020204" pitchFamily="34" charset="0"/>
            </a:endParaRPr>
          </a:p>
          <a:p>
            <a:pPr algn="ctr"/>
            <a:r>
              <a:rPr lang="ru-RU" sz="1600" dirty="0" smtClean="0">
                <a:latin typeface="Trebuchet MS" panose="020B0603020202020204" pitchFamily="34" charset="0"/>
              </a:rPr>
              <a:t>4</a:t>
            </a:r>
          </a:p>
          <a:p>
            <a:pPr algn="ctr"/>
            <a:r>
              <a:rPr lang="ru-RU" sz="1600" dirty="0" smtClean="0">
                <a:latin typeface="Trebuchet MS" panose="020B0603020202020204" pitchFamily="34" charset="0"/>
              </a:rPr>
              <a:t>Арабский базар</a:t>
            </a:r>
          </a:p>
          <a:p>
            <a:pPr algn="ctr"/>
            <a:endParaRPr lang="ru-RU" sz="1600" dirty="0">
              <a:latin typeface="Trebuchet MS" panose="020B0603020202020204" pitchFamily="34" charset="0"/>
            </a:endParaRPr>
          </a:p>
          <a:p>
            <a:pPr algn="ctr"/>
            <a:r>
              <a:rPr lang="ru-RU" sz="1600" dirty="0" smtClean="0">
                <a:latin typeface="Trebuchet MS" panose="020B0603020202020204" pitchFamily="34" charset="0"/>
              </a:rPr>
              <a:t>5</a:t>
            </a:r>
          </a:p>
          <a:p>
            <a:pPr algn="ctr"/>
            <a:r>
              <a:rPr lang="en-US" sz="1600" dirty="0" smtClean="0">
                <a:latin typeface="Trebuchet MS" panose="020B0603020202020204" pitchFamily="34" charset="0"/>
              </a:rPr>
              <a:t>Travel Market</a:t>
            </a:r>
            <a:endParaRPr lang="ru-RU" sz="1600" dirty="0" smtClean="0">
              <a:latin typeface="Trebuchet MS" panose="020B0603020202020204" pitchFamily="34" charset="0"/>
            </a:endParaRPr>
          </a:p>
          <a:p>
            <a:pPr algn="ctr"/>
            <a:endParaRPr lang="ru-RU" sz="1600" dirty="0">
              <a:latin typeface="Trebuchet MS" panose="020B0603020202020204" pitchFamily="34" charset="0"/>
            </a:endParaRPr>
          </a:p>
          <a:p>
            <a:pPr algn="ctr"/>
            <a:r>
              <a:rPr lang="ru-RU" sz="1600" dirty="0" smtClean="0">
                <a:latin typeface="Trebuchet MS" panose="020B0603020202020204" pitchFamily="34" charset="0"/>
              </a:rPr>
              <a:t>6</a:t>
            </a:r>
          </a:p>
          <a:p>
            <a:pPr algn="ctr"/>
            <a:r>
              <a:rPr lang="ru-RU" sz="1600" dirty="0">
                <a:latin typeface="Trebuchet MS" panose="020B0603020202020204" pitchFamily="34" charset="0"/>
              </a:rPr>
              <a:t>Катание на верблюде</a:t>
            </a:r>
          </a:p>
        </p:txBody>
      </p:sp>
      <p:sp>
        <p:nvSpPr>
          <p:cNvPr id="8" name="Овал 7"/>
          <p:cNvSpPr/>
          <p:nvPr/>
        </p:nvSpPr>
        <p:spPr bwMode="auto">
          <a:xfrm>
            <a:off x="3491880" y="332656"/>
            <a:ext cx="2088232" cy="20162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 bwMode="auto">
          <a:xfrm>
            <a:off x="4175956" y="836712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Прямая соединительная линия 9"/>
          <p:cNvCxnSpPr/>
          <p:nvPr/>
        </p:nvCxnSpPr>
        <p:spPr bwMode="auto">
          <a:xfrm>
            <a:off x="4211960" y="1700808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635896" y="980437"/>
            <a:ext cx="1728192" cy="57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alt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ПЛОЩАДКИ ФЕСТИВАЛЯ</a:t>
            </a:r>
            <a:endParaRPr lang="ru-RU" altLang="ru-RU" sz="1800" b="1" dirty="0">
              <a:solidFill>
                <a:schemeClr val="tx1"/>
              </a:solidFill>
              <a:latin typeface="Times New Roman" panose="02020603050405020304" pitchFamily="18" charset="0"/>
              <a:cs typeface="Arabic Typesetting" panose="03020402040406030203" pitchFamily="66" charset="-78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926757" y="2204864"/>
            <a:ext cx="2448272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rebuchet MS" panose="020B0603020202020204" pitchFamily="34" charset="0"/>
              </a:rPr>
              <a:t>7</a:t>
            </a:r>
          </a:p>
          <a:p>
            <a:pPr algn="ctr"/>
            <a:r>
              <a:rPr lang="ru-RU" sz="1600" dirty="0" smtClean="0">
                <a:latin typeface="Trebuchet MS" panose="020B0603020202020204" pitchFamily="34" charset="0"/>
              </a:rPr>
              <a:t>Концерт на сцене «Арабская мозаика»</a:t>
            </a:r>
            <a:endParaRPr lang="ru-RU" sz="1600" dirty="0">
              <a:latin typeface="Trebuchet MS" panose="020B0603020202020204" pitchFamily="34" charset="0"/>
            </a:endParaRPr>
          </a:p>
          <a:p>
            <a:pPr algn="ctr"/>
            <a:endParaRPr lang="ru-RU" sz="1600" dirty="0" smtClean="0">
              <a:latin typeface="Trebuchet MS" panose="020B0603020202020204" pitchFamily="34" charset="0"/>
            </a:endParaRPr>
          </a:p>
          <a:p>
            <a:pPr algn="ctr"/>
            <a:r>
              <a:rPr lang="ru-RU" sz="1600" dirty="0">
                <a:latin typeface="Trebuchet MS" panose="020B0603020202020204" pitchFamily="34" charset="0"/>
              </a:rPr>
              <a:t>8</a:t>
            </a:r>
            <a:endParaRPr lang="ru-RU" sz="1600" dirty="0" smtClean="0">
              <a:latin typeface="Trebuchet MS" panose="020B0603020202020204" pitchFamily="34" charset="0"/>
            </a:endParaRPr>
          </a:p>
          <a:p>
            <a:pPr algn="ctr"/>
            <a:r>
              <a:rPr lang="en-US" sz="1600" dirty="0">
                <a:latin typeface="Trebuchet MS" panose="020B0603020202020204" pitchFamily="34" charset="0"/>
              </a:rPr>
              <a:t>Arabian Lecture Hall</a:t>
            </a:r>
          </a:p>
          <a:p>
            <a:pPr algn="ctr"/>
            <a:endParaRPr lang="ru-RU" sz="1600" dirty="0">
              <a:latin typeface="Trebuchet MS" panose="020B0603020202020204" pitchFamily="34" charset="0"/>
            </a:endParaRPr>
          </a:p>
          <a:p>
            <a:pPr algn="ctr"/>
            <a:r>
              <a:rPr lang="ru-RU" sz="1600" dirty="0" smtClean="0">
                <a:latin typeface="Trebuchet MS" panose="020B0603020202020204" pitchFamily="34" charset="0"/>
              </a:rPr>
              <a:t>9</a:t>
            </a:r>
          </a:p>
          <a:p>
            <a:pPr algn="ctr"/>
            <a:r>
              <a:rPr lang="ru-RU" sz="1600" dirty="0" err="1" smtClean="0">
                <a:latin typeface="Trebuchet MS" panose="020B0603020202020204" pitchFamily="34" charset="0"/>
              </a:rPr>
              <a:t>Воркшопы</a:t>
            </a:r>
            <a:r>
              <a:rPr lang="ru-RU" sz="1600" dirty="0" smtClean="0">
                <a:latin typeface="Trebuchet MS" panose="020B0603020202020204" pitchFamily="34" charset="0"/>
              </a:rPr>
              <a:t> и творческие мастерские</a:t>
            </a:r>
          </a:p>
          <a:p>
            <a:pPr algn="ctr"/>
            <a:endParaRPr lang="ru-RU" sz="1600" dirty="0">
              <a:latin typeface="Trebuchet MS" panose="020B0603020202020204" pitchFamily="34" charset="0"/>
            </a:endParaRPr>
          </a:p>
          <a:p>
            <a:pPr algn="ctr"/>
            <a:r>
              <a:rPr lang="ru-RU" sz="1600" dirty="0" smtClean="0">
                <a:latin typeface="Trebuchet MS" panose="020B0603020202020204" pitchFamily="34" charset="0"/>
              </a:rPr>
              <a:t>10</a:t>
            </a:r>
          </a:p>
          <a:p>
            <a:pPr algn="ctr"/>
            <a:r>
              <a:rPr lang="ru-RU" sz="1600" dirty="0" err="1" smtClean="0">
                <a:latin typeface="Trebuchet MS" panose="020B0603020202020204" pitchFamily="34" charset="0"/>
              </a:rPr>
              <a:t>Мехенди</a:t>
            </a:r>
            <a:endParaRPr lang="ru-RU" sz="1600" dirty="0" smtClean="0">
              <a:latin typeface="Trebuchet MS" panose="020B0603020202020204" pitchFamily="34" charset="0"/>
            </a:endParaRPr>
          </a:p>
          <a:p>
            <a:pPr algn="ctr"/>
            <a:endParaRPr lang="ru-RU" sz="1600" dirty="0">
              <a:latin typeface="Trebuchet MS" panose="020B0603020202020204" pitchFamily="34" charset="0"/>
            </a:endParaRPr>
          </a:p>
          <a:p>
            <a:pPr algn="ctr"/>
            <a:r>
              <a:rPr lang="ru-RU" sz="1600" dirty="0" smtClean="0">
                <a:latin typeface="Trebuchet MS" panose="020B0603020202020204" pitchFamily="34" charset="0"/>
              </a:rPr>
              <a:t>11</a:t>
            </a:r>
          </a:p>
          <a:p>
            <a:pPr algn="ctr"/>
            <a:r>
              <a:rPr lang="ru-RU" sz="1600" dirty="0" smtClean="0">
                <a:latin typeface="Trebuchet MS" panose="020B0603020202020204" pitchFamily="34" charset="0"/>
              </a:rPr>
              <a:t>Мини-гольф</a:t>
            </a:r>
          </a:p>
          <a:p>
            <a:pPr algn="ctr"/>
            <a:endParaRPr lang="ru-RU" sz="1000" dirty="0" smtClean="0">
              <a:latin typeface="Trebuchet MS" panose="020B0603020202020204" pitchFamily="34" charset="0"/>
            </a:endParaRPr>
          </a:p>
          <a:p>
            <a:pPr algn="ctr"/>
            <a:endParaRPr lang="ru-RU" sz="500" dirty="0">
              <a:latin typeface="Trebuchet MS" panose="020B0603020202020204" pitchFamily="34" charset="0"/>
            </a:endParaRPr>
          </a:p>
          <a:p>
            <a:pPr algn="ctr"/>
            <a:r>
              <a:rPr lang="ru-RU" sz="1600" dirty="0" smtClean="0">
                <a:latin typeface="Trebuchet MS" panose="020B0603020202020204" pitchFamily="34" charset="0"/>
              </a:rPr>
              <a:t>И многое другое!</a:t>
            </a:r>
          </a:p>
        </p:txBody>
      </p:sp>
      <p:sp>
        <p:nvSpPr>
          <p:cNvPr id="14" name="Солнце 13"/>
          <p:cNvSpPr/>
          <p:nvPr/>
        </p:nvSpPr>
        <p:spPr bwMode="auto">
          <a:xfrm>
            <a:off x="4355976" y="181744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Солнце 14"/>
          <p:cNvSpPr/>
          <p:nvPr/>
        </p:nvSpPr>
        <p:spPr bwMode="auto">
          <a:xfrm>
            <a:off x="4355976" y="37728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89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925" y="0"/>
            <a:ext cx="4888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3209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915816" y="1772816"/>
            <a:ext cx="3600400" cy="34563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 bwMode="auto">
          <a:xfrm>
            <a:off x="4139952" y="4232923"/>
            <a:ext cx="1152128" cy="291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9" name="Picture 2" descr="http://img-fotki.yandex.ru/get/9503/47407354.e31/0_15fb3f_d2c41e4_orig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5957"/>
            <a:ext cx="8928992" cy="247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 bwMode="auto">
          <a:xfrm>
            <a:off x="4139952" y="2852936"/>
            <a:ext cx="1152128" cy="291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394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2915816" y="1772816"/>
            <a:ext cx="3600400" cy="345638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822" y="1711059"/>
            <a:ext cx="1548387" cy="222199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97650" y="3801814"/>
            <a:ext cx="2076209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+7 495 637 50 32</a:t>
            </a:r>
          </a:p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+7 9</a:t>
            </a:r>
            <a:r>
              <a:rPr lang="en-US" sz="18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03 103 55 55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info@amarcom.ru</a:t>
            </a:r>
            <a:endParaRPr lang="en-US" sz="16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 bwMode="auto">
          <a:xfrm>
            <a:off x="4102894" y="3717032"/>
            <a:ext cx="1152128" cy="291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7925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Амарком\Desktop\фотки абу даби\Yas Viceroy hotel AS2_ARCH_EXT_CH_0016_B_lo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5516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 bwMode="auto">
          <a:xfrm>
            <a:off x="1763688" y="0"/>
            <a:ext cx="5616624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48386" y="2393505"/>
            <a:ext cx="2448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rebuchet MS" panose="020B0603020202020204" pitchFamily="34" charset="0"/>
              </a:rPr>
              <a:t>1. Симулятор болида Формулы-1</a:t>
            </a:r>
            <a:endParaRPr lang="ru-RU" sz="1600" dirty="0">
              <a:latin typeface="Trebuchet MS" panose="020B0603020202020204" pitchFamily="34" charset="0"/>
            </a:endParaRPr>
          </a:p>
        </p:txBody>
      </p:sp>
      <p:sp>
        <p:nvSpPr>
          <p:cNvPr id="8" name="Овал 7"/>
          <p:cNvSpPr/>
          <p:nvPr/>
        </p:nvSpPr>
        <p:spPr bwMode="auto">
          <a:xfrm>
            <a:off x="3491880" y="332656"/>
            <a:ext cx="2088232" cy="20162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1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 bwMode="auto">
          <a:xfrm>
            <a:off x="4139952" y="980437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Прямая соединительная линия 9"/>
          <p:cNvCxnSpPr/>
          <p:nvPr/>
        </p:nvCxnSpPr>
        <p:spPr bwMode="auto">
          <a:xfrm>
            <a:off x="4179113" y="1700808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635896" y="1052153"/>
            <a:ext cx="1728192" cy="57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alt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ГОНКИ ФОРМУЛЫ-1</a:t>
            </a:r>
            <a:endParaRPr lang="ru-RU" altLang="ru-RU" sz="1800" b="1" dirty="0">
              <a:solidFill>
                <a:schemeClr val="tx1"/>
              </a:solidFill>
              <a:latin typeface="Times New Roman" panose="02020603050405020304" pitchFamily="18" charset="0"/>
              <a:cs typeface="Arabic Typesetting" panose="03020402040406030203" pitchFamily="66" charset="-78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44008" y="2438130"/>
            <a:ext cx="24482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rebuchet MS" panose="020B0603020202020204" pitchFamily="34" charset="0"/>
              </a:rPr>
              <a:t>2. Радиоуправляемые гонки Формулы 1:10</a:t>
            </a:r>
          </a:p>
        </p:txBody>
      </p:sp>
      <p:sp>
        <p:nvSpPr>
          <p:cNvPr id="14" name="Солнце 13"/>
          <p:cNvSpPr/>
          <p:nvPr/>
        </p:nvSpPr>
        <p:spPr bwMode="auto">
          <a:xfrm>
            <a:off x="4355976" y="181744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Picture 1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23728" y="3144400"/>
            <a:ext cx="2326648" cy="131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9" descr="http://susanin.udm.ru/upload/resize_cache/iblock/000/469_1000_1/00046058fb13d136c5e3f8e1d4ced5a7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88024" y="3144400"/>
            <a:ext cx="2211459" cy="131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000232" y="4857760"/>
            <a:ext cx="50920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Симулятор болида Формулы – 1 переместил гостей фестиваля  на знаменитую трассу  </a:t>
            </a:r>
            <a:r>
              <a:rPr lang="en-US" sz="1600" dirty="0" err="1" smtClean="0"/>
              <a:t>Yas</a:t>
            </a:r>
            <a:r>
              <a:rPr lang="en-US" sz="1600" dirty="0" smtClean="0"/>
              <a:t> Marina Circuit</a:t>
            </a:r>
            <a:r>
              <a:rPr lang="ru-RU" sz="1600" dirty="0" smtClean="0"/>
              <a:t>, а на трассе для радиоуправляемых моделей участники  устроили настоящие соревнования, где главным призом стала поездка в Абу-Даби от партнера фестиваля – </a:t>
            </a:r>
          </a:p>
          <a:p>
            <a:pPr algn="ctr"/>
            <a:r>
              <a:rPr lang="ru-RU" sz="1600" dirty="0" smtClean="0"/>
              <a:t>туроператора «</a:t>
            </a:r>
            <a:r>
              <a:rPr lang="ru-RU" sz="1600" dirty="0" err="1" smtClean="0"/>
              <a:t>Спейс</a:t>
            </a:r>
            <a:r>
              <a:rPr lang="ru-RU" sz="1600" dirty="0" smtClean="0"/>
              <a:t> </a:t>
            </a:r>
            <a:r>
              <a:rPr lang="ru-RU" sz="1600" dirty="0" err="1" smtClean="0"/>
              <a:t>Тревэл</a:t>
            </a:r>
            <a:r>
              <a:rPr lang="ru-RU" sz="1600" dirty="0" smtClean="0"/>
              <a:t>»</a:t>
            </a:r>
            <a:endParaRPr lang="ru-RU" sz="1600" dirty="0" smtClean="0">
              <a:latin typeface="Trebuchet MS" panose="020B0603020202020204" pitchFamily="34" charset="0"/>
            </a:endParaRPr>
          </a:p>
        </p:txBody>
      </p:sp>
      <p:sp>
        <p:nvSpPr>
          <p:cNvPr id="15" name="Солнце 14"/>
          <p:cNvSpPr/>
          <p:nvPr/>
        </p:nvSpPr>
        <p:spPr bwMode="auto">
          <a:xfrm>
            <a:off x="4355976" y="37728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14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Амарком\Desktop\отчет\12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1"/>
            <a:ext cx="9144000" cy="6087193"/>
          </a:xfrm>
          <a:prstGeom prst="rect">
            <a:avLst/>
          </a:prstGeom>
          <a:noFill/>
        </p:spPr>
      </p:pic>
      <p:pic>
        <p:nvPicPr>
          <p:cNvPr id="1029" name="Picture 5" descr="C:\Users\Амарком\Desktop\отчет\12.jpg"/>
          <p:cNvPicPr>
            <a:picLocks noChangeAspect="1" noChangeArrowheads="1"/>
          </p:cNvPicPr>
          <p:nvPr/>
        </p:nvPicPr>
        <p:blipFill rotWithShape="1">
          <a:blip r:embed="rId3" cstate="screen"/>
          <a:srcRect t="8198" b="8502"/>
          <a:stretch/>
        </p:blipFill>
        <p:spPr bwMode="auto">
          <a:xfrm>
            <a:off x="-36512" y="4204296"/>
            <a:ext cx="5321400" cy="2897112"/>
          </a:xfrm>
          <a:prstGeom prst="rect">
            <a:avLst/>
          </a:prstGeom>
          <a:noFill/>
        </p:spPr>
      </p:pic>
      <p:sp>
        <p:nvSpPr>
          <p:cNvPr id="8" name="Овал 7"/>
          <p:cNvSpPr/>
          <p:nvPr/>
        </p:nvSpPr>
        <p:spPr bwMode="auto">
          <a:xfrm>
            <a:off x="3347864" y="116632"/>
            <a:ext cx="2088232" cy="20162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1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 bwMode="auto">
          <a:xfrm>
            <a:off x="4067944" y="620688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Прямая соединительная линия 9"/>
          <p:cNvCxnSpPr/>
          <p:nvPr/>
        </p:nvCxnSpPr>
        <p:spPr bwMode="auto">
          <a:xfrm>
            <a:off x="4067944" y="1628800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563888" y="836712"/>
            <a:ext cx="1728192" cy="57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alt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СИМУЛЯТОР</a:t>
            </a:r>
          </a:p>
          <a:p>
            <a:pPr algn="ctr" eaLnBrk="0" hangingPunct="0"/>
            <a:r>
              <a:rPr lang="ru-RU" alt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БОЛИДА ФОРМУЛЫ -1</a:t>
            </a:r>
            <a:endParaRPr lang="ru-RU" altLang="ru-RU" sz="1800" b="1" dirty="0">
              <a:solidFill>
                <a:schemeClr val="tx1"/>
              </a:solidFill>
              <a:latin typeface="Times New Roman" panose="02020603050405020304" pitchFamily="18" charset="0"/>
              <a:cs typeface="Arabic Typesetting" panose="03020402040406030203" pitchFamily="66" charset="-78"/>
            </a:endParaRPr>
          </a:p>
        </p:txBody>
      </p:sp>
      <p:sp>
        <p:nvSpPr>
          <p:cNvPr id="14" name="Солнце 13"/>
          <p:cNvSpPr/>
          <p:nvPr/>
        </p:nvSpPr>
        <p:spPr bwMode="auto">
          <a:xfrm>
            <a:off x="4283968" y="1700808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30" name="Picture 6" descr="C:\Users\Амарком\Desktop\отчет\ФОТО КАТИ\hqj_LrSuGSA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483426" y="4204296"/>
            <a:ext cx="4660574" cy="2874650"/>
          </a:xfrm>
          <a:prstGeom prst="rect">
            <a:avLst/>
          </a:prstGeom>
          <a:noFill/>
        </p:spPr>
      </p:pic>
      <p:sp>
        <p:nvSpPr>
          <p:cNvPr id="11" name="Солнце 10"/>
          <p:cNvSpPr/>
          <p:nvPr/>
        </p:nvSpPr>
        <p:spPr bwMode="auto">
          <a:xfrm>
            <a:off x="4197446" y="183569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14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C:\Users\Амарком\Desktop\отчет\ФОТО КАТИ\6y9kY3y2k7k.jpg"/>
          <p:cNvPicPr>
            <a:picLocks noChangeAspect="1" noChangeArrowheads="1"/>
          </p:cNvPicPr>
          <p:nvPr/>
        </p:nvPicPr>
        <p:blipFill>
          <a:blip r:embed="rId2" cstate="screen">
            <a:lum bright="10000" contrast="30000"/>
          </a:blip>
          <a:srcRect/>
          <a:stretch>
            <a:fillRect/>
          </a:stretch>
        </p:blipFill>
        <p:spPr bwMode="auto">
          <a:xfrm>
            <a:off x="6286480" y="3136940"/>
            <a:ext cx="2857520" cy="3721060"/>
          </a:xfrm>
          <a:prstGeom prst="rect">
            <a:avLst/>
          </a:prstGeom>
          <a:noFill/>
        </p:spPr>
      </p:pic>
      <p:pic>
        <p:nvPicPr>
          <p:cNvPr id="6" name="Picture 3" descr="C:\Users\Амарком\Desktop\отчет\17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2781781"/>
            <a:ext cx="6286480" cy="4076219"/>
          </a:xfrm>
          <a:prstGeom prst="rect">
            <a:avLst/>
          </a:prstGeom>
          <a:noFill/>
        </p:spPr>
      </p:pic>
      <p:pic>
        <p:nvPicPr>
          <p:cNvPr id="5" name="Picture 2" descr="C:\Users\Амарком\Desktop\отчет\156.jpg"/>
          <p:cNvPicPr>
            <a:picLocks noChangeAspect="1" noChangeArrowheads="1"/>
          </p:cNvPicPr>
          <p:nvPr/>
        </p:nvPicPr>
        <p:blipFill rotWithShape="1">
          <a:blip r:embed="rId4" cstate="screen"/>
          <a:srcRect r="-6239" b="-992"/>
          <a:stretch/>
        </p:blipFill>
        <p:spPr bwMode="auto">
          <a:xfrm>
            <a:off x="4786314" y="0"/>
            <a:ext cx="4674306" cy="3344589"/>
          </a:xfrm>
          <a:prstGeom prst="rect">
            <a:avLst/>
          </a:prstGeom>
          <a:noFill/>
        </p:spPr>
      </p:pic>
      <p:pic>
        <p:nvPicPr>
          <p:cNvPr id="4098" name="Picture 2" descr="C:\Users\Амарком\Desktop\отчет\_DSC4248.jpg"/>
          <p:cNvPicPr>
            <a:picLocks noChangeAspect="1" noChangeArrowheads="1"/>
          </p:cNvPicPr>
          <p:nvPr/>
        </p:nvPicPr>
        <p:blipFill>
          <a:blip r:embed="rId5"/>
          <a:srcRect l="6024" t="7240"/>
          <a:stretch>
            <a:fillRect/>
          </a:stretch>
        </p:blipFill>
        <p:spPr bwMode="auto">
          <a:xfrm>
            <a:off x="0" y="1"/>
            <a:ext cx="5143504" cy="3379114"/>
          </a:xfrm>
          <a:prstGeom prst="rect">
            <a:avLst/>
          </a:prstGeom>
          <a:noFill/>
        </p:spPr>
      </p:pic>
      <p:sp>
        <p:nvSpPr>
          <p:cNvPr id="7" name="Овал 6"/>
          <p:cNvSpPr/>
          <p:nvPr/>
        </p:nvSpPr>
        <p:spPr bwMode="auto">
          <a:xfrm>
            <a:off x="3491880" y="332656"/>
            <a:ext cx="2088232" cy="20162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1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3707904" y="980728"/>
            <a:ext cx="1728192" cy="57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ru-RU" altLang="ru-RU" sz="1800" b="1" dirty="0">
              <a:solidFill>
                <a:schemeClr val="tx1"/>
              </a:solidFill>
              <a:latin typeface="Times New Roman" panose="02020603050405020304" pitchFamily="18" charset="0"/>
              <a:cs typeface="Arabic Typesetting" panose="03020402040406030203" pitchFamily="66" charset="-78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 bwMode="auto">
          <a:xfrm>
            <a:off x="4211960" y="1772816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Прямая соединительная линия 10"/>
          <p:cNvCxnSpPr/>
          <p:nvPr/>
        </p:nvCxnSpPr>
        <p:spPr bwMode="auto">
          <a:xfrm>
            <a:off x="4139952" y="836712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3707904" y="1052153"/>
            <a:ext cx="1728192" cy="57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РАДИОУПРАВ-ЛЯЕМЫЕ ГОНКИ ФОРМУЛЫ 1:10</a:t>
            </a:r>
          </a:p>
        </p:txBody>
      </p:sp>
      <p:sp>
        <p:nvSpPr>
          <p:cNvPr id="13" name="Солнце 12"/>
          <p:cNvSpPr/>
          <p:nvPr/>
        </p:nvSpPr>
        <p:spPr bwMode="auto">
          <a:xfrm>
            <a:off x="4427984" y="1916832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Солнце 13"/>
          <p:cNvSpPr/>
          <p:nvPr/>
        </p:nvSpPr>
        <p:spPr bwMode="auto">
          <a:xfrm>
            <a:off x="4355976" y="37728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марком\Desktop\фотки абу даби\QASR_H_AC_0004.Falcon&amp;Saluki_lo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4869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 bwMode="auto">
          <a:xfrm>
            <a:off x="1763688" y="0"/>
            <a:ext cx="5616624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Овал 7"/>
          <p:cNvSpPr/>
          <p:nvPr/>
        </p:nvSpPr>
        <p:spPr bwMode="auto">
          <a:xfrm>
            <a:off x="3491880" y="332656"/>
            <a:ext cx="2088232" cy="20162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rPr>
              <a:t>1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 bwMode="auto">
          <a:xfrm>
            <a:off x="4139952" y="980437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Прямая соединительная линия 9"/>
          <p:cNvCxnSpPr/>
          <p:nvPr/>
        </p:nvCxnSpPr>
        <p:spPr bwMode="auto">
          <a:xfrm>
            <a:off x="4179113" y="1700808"/>
            <a:ext cx="720080" cy="0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635896" y="1052153"/>
            <a:ext cx="1728192" cy="57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alt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Arabic Typesetting" panose="03020402040406030203" pitchFamily="66" charset="-78"/>
              </a:rPr>
              <a:t>СОКОЛИНАЯ ОХОТА</a:t>
            </a:r>
            <a:endParaRPr lang="ru-RU" altLang="ru-RU" sz="1800" b="1" dirty="0">
              <a:solidFill>
                <a:schemeClr val="tx1"/>
              </a:solidFill>
              <a:latin typeface="Times New Roman" panose="02020603050405020304" pitchFamily="18" charset="0"/>
              <a:cs typeface="Arabic Typesetting" panose="03020402040406030203" pitchFamily="66" charset="-78"/>
            </a:endParaRPr>
          </a:p>
        </p:txBody>
      </p:sp>
      <p:sp>
        <p:nvSpPr>
          <p:cNvPr id="14" name="Солнце 13"/>
          <p:cNvSpPr/>
          <p:nvPr/>
        </p:nvSpPr>
        <p:spPr bwMode="auto">
          <a:xfrm>
            <a:off x="4355976" y="181744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015716" y="2696584"/>
            <a:ext cx="49685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ru-RU" altLang="ru-RU" sz="1600" dirty="0" smtClean="0">
                <a:solidFill>
                  <a:srgbClr val="FFFFFF"/>
                </a:solidFill>
                <a:latin typeface="Trebuchet MS" panose="020B0603020202020204" pitchFamily="34" charset="0"/>
              </a:rPr>
              <a:t>В арабском павильоне </a:t>
            </a:r>
            <a:r>
              <a:rPr kumimoji="0" lang="ru-RU" altLang="ru-RU" sz="1600" dirty="0">
                <a:solidFill>
                  <a:srgbClr val="FFFFFF"/>
                </a:solidFill>
                <a:latin typeface="Trebuchet MS" panose="020B0603020202020204" pitchFamily="34" charset="0"/>
              </a:rPr>
              <a:t>опытный соколятник </a:t>
            </a:r>
            <a:r>
              <a:rPr kumimoji="0" lang="ru-RU" altLang="ru-RU" sz="1600" dirty="0" smtClean="0">
                <a:solidFill>
                  <a:srgbClr val="FFFFFF"/>
                </a:solidFill>
                <a:latin typeface="Trebuchet MS" panose="020B0603020202020204" pitchFamily="34" charset="0"/>
              </a:rPr>
              <a:t>со своими прекрасными </a:t>
            </a:r>
            <a:r>
              <a:rPr kumimoji="0" lang="ru-RU" altLang="ru-RU" sz="1600" dirty="0">
                <a:solidFill>
                  <a:srgbClr val="FFFFFF"/>
                </a:solidFill>
                <a:latin typeface="Trebuchet MS" panose="020B0603020202020204" pitchFamily="34" charset="0"/>
              </a:rPr>
              <a:t>питомцами </a:t>
            </a:r>
            <a:r>
              <a:rPr kumimoji="0" lang="ru-RU" altLang="ru-RU" sz="1600" dirty="0" smtClean="0">
                <a:solidFill>
                  <a:srgbClr val="FFFFFF"/>
                </a:solidFill>
                <a:latin typeface="Trebuchet MS" panose="020B0603020202020204" pitchFamily="34" charset="0"/>
              </a:rPr>
              <a:t>рассказывал аудитории </a:t>
            </a:r>
            <a:r>
              <a:rPr kumimoji="0" lang="ru-RU" altLang="ru-RU" sz="1600" dirty="0">
                <a:solidFill>
                  <a:srgbClr val="FFFFFF"/>
                </a:solidFill>
                <a:latin typeface="Trebuchet MS" panose="020B0603020202020204" pitchFamily="34" charset="0"/>
              </a:rPr>
              <a:t>почему соколиная охота вошла в список Всемирного наследия ЮНЕСКО, как правильно охотиться с помощью сокола, </a:t>
            </a:r>
            <a:r>
              <a:rPr kumimoji="0" lang="ru-RU" altLang="ru-RU" sz="1600" dirty="0" smtClean="0">
                <a:solidFill>
                  <a:srgbClr val="FFFFFF"/>
                </a:solidFill>
                <a:latin typeface="Trebuchet MS" panose="020B0603020202020204" pitchFamily="34" charset="0"/>
              </a:rPr>
              <a:t>показывал </a:t>
            </a:r>
            <a:r>
              <a:rPr kumimoji="0" lang="ru-RU" altLang="ru-RU" sz="1600" dirty="0">
                <a:solidFill>
                  <a:srgbClr val="FFFFFF"/>
                </a:solidFill>
                <a:latin typeface="Trebuchet MS" panose="020B0603020202020204" pitchFamily="34" charset="0"/>
              </a:rPr>
              <a:t>какой реквизит для этого потребуется и </a:t>
            </a:r>
            <a:r>
              <a:rPr kumimoji="0" lang="ru-RU" altLang="ru-RU" sz="1600" dirty="0" smtClean="0">
                <a:solidFill>
                  <a:srgbClr val="FFFFFF"/>
                </a:solidFill>
                <a:latin typeface="Trebuchet MS" panose="020B0603020202020204" pitchFamily="34" charset="0"/>
              </a:rPr>
              <a:t>проводил уроки </a:t>
            </a:r>
            <a:r>
              <a:rPr kumimoji="0" lang="ru-RU" altLang="ru-RU" sz="1600" dirty="0">
                <a:solidFill>
                  <a:srgbClr val="FFFFFF"/>
                </a:solidFill>
                <a:latin typeface="Trebuchet MS" panose="020B0603020202020204" pitchFamily="34" charset="0"/>
              </a:rPr>
              <a:t>соколиной </a:t>
            </a:r>
            <a:r>
              <a:rPr kumimoji="0" lang="ru-RU" altLang="ru-RU" sz="1600" dirty="0" smtClean="0">
                <a:solidFill>
                  <a:srgbClr val="FFFFFF"/>
                </a:solidFill>
                <a:latin typeface="Trebuchet MS" panose="020B0603020202020204" pitchFamily="34" charset="0"/>
              </a:rPr>
              <a:t>охоты для всех желающих.</a:t>
            </a:r>
            <a:endParaRPr kumimoji="0" lang="ru-RU" altLang="ru-RU" sz="1600" dirty="0">
              <a:solidFill>
                <a:srgbClr val="FFFFFF"/>
              </a:solidFill>
              <a:latin typeface="Trebuchet MS" panose="020B0603020202020204" pitchFamily="34" charset="0"/>
            </a:endParaRPr>
          </a:p>
          <a:p>
            <a:pPr algn="ctr"/>
            <a:endParaRPr lang="ru-RU" sz="1600" dirty="0" smtClean="0">
              <a:latin typeface="Trebuchet MS" panose="020B0603020202020204" pitchFamily="34" charset="0"/>
            </a:endParaRPr>
          </a:p>
        </p:txBody>
      </p:sp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86322"/>
            <a:ext cx="2298302" cy="1714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84" y="4786322"/>
            <a:ext cx="2269928" cy="170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Солнце 11"/>
          <p:cNvSpPr/>
          <p:nvPr/>
        </p:nvSpPr>
        <p:spPr bwMode="auto">
          <a:xfrm>
            <a:off x="4355976" y="377281"/>
            <a:ext cx="360040" cy="387423"/>
          </a:xfrm>
          <a:prstGeom prst="sun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75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Arial" charset="0"/>
            <a:cs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893</Words>
  <Application>Microsoft Office PowerPoint</Application>
  <PresentationFormat>Экран (4:3)</PresentationFormat>
  <Paragraphs>202</Paragraphs>
  <Slides>52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52</vt:i4>
      </vt:variant>
    </vt:vector>
  </HeadingPairs>
  <TitlesOfParts>
    <vt:vector size="60" baseType="lpstr">
      <vt:lpstr>Arabic Typesetting</vt:lpstr>
      <vt:lpstr>Arial</vt:lpstr>
      <vt:lpstr>Calibri</vt:lpstr>
      <vt:lpstr>Times New Roman</vt:lpstr>
      <vt:lpstr>Trebuchet MS</vt:lpstr>
      <vt:lpstr>Тема Office</vt:lpstr>
      <vt:lpstr>Специальное оформление</vt:lpstr>
      <vt:lpstr>1_Специальное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Ksu</dc:creator>
  <cp:lastModifiedBy>Оленька</cp:lastModifiedBy>
  <cp:revision>1335</cp:revision>
  <cp:lastPrinted>1601-01-01T00:00:00Z</cp:lastPrinted>
  <dcterms:created xsi:type="dcterms:W3CDTF">2011-05-23T12:39:25Z</dcterms:created>
  <dcterms:modified xsi:type="dcterms:W3CDTF">2015-09-12T18:28:31Z</dcterms:modified>
</cp:coreProperties>
</file>