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58" r:id="rId5"/>
    <p:sldId id="259" r:id="rId6"/>
    <p:sldId id="262" r:id="rId7"/>
    <p:sldId id="263" r:id="rId8"/>
    <p:sldId id="261" r:id="rId9"/>
    <p:sldId id="266" r:id="rId10"/>
    <p:sldId id="264" r:id="rId11"/>
    <p:sldId id="26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96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549AB-9C62-49A5-8981-15E5DB9651BA}" type="datetimeFigureOut">
              <a:rPr lang="ru-RU" smtClean="0"/>
              <a:pPr/>
              <a:t>11.08.2015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DC88-934C-4447-82DE-E366EF3040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842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549AB-9C62-49A5-8981-15E5DB9651BA}" type="datetimeFigureOut">
              <a:rPr lang="ru-RU" smtClean="0"/>
              <a:pPr/>
              <a:t>11.08.2015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DC88-934C-4447-82DE-E366EF3040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952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549AB-9C62-49A5-8981-15E5DB9651BA}" type="datetimeFigureOut">
              <a:rPr lang="ru-RU" smtClean="0"/>
              <a:pPr/>
              <a:t>11.08.2015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DC88-934C-4447-82DE-E366EF3040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224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549AB-9C62-49A5-8981-15E5DB9651BA}" type="datetimeFigureOut">
              <a:rPr lang="ru-RU" smtClean="0"/>
              <a:pPr/>
              <a:t>11.08.2015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DC88-934C-4447-82DE-E366EF3040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426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549AB-9C62-49A5-8981-15E5DB9651BA}" type="datetimeFigureOut">
              <a:rPr lang="ru-RU" smtClean="0"/>
              <a:pPr/>
              <a:t>11.08.2015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DC88-934C-4447-82DE-E366EF3040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19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549AB-9C62-49A5-8981-15E5DB9651BA}" type="datetimeFigureOut">
              <a:rPr lang="ru-RU" smtClean="0"/>
              <a:pPr/>
              <a:t>11.08.2015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DC88-934C-4447-82DE-E366EF3040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128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549AB-9C62-49A5-8981-15E5DB9651BA}" type="datetimeFigureOut">
              <a:rPr lang="ru-RU" smtClean="0"/>
              <a:pPr/>
              <a:t>11.08.2015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DC88-934C-4447-82DE-E366EF3040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982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549AB-9C62-49A5-8981-15E5DB9651BA}" type="datetimeFigureOut">
              <a:rPr lang="ru-RU" smtClean="0"/>
              <a:pPr/>
              <a:t>11.08.2015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DC88-934C-4447-82DE-E366EF3040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218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549AB-9C62-49A5-8981-15E5DB9651BA}" type="datetimeFigureOut">
              <a:rPr lang="ru-RU" smtClean="0"/>
              <a:pPr/>
              <a:t>11.08.2015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DC88-934C-4447-82DE-E366EF3040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232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549AB-9C62-49A5-8981-15E5DB9651BA}" type="datetimeFigureOut">
              <a:rPr lang="ru-RU" smtClean="0"/>
              <a:pPr/>
              <a:t>11.08.2015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DC88-934C-4447-82DE-E366EF3040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840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549AB-9C62-49A5-8981-15E5DB9651BA}" type="datetimeFigureOut">
              <a:rPr lang="ru-RU" smtClean="0"/>
              <a:pPr/>
              <a:t>11.08.2015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DC88-934C-4447-82DE-E366EF3040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454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549AB-9C62-49A5-8981-15E5DB9651BA}" type="datetimeFigureOut">
              <a:rPr lang="ru-RU" smtClean="0"/>
              <a:pPr/>
              <a:t>11.08.2015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2DC88-934C-4447-82DE-E366EF3040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40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hyperlink" Target="mailto:info@hoteliers-u.pro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hoteliers-u.pro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image" Target="../media/image4.png"/><Relationship Id="rId18" Type="http://schemas.openxmlformats.org/officeDocument/2006/relationships/image" Target="../media/image25.png"/><Relationship Id="rId26" Type="http://schemas.openxmlformats.org/officeDocument/2006/relationships/image" Target="../media/image33.emf"/><Relationship Id="rId3" Type="http://schemas.openxmlformats.org/officeDocument/2006/relationships/image" Target="../media/image11.emf"/><Relationship Id="rId21" Type="http://schemas.openxmlformats.org/officeDocument/2006/relationships/image" Target="../media/image28.emf"/><Relationship Id="rId7" Type="http://schemas.openxmlformats.org/officeDocument/2006/relationships/image" Target="../media/image15.emf"/><Relationship Id="rId12" Type="http://schemas.openxmlformats.org/officeDocument/2006/relationships/image" Target="../media/image20.emf"/><Relationship Id="rId17" Type="http://schemas.openxmlformats.org/officeDocument/2006/relationships/image" Target="../media/image24.emf"/><Relationship Id="rId25" Type="http://schemas.openxmlformats.org/officeDocument/2006/relationships/image" Target="../media/image32.emf"/><Relationship Id="rId2" Type="http://schemas.openxmlformats.org/officeDocument/2006/relationships/image" Target="../media/image3.jpeg"/><Relationship Id="rId16" Type="http://schemas.openxmlformats.org/officeDocument/2006/relationships/image" Target="../media/image23.emf"/><Relationship Id="rId20" Type="http://schemas.openxmlformats.org/officeDocument/2006/relationships/image" Target="../media/image27.emf"/><Relationship Id="rId29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11" Type="http://schemas.openxmlformats.org/officeDocument/2006/relationships/image" Target="../media/image19.emf"/><Relationship Id="rId24" Type="http://schemas.openxmlformats.org/officeDocument/2006/relationships/image" Target="../media/image31.emf"/><Relationship Id="rId5" Type="http://schemas.openxmlformats.org/officeDocument/2006/relationships/image" Target="../media/image13.emf"/><Relationship Id="rId15" Type="http://schemas.openxmlformats.org/officeDocument/2006/relationships/image" Target="../media/image22.png"/><Relationship Id="rId23" Type="http://schemas.openxmlformats.org/officeDocument/2006/relationships/image" Target="../media/image30.emf"/><Relationship Id="rId28" Type="http://schemas.openxmlformats.org/officeDocument/2006/relationships/image" Target="../media/image35.emf"/><Relationship Id="rId10" Type="http://schemas.openxmlformats.org/officeDocument/2006/relationships/image" Target="../media/image18.emf"/><Relationship Id="rId19" Type="http://schemas.openxmlformats.org/officeDocument/2006/relationships/image" Target="../media/image26.emf"/><Relationship Id="rId4" Type="http://schemas.openxmlformats.org/officeDocument/2006/relationships/image" Target="../media/image12.emf"/><Relationship Id="rId9" Type="http://schemas.openxmlformats.org/officeDocument/2006/relationships/image" Target="../media/image17.emf"/><Relationship Id="rId14" Type="http://schemas.openxmlformats.org/officeDocument/2006/relationships/image" Target="../media/image21.emf"/><Relationship Id="rId22" Type="http://schemas.openxmlformats.org/officeDocument/2006/relationships/image" Target="../media/image29.emf"/><Relationship Id="rId27" Type="http://schemas.openxmlformats.org/officeDocument/2006/relationships/image" Target="../media/image34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677560" y="2397169"/>
            <a:ext cx="7772400" cy="23876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АЛЬЯНС ОТЕЛЬЕРОВ</a:t>
            </a:r>
            <a:r>
              <a:rPr lang="ru-RU" sz="48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ru-RU" sz="4800" b="1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48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t>РОССИИ</a:t>
            </a:r>
            <a:endParaRPr lang="ru-RU" sz="4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400" y="1843175"/>
            <a:ext cx="1052721" cy="110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769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-128452" y="914365"/>
            <a:ext cx="2658233" cy="891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КОНТАКТЫ</a:t>
            </a:r>
            <a:endParaRPr lang="ru-RU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217" y="255373"/>
            <a:ext cx="886358" cy="932892"/>
          </a:xfrm>
          <a:prstGeom prst="rect">
            <a:avLst/>
          </a:prstGeom>
        </p:spPr>
      </p:pic>
      <p:sp>
        <p:nvSpPr>
          <p:cNvPr id="29" name="Подзаголовок 2"/>
          <p:cNvSpPr txBox="1">
            <a:spLocks/>
          </p:cNvSpPr>
          <p:nvPr/>
        </p:nvSpPr>
        <p:spPr>
          <a:xfrm>
            <a:off x="2521544" y="897883"/>
            <a:ext cx="5600965" cy="58532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ПРИГЛАШАЕМ К ПАРТНЕРСТВУ НА БЛИЖАЙШИЕ МЕРОПРИЯТИЯ В РЕГИОНАХ: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>
              <a:solidFill>
                <a:srgbClr val="C00000"/>
              </a:solidFill>
            </a:endParaRPr>
          </a:p>
          <a:p>
            <a:pPr lvl="0"/>
            <a:r>
              <a:rPr lang="en-US" sz="1200" b="1" dirty="0"/>
              <a:t>IV</a:t>
            </a:r>
            <a:r>
              <a:rPr lang="ru-RU" sz="1200" b="1" dirty="0"/>
              <a:t> визит Альянса отельеров в Крым – 25-28 </a:t>
            </a:r>
            <a:r>
              <a:rPr lang="ru-RU" sz="1200" b="1" dirty="0" smtClean="0"/>
              <a:t>сентября 2015 Г.</a:t>
            </a:r>
            <a:endParaRPr lang="ru-RU" sz="1200" b="1" dirty="0"/>
          </a:p>
          <a:p>
            <a:pPr lvl="0"/>
            <a:r>
              <a:rPr lang="en-US" sz="1200" b="1" dirty="0"/>
              <a:t>I </a:t>
            </a:r>
            <a:r>
              <a:rPr lang="ru-RU" sz="1200" b="1" dirty="0"/>
              <a:t>визит Альянса отельеров в Ставропольский край – 28-31 </a:t>
            </a:r>
            <a:r>
              <a:rPr lang="ru-RU" sz="1200" b="1" dirty="0" smtClean="0"/>
              <a:t>октября 2015 г.</a:t>
            </a:r>
            <a:endParaRPr lang="ru-RU" sz="1200" b="1" dirty="0"/>
          </a:p>
          <a:p>
            <a:pPr lvl="0"/>
            <a:r>
              <a:rPr lang="ru-RU" sz="1200" b="1" dirty="0"/>
              <a:t>Итоговая конференция для отельеров в Петербурге – </a:t>
            </a:r>
            <a:r>
              <a:rPr lang="ru-RU" sz="1200" b="1" dirty="0" smtClean="0"/>
              <a:t>25-27 ноября 2015 г.</a:t>
            </a:r>
            <a:endParaRPr lang="ru-RU" sz="12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 smtClean="0">
              <a:solidFill>
                <a:srgbClr val="C00000"/>
              </a:solidFill>
            </a:endParaRPr>
          </a:p>
          <a:p>
            <a:endParaRPr lang="ru-RU" sz="1200" dirty="0"/>
          </a:p>
          <a:p>
            <a:pPr marL="0" indent="0" algn="ctr">
              <a:buNone/>
            </a:pPr>
            <a:r>
              <a:rPr lang="ru-RU" sz="1200" b="1" dirty="0" smtClean="0"/>
              <a:t>Контакты для заявок:</a:t>
            </a:r>
          </a:p>
          <a:p>
            <a:pPr marL="0" indent="0" algn="ctr">
              <a:buNone/>
            </a:pPr>
            <a:r>
              <a:rPr lang="ru-RU" sz="1200" dirty="0" smtClean="0"/>
              <a:t>т. 8 812 334 51 46</a:t>
            </a:r>
          </a:p>
          <a:p>
            <a:pPr marL="0" indent="0" algn="ctr">
              <a:buNone/>
            </a:pPr>
            <a:r>
              <a:rPr lang="ru-RU" sz="1200" dirty="0" smtClean="0"/>
              <a:t>т. 8 962 726 23 65</a:t>
            </a:r>
            <a:endParaRPr lang="ru-RU" sz="1200" dirty="0"/>
          </a:p>
          <a:p>
            <a:pPr marL="0" indent="0" algn="ctr">
              <a:buNone/>
            </a:pPr>
            <a:r>
              <a:rPr lang="en-US" sz="1200" dirty="0" smtClean="0">
                <a:hlinkClick r:id="rId4"/>
              </a:rPr>
              <a:t>info@hoteliers-u.pro</a:t>
            </a:r>
            <a:endParaRPr lang="en-US" sz="1200" dirty="0" smtClean="0"/>
          </a:p>
          <a:p>
            <a:pPr marL="0" indent="0" algn="ctr">
              <a:buNone/>
            </a:pPr>
            <a:r>
              <a:rPr lang="ru-RU" sz="1200" dirty="0" smtClean="0"/>
              <a:t>Г. Санкт-Петербург, Владимирский пр., 9</a:t>
            </a:r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 smtClean="0"/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endParaRPr lang="ru-RU" sz="1200" dirty="0" smtClean="0"/>
          </a:p>
          <a:p>
            <a:endParaRPr lang="ru-RU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3000" b="1" dirty="0" smtClean="0">
              <a:solidFill>
                <a:srgbClr val="C00000"/>
              </a:solidFill>
            </a:endParaRPr>
          </a:p>
        </p:txBody>
      </p:sp>
      <p:pic>
        <p:nvPicPr>
          <p:cNvPr id="7" name="Рисунок 6" descr="http://dn.ki.court.gov.ua/img/news/4609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972" y="4853085"/>
            <a:ext cx="1762125" cy="1356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8899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677560" y="2397169"/>
            <a:ext cx="7772400" cy="23876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АЛЬЯНС ОТЕЛЬЕРОВ</a:t>
            </a:r>
            <a:br>
              <a:rPr lang="ru-RU" sz="4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4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РОССИИ</a:t>
            </a:r>
            <a:endParaRPr lang="ru-RU" sz="4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400" y="1843175"/>
            <a:ext cx="1052721" cy="1107989"/>
          </a:xfrm>
          <a:prstGeom prst="rect">
            <a:avLst/>
          </a:prstGeom>
        </p:spPr>
      </p:pic>
      <p:sp>
        <p:nvSpPr>
          <p:cNvPr id="6" name="Прямоугольник 5">
            <a:hlinkClick r:id="rId4"/>
          </p:cNvPr>
          <p:cNvSpPr/>
          <p:nvPr/>
        </p:nvSpPr>
        <p:spPr>
          <a:xfrm>
            <a:off x="1001926" y="681774"/>
            <a:ext cx="71236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www.hoteliers-u.pro</a:t>
            </a:r>
          </a:p>
          <a:p>
            <a:pPr algn="ctr"/>
            <a:endParaRPr lang="ru-RU" sz="1200" dirty="0" smtClean="0">
              <a:solidFill>
                <a:schemeClr val="bg1"/>
              </a:solidFill>
            </a:endParaRPr>
          </a:p>
          <a:p>
            <a:r>
              <a:rPr lang="ru-RU" sz="1200" dirty="0" smtClean="0">
                <a:solidFill>
                  <a:schemeClr val="bg1"/>
                </a:solidFill>
              </a:rPr>
              <a:t> 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1926" y="5888335"/>
            <a:ext cx="71236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191025 </a:t>
            </a:r>
            <a:r>
              <a:rPr lang="ru-RU" sz="1200" dirty="0" smtClean="0">
                <a:solidFill>
                  <a:schemeClr val="bg1"/>
                </a:solidFill>
              </a:rPr>
              <a:t>Санкт-Петербург, Владимирский </a:t>
            </a:r>
            <a:r>
              <a:rPr lang="ru-RU" sz="1200" dirty="0">
                <a:solidFill>
                  <a:schemeClr val="bg1"/>
                </a:solidFill>
              </a:rPr>
              <a:t>пр., 9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Тел</a:t>
            </a:r>
            <a:r>
              <a:rPr lang="ru-RU" sz="1200" dirty="0">
                <a:solidFill>
                  <a:schemeClr val="bg1"/>
                </a:solidFill>
              </a:rPr>
              <a:t>:  + 7 812 334 51 </a:t>
            </a:r>
            <a:r>
              <a:rPr lang="ru-RU" sz="1200" dirty="0" smtClean="0">
                <a:solidFill>
                  <a:schemeClr val="bg1"/>
                </a:solidFill>
              </a:rPr>
              <a:t>46, факс</a:t>
            </a:r>
            <a:r>
              <a:rPr lang="ru-RU" sz="1200" dirty="0">
                <a:solidFill>
                  <a:schemeClr val="bg1"/>
                </a:solidFill>
              </a:rPr>
              <a:t>: +7 812 334 22 </a:t>
            </a:r>
            <a:r>
              <a:rPr lang="ru-RU" sz="1200" dirty="0" smtClean="0">
                <a:solidFill>
                  <a:schemeClr val="bg1"/>
                </a:solidFill>
              </a:rPr>
              <a:t>48</a:t>
            </a:r>
            <a:endParaRPr lang="ru-RU" sz="1200" dirty="0">
              <a:solidFill>
                <a:schemeClr val="bg1"/>
              </a:solidFill>
            </a:endParaRPr>
          </a:p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info@hoteliers-u.pro</a:t>
            </a:r>
            <a:endParaRPr lang="ru-RU" sz="1200" dirty="0">
              <a:solidFill>
                <a:schemeClr val="bg1"/>
              </a:solidFill>
            </a:endParaRPr>
          </a:p>
          <a:p>
            <a:r>
              <a:rPr lang="ru-RU" sz="1200" dirty="0" smtClean="0">
                <a:solidFill>
                  <a:schemeClr val="bg1"/>
                </a:solidFill>
              </a:rPr>
              <a:t> 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188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01652" y="1053479"/>
            <a:ext cx="2658233" cy="891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КТО МЫ?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ru-RU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628635" y="1188265"/>
            <a:ext cx="5600965" cy="5245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ОБ АЛЬЯНСЕ ОТЕЛЬЕРОВ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 smtClean="0">
              <a:solidFill>
                <a:srgbClr val="C0000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/>
              <a:t>Альянс отельеров был создан в 2013 г. для объединения отельеров-профессионалов, связанных общими ценностями, философией, тех, кто хочет идти дальше в своем развитии, и готов развиваться вместе. </a:t>
            </a:r>
            <a:endParaRPr lang="ru-RU" sz="12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2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 smtClean="0"/>
              <a:t>В </a:t>
            </a:r>
            <a:r>
              <a:rPr lang="ru-RU" sz="1200" dirty="0"/>
              <a:t>число экспертов Альянса вступили и продолжают вступать </a:t>
            </a:r>
            <a:r>
              <a:rPr lang="ru-RU" sz="1200" dirty="0" err="1"/>
              <a:t>отельеры</a:t>
            </a:r>
            <a:r>
              <a:rPr lang="ru-RU" sz="1200" dirty="0"/>
              <a:t> из различных международных отелей города, а также ведущих независимых отелей Петербурга (таких, как </a:t>
            </a:r>
            <a:r>
              <a:rPr lang="ru-RU" sz="1200" dirty="0" err="1"/>
              <a:t>Grand</a:t>
            </a:r>
            <a:r>
              <a:rPr lang="ru-RU" sz="1200" dirty="0"/>
              <a:t> Hotel </a:t>
            </a:r>
            <a:r>
              <a:rPr lang="ru-RU" sz="1200" dirty="0" err="1"/>
              <a:t>Emerald</a:t>
            </a:r>
            <a:r>
              <a:rPr lang="ru-RU" sz="1200" dirty="0"/>
              <a:t>, </a:t>
            </a:r>
            <a:r>
              <a:rPr lang="ru-RU" sz="1200" dirty="0" err="1"/>
              <a:t>Four</a:t>
            </a:r>
            <a:r>
              <a:rPr lang="ru-RU" sz="1200" dirty="0"/>
              <a:t> </a:t>
            </a:r>
            <a:r>
              <a:rPr lang="ru-RU" sz="1200" dirty="0" err="1"/>
              <a:t>Seasons</a:t>
            </a:r>
            <a:r>
              <a:rPr lang="ru-RU" sz="1200" dirty="0"/>
              <a:t> </a:t>
            </a:r>
            <a:r>
              <a:rPr lang="ru-RU" sz="1200" dirty="0" err="1"/>
              <a:t>Leon</a:t>
            </a:r>
            <a:r>
              <a:rPr lang="ru-RU" sz="1200" dirty="0"/>
              <a:t> </a:t>
            </a:r>
            <a:r>
              <a:rPr lang="ru-RU" sz="1200" dirty="0" err="1"/>
              <a:t>Palace</a:t>
            </a:r>
            <a:r>
              <a:rPr lang="ru-RU" sz="1200" dirty="0"/>
              <a:t>, W Hotel, отель Введенский, Golden </a:t>
            </a:r>
            <a:r>
              <a:rPr lang="ru-RU" sz="1200" dirty="0" err="1"/>
              <a:t>Garden</a:t>
            </a:r>
            <a:r>
              <a:rPr lang="ru-RU" sz="1200" dirty="0"/>
              <a:t> </a:t>
            </a:r>
            <a:r>
              <a:rPr lang="ru-RU" sz="1200" dirty="0" err="1"/>
              <a:t>Boutique</a:t>
            </a:r>
            <a:r>
              <a:rPr lang="ru-RU" sz="1200" dirty="0"/>
              <a:t> Hotel, </a:t>
            </a:r>
            <a:r>
              <a:rPr lang="ru-RU" sz="1200" dirty="0" err="1"/>
              <a:t>Ibis</a:t>
            </a:r>
            <a:r>
              <a:rPr lang="ru-RU" sz="1200" dirty="0"/>
              <a:t>, </a:t>
            </a:r>
            <a:r>
              <a:rPr lang="ru-RU" sz="1200" dirty="0" err="1"/>
              <a:t>Novotel</a:t>
            </a:r>
            <a:r>
              <a:rPr lang="ru-RU" sz="1200" dirty="0"/>
              <a:t> и др.) и России (Краснодар, Петрозаводск, </a:t>
            </a:r>
            <a:r>
              <a:rPr lang="ru-RU" sz="1200" dirty="0" smtClean="0"/>
              <a:t>Екатеринбург, Казань, Крымский регион).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2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/>
              <a:t>К</a:t>
            </a:r>
            <a:r>
              <a:rPr lang="ru-RU" sz="1200" dirty="0" smtClean="0"/>
              <a:t>оличество экспертов уже превысило 50 отельеров.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2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 smtClean="0"/>
              <a:t>В </a:t>
            </a:r>
            <a:r>
              <a:rPr lang="ru-RU" sz="1200" dirty="0"/>
              <a:t>настоящий момент у Альянса Отельеров России </a:t>
            </a:r>
            <a:r>
              <a:rPr lang="ru-RU" sz="1200" dirty="0" smtClean="0"/>
              <a:t>открыты представительства </a:t>
            </a:r>
            <a:r>
              <a:rPr lang="ru-RU" sz="1200" dirty="0"/>
              <a:t>в Крыму, </a:t>
            </a:r>
            <a:r>
              <a:rPr lang="ru-RU" sz="1200" dirty="0" smtClean="0"/>
              <a:t>Ставропольском крае </a:t>
            </a:r>
            <a:r>
              <a:rPr lang="ru-RU" sz="1200" dirty="0"/>
              <a:t>и Владимирской обл</a:t>
            </a:r>
            <a:r>
              <a:rPr lang="ru-RU" sz="1200" dirty="0" smtClean="0"/>
              <a:t>..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2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 dirty="0" smtClean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217" y="255373"/>
            <a:ext cx="886358" cy="93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609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01652" y="1053479"/>
            <a:ext cx="2658233" cy="891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НАШИ РЕСУРСЫ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ru-RU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628635" y="1188265"/>
            <a:ext cx="5600965" cy="5245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ОСНОВНЫЕ РЕСУРСЫ АЛЬЯНСА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 smtClean="0">
              <a:solidFill>
                <a:srgbClr val="C0000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2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 dirty="0" smtClean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217" y="255373"/>
            <a:ext cx="886358" cy="932892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590686"/>
              </p:ext>
            </p:extLst>
          </p:nvPr>
        </p:nvGraphicFramePr>
        <p:xfrm>
          <a:off x="2628635" y="1567426"/>
          <a:ext cx="5242042" cy="46116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2698"/>
                <a:gridCol w="1707011"/>
                <a:gridCol w="2522333"/>
              </a:tblGrid>
              <a:tr h="1397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Ресурс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Описание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Положение на рынке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06" marR="46906" marT="0" marB="0"/>
                </a:tc>
              </a:tr>
              <a:tr h="12575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Эксперты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50 лояльных и активных экспертов по разным функциональным областям деятельности альянса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Состав постоянно расширяется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Экспертный состав очень сильный, профессиональный и увлеченный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Альянс был первой отраслевой организацией, который начал собирать экспертов по четко сформированным критериям экспертности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На рынке есть проф. сообщества отельеров по отдельным функциональным областям (консьержи, </a:t>
                      </a:r>
                      <a:r>
                        <a:rPr lang="en-US" sz="800">
                          <a:effectLst/>
                        </a:rPr>
                        <a:t>HK</a:t>
                      </a:r>
                      <a:r>
                        <a:rPr lang="ru-RU" sz="800">
                          <a:effectLst/>
                        </a:rPr>
                        <a:t>, </a:t>
                      </a:r>
                      <a:r>
                        <a:rPr lang="en-US" sz="800">
                          <a:effectLst/>
                        </a:rPr>
                        <a:t>HR</a:t>
                      </a:r>
                      <a:r>
                        <a:rPr lang="ru-RU" sz="800">
                          <a:effectLst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У ФРИО есть планы начать активно развивать сообщество отельеров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06" marR="46906" marT="0" marB="0"/>
                </a:tc>
              </a:tr>
              <a:tr h="5589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Знания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База знаний гостиничной отрасли постоянно развивается и формируется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Данному аспекту на рынке никто не уделяет внимание вообще, а это тренд, поддерживаемый государством и сильный инструмент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06" marR="46906" marT="0" marB="0"/>
                </a:tc>
              </a:tr>
              <a:tr h="1816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Регионы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У Альянса есть представительства в  4- х регионах: Спб, Крым, Пятигорск, Владимир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Сейчас идут переговоры с 4-мя регионами – Казань, Краснодар, Екатеринбург, Новосибирск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Альянс имеет самые сильные из всех российских отраслевых организаций позиции в Крыму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Широкую региональную представленность имеют РГА, ФРИО – но у них компании, а не эксперты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Представители Альянса в регионах – это активные, профессиональные молодые люди, увлеченные развитием гостиничной отрасли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Идея реализации в рамках альянса регулярных встреч во всех регионах каждый третий четверг месяца по единой теме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06" marR="46906" marT="0" marB="0"/>
                </a:tc>
              </a:tr>
              <a:tr h="8383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Бренд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Присутствие во всех отраслевых </a:t>
                      </a:r>
                      <a:r>
                        <a:rPr lang="ru-RU" sz="800" dirty="0" smtClean="0">
                          <a:effectLst/>
                        </a:rPr>
                        <a:t>каталогах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Активное участие в конференциях, круглых столах, выставках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Пока молодой, но узнаваемый бренд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r>
                        <a:rPr lang="ru-RU" sz="800" dirty="0" smtClean="0">
                          <a:effectLst/>
                        </a:rPr>
                        <a:t>За </a:t>
                      </a:r>
                      <a:r>
                        <a:rPr lang="ru-RU" sz="800" dirty="0">
                          <a:effectLst/>
                        </a:rPr>
                        <a:t>нами наблюдают все отраслевые организации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У альянса есть четкое позиционирование, а также сильные конкурентные ресурсы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06" marR="4690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1119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-136689" y="897883"/>
            <a:ext cx="2658233" cy="8917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НАШИ РЕЗУЛЬТАТЫ</a:t>
            </a:r>
            <a:endParaRPr lang="ru-RU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2521544" y="897883"/>
            <a:ext cx="5600965" cy="5853295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5000" b="1" dirty="0" smtClean="0">
                <a:solidFill>
                  <a:srgbClr val="C00000"/>
                </a:solidFill>
              </a:rPr>
              <a:t>ЗА ПОЛТОРА ГОДА РАБОТЫ - МЕРОПРИЯТИЯ</a:t>
            </a:r>
          </a:p>
          <a:p>
            <a:r>
              <a:rPr lang="en-US" sz="3000" dirty="0" smtClean="0"/>
              <a:t>3</a:t>
            </a:r>
            <a:r>
              <a:rPr lang="ru-RU" sz="3000" dirty="0" smtClean="0"/>
              <a:t> </a:t>
            </a:r>
            <a:r>
              <a:rPr lang="ru-RU" sz="3000" dirty="0"/>
              <a:t>визита Альянса в Крым с программой семинаров.</a:t>
            </a:r>
          </a:p>
          <a:p>
            <a:r>
              <a:rPr lang="ru-RU" sz="3000" dirty="0" smtClean="0"/>
              <a:t>15 </a:t>
            </a:r>
            <a:r>
              <a:rPr lang="ru-RU" sz="3000" dirty="0"/>
              <a:t>семинаров от наших Экспертов.</a:t>
            </a:r>
          </a:p>
          <a:p>
            <a:r>
              <a:rPr lang="ru-RU" sz="3000" dirty="0" smtClean="0"/>
              <a:t>20 </a:t>
            </a:r>
            <a:r>
              <a:rPr lang="ru-RU" sz="3000" dirty="0"/>
              <a:t>встреч </a:t>
            </a:r>
            <a:r>
              <a:rPr lang="ru-RU" sz="3000" dirty="0" smtClean="0"/>
              <a:t>экспертного сообщества</a:t>
            </a:r>
          </a:p>
          <a:p>
            <a:r>
              <a:rPr lang="ru-RU" sz="3000" dirty="0" smtClean="0"/>
              <a:t>Участие в отраслевых выставках  (</a:t>
            </a:r>
            <a:r>
              <a:rPr lang="en-US" sz="3000" dirty="0" smtClean="0"/>
              <a:t>Expo HoReCa</a:t>
            </a:r>
            <a:r>
              <a:rPr lang="ru-RU" sz="3000" dirty="0" smtClean="0"/>
              <a:t>, </a:t>
            </a:r>
            <a:r>
              <a:rPr lang="en-US" sz="3000" dirty="0" smtClean="0"/>
              <a:t>MITT </a:t>
            </a:r>
            <a:r>
              <a:rPr lang="ru-RU" sz="3000" dirty="0" smtClean="0"/>
              <a:t>Саммит, Крым. Курорты. Туризм, ПИР </a:t>
            </a:r>
            <a:r>
              <a:rPr lang="en-US" sz="3000" dirty="0" smtClean="0"/>
              <a:t>Expo</a:t>
            </a:r>
            <a:r>
              <a:rPr lang="ru-RU" sz="3000" dirty="0" smtClean="0"/>
              <a:t>)</a:t>
            </a:r>
          </a:p>
          <a:p>
            <a:r>
              <a:rPr lang="ru-RU" sz="3000" dirty="0" smtClean="0"/>
              <a:t>Подписание </a:t>
            </a:r>
            <a:r>
              <a:rPr lang="ru-RU" sz="3000" dirty="0"/>
              <a:t>соглашения о научно-образовательном сотрудничестве в рамках проекта «Кадры для Золотого кольца» программы развития туристской привлекательности г. Суздаль</a:t>
            </a:r>
          </a:p>
          <a:p>
            <a:r>
              <a:rPr lang="ru-RU" sz="3000" dirty="0" smtClean="0"/>
              <a:t>Выступление </a:t>
            </a:r>
            <a:r>
              <a:rPr lang="ru-RU" sz="3000" dirty="0"/>
              <a:t>Экспертов на Конференции по гостиничной индустрии от </a:t>
            </a:r>
            <a:r>
              <a:rPr lang="ru-RU" sz="3000" dirty="0" err="1"/>
              <a:t>СПбГЭУ</a:t>
            </a:r>
            <a:r>
              <a:rPr lang="ru-RU" sz="3000" dirty="0"/>
              <a:t> 2014 г.</a:t>
            </a:r>
          </a:p>
          <a:p>
            <a:r>
              <a:rPr lang="ru-RU" sz="3000" dirty="0" smtClean="0"/>
              <a:t>Выступление </a:t>
            </a:r>
            <a:r>
              <a:rPr lang="ru-RU" sz="3000" dirty="0"/>
              <a:t>Экспертов на конференции </a:t>
            </a:r>
            <a:r>
              <a:rPr lang="ru-RU" sz="3000" dirty="0" err="1"/>
              <a:t>Bnovo</a:t>
            </a:r>
            <a:r>
              <a:rPr lang="ru-RU" sz="3000" dirty="0"/>
              <a:t> и </a:t>
            </a:r>
            <a:r>
              <a:rPr lang="ru-RU" sz="3000" dirty="0" err="1"/>
              <a:t>Google</a:t>
            </a:r>
            <a:r>
              <a:rPr lang="ru-RU" sz="3000" dirty="0"/>
              <a:t> 2014 г.</a:t>
            </a:r>
          </a:p>
          <a:p>
            <a:r>
              <a:rPr lang="ru-RU" sz="3000" dirty="0" smtClean="0"/>
              <a:t>Выступление </a:t>
            </a:r>
            <a:r>
              <a:rPr lang="ru-RU" sz="3000" dirty="0"/>
              <a:t>Экспертов в Гостиничном форуме выставки </a:t>
            </a:r>
            <a:r>
              <a:rPr lang="ru-RU" sz="3000" dirty="0" err="1"/>
              <a:t>Inwetex</a:t>
            </a:r>
            <a:r>
              <a:rPr lang="ru-RU" sz="3000" dirty="0"/>
              <a:t> 2014 г.</a:t>
            </a:r>
          </a:p>
          <a:p>
            <a:r>
              <a:rPr lang="ru-RU" sz="3000" dirty="0" smtClean="0"/>
              <a:t>Выступление </a:t>
            </a:r>
            <a:r>
              <a:rPr lang="ru-RU" sz="3000" dirty="0"/>
              <a:t>Экспертов в Гостиничном форуме 19 ноября в Москве 2014 г.</a:t>
            </a:r>
          </a:p>
          <a:p>
            <a:r>
              <a:rPr lang="ru-RU" sz="3000" dirty="0" smtClean="0"/>
              <a:t>Выступление </a:t>
            </a:r>
            <a:r>
              <a:rPr lang="ru-RU" sz="3000" dirty="0"/>
              <a:t>Президента Альянса в Научно-практической городской конференции «Государственное и общественное регулирование и поддержка сферы туризма» </a:t>
            </a:r>
          </a:p>
          <a:p>
            <a:r>
              <a:rPr lang="ru-RU" sz="3000" dirty="0" smtClean="0"/>
              <a:t>Проведен </a:t>
            </a:r>
            <a:r>
              <a:rPr lang="ru-RU" sz="3000" dirty="0" err="1"/>
              <a:t>Open</a:t>
            </a:r>
            <a:r>
              <a:rPr lang="ru-RU" sz="3000" dirty="0"/>
              <a:t> </a:t>
            </a:r>
            <a:r>
              <a:rPr lang="ru-RU" sz="3000" dirty="0" err="1"/>
              <a:t>Expert</a:t>
            </a:r>
            <a:r>
              <a:rPr lang="ru-RU" sz="3000" dirty="0"/>
              <a:t> </a:t>
            </a:r>
            <a:r>
              <a:rPr lang="ru-RU" sz="3000" dirty="0" err="1"/>
              <a:t>Day</a:t>
            </a:r>
            <a:r>
              <a:rPr lang="ru-RU" sz="3000" dirty="0"/>
              <a:t> (день семинаров для отельеров) на выставке </a:t>
            </a:r>
            <a:r>
              <a:rPr lang="ru-RU" sz="3000" dirty="0" err="1"/>
              <a:t>Expo</a:t>
            </a:r>
            <a:r>
              <a:rPr lang="ru-RU" sz="3000" dirty="0"/>
              <a:t> HoReCa</a:t>
            </a:r>
          </a:p>
          <a:p>
            <a:r>
              <a:rPr lang="ru-RU" sz="3000" dirty="0" smtClean="0"/>
              <a:t>Выступление </a:t>
            </a:r>
            <a:r>
              <a:rPr lang="ru-RU" sz="3000" dirty="0"/>
              <a:t>Президента Альянса на мероприятия MITT Саммит Отель 2015 , г. Москва</a:t>
            </a:r>
          </a:p>
          <a:p>
            <a:r>
              <a:rPr lang="ru-RU" sz="3000" dirty="0" smtClean="0"/>
              <a:t>Выступление </a:t>
            </a:r>
            <a:r>
              <a:rPr lang="ru-RU" sz="3000" dirty="0"/>
              <a:t>Президента Альянса на </a:t>
            </a:r>
            <a:r>
              <a:rPr lang="ru-RU" sz="3000" dirty="0" err="1"/>
              <a:t>International</a:t>
            </a:r>
            <a:r>
              <a:rPr lang="ru-RU" sz="3000" dirty="0"/>
              <a:t> Hospitality </a:t>
            </a:r>
            <a:r>
              <a:rPr lang="ru-RU" sz="3000" dirty="0" err="1"/>
              <a:t>Forum</a:t>
            </a:r>
            <a:r>
              <a:rPr lang="ru-RU" sz="3000" dirty="0"/>
              <a:t> 2015, г. </a:t>
            </a:r>
            <a:r>
              <a:rPr lang="ru-RU" sz="3000" dirty="0" smtClean="0"/>
              <a:t>С-Петербург</a:t>
            </a:r>
          </a:p>
          <a:p>
            <a:r>
              <a:rPr lang="ru-RU" sz="3000" dirty="0"/>
              <a:t>Выступление Президента Альянса в рамках второго инвестиционного форума Торгово-Промышленных Палат в Крыму «</a:t>
            </a:r>
            <a:r>
              <a:rPr lang="ru-RU" sz="3000" dirty="0" err="1"/>
              <a:t>РосКрымИнвест</a:t>
            </a:r>
            <a:r>
              <a:rPr lang="ru-RU" sz="3000" dirty="0"/>
              <a:t>» 2015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3000" b="1" dirty="0" smtClean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217" y="255373"/>
            <a:ext cx="886358" cy="93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048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-128452" y="914365"/>
            <a:ext cx="2658233" cy="891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ВИЗИТЫ В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РЕГИОНЫ</a:t>
            </a:r>
            <a:endParaRPr lang="ru-RU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217" y="255373"/>
            <a:ext cx="886358" cy="932892"/>
          </a:xfrm>
          <a:prstGeom prst="rect">
            <a:avLst/>
          </a:prstGeom>
        </p:spPr>
      </p:pic>
      <p:sp>
        <p:nvSpPr>
          <p:cNvPr id="35" name="Подзаголовок 2"/>
          <p:cNvSpPr txBox="1">
            <a:spLocks/>
          </p:cNvSpPr>
          <p:nvPr/>
        </p:nvSpPr>
        <p:spPr>
          <a:xfrm>
            <a:off x="2521544" y="897883"/>
            <a:ext cx="5600965" cy="58532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ВИЗИТЫ  В КРЫМ</a:t>
            </a:r>
          </a:p>
          <a:p>
            <a:r>
              <a:rPr lang="ru-RU" sz="1200" dirty="0" smtClean="0"/>
              <a:t>Альянсом за 2014-15 гг. было проведено три официальных визита в Крым</a:t>
            </a:r>
          </a:p>
          <a:p>
            <a:r>
              <a:rPr lang="ru-RU" sz="1200" dirty="0" smtClean="0"/>
              <a:t>Суммарно приняло участие 200 отельеров и партнеров</a:t>
            </a:r>
          </a:p>
          <a:p>
            <a:r>
              <a:rPr lang="ru-RU" sz="1200" dirty="0" smtClean="0"/>
              <a:t>Было проведено более 30 семинаров и мастер-классов</a:t>
            </a:r>
          </a:p>
          <a:p>
            <a:r>
              <a:rPr lang="ru-RU" sz="1200" dirty="0" smtClean="0"/>
              <a:t>Выступило более 30 экспертов-практиков из Альянса</a:t>
            </a:r>
          </a:p>
          <a:p>
            <a:r>
              <a:rPr lang="ru-RU" sz="1200" dirty="0" smtClean="0"/>
              <a:t>Каждое мероприятие поддерживалось Министерством курортов и туризма</a:t>
            </a:r>
          </a:p>
          <a:p>
            <a:r>
              <a:rPr lang="ru-RU" sz="1200" dirty="0"/>
              <a:t>Проведено большое количество параллельных дискуссий между участниками, партнерами и экспертами на темы, выходящие за рамки семинаров</a:t>
            </a:r>
          </a:p>
          <a:p>
            <a:r>
              <a:rPr lang="ru-RU" sz="1200" dirty="0" smtClean="0"/>
              <a:t>Постоянная связь участниками на протяжении года – по вопросам обучения, сотрудничества, проведения следующих мероприятий</a:t>
            </a:r>
          </a:p>
          <a:p>
            <a:endParaRPr lang="ru-RU" sz="1200" dirty="0" smtClean="0"/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endParaRPr lang="ru-RU" sz="1200" dirty="0" smtClean="0"/>
          </a:p>
          <a:p>
            <a:endParaRPr lang="ru-RU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3000" b="1" dirty="0" smtClean="0">
              <a:solidFill>
                <a:srgbClr val="C00000"/>
              </a:solidFill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304" y="4641969"/>
            <a:ext cx="2424198" cy="160966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550" y="3765067"/>
            <a:ext cx="2527659" cy="168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157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-136689" y="897883"/>
            <a:ext cx="2658233" cy="8917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СТРУКТУРА ВИЗИТОВ</a:t>
            </a:r>
            <a:endParaRPr lang="ru-RU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217" y="255373"/>
            <a:ext cx="886358" cy="932892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2521544" y="897883"/>
            <a:ext cx="5600965" cy="58532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КАЖДЫЙ ВИЗИТ ВКЛЮЧАЕТ:</a:t>
            </a:r>
          </a:p>
          <a:p>
            <a:r>
              <a:rPr lang="ru-RU" sz="1200" dirty="0" smtClean="0"/>
              <a:t>Трехдневную программу пребывания в регионе</a:t>
            </a:r>
          </a:p>
          <a:p>
            <a:r>
              <a:rPr lang="ru-RU" sz="1200" dirty="0" smtClean="0"/>
              <a:t>Пресс-конференцию в первый день визита </a:t>
            </a:r>
          </a:p>
          <a:p>
            <a:r>
              <a:rPr lang="ru-RU" sz="1200" dirty="0" smtClean="0"/>
              <a:t>Насыщенную программу семинаров и тренингов (не менее 10-ти)</a:t>
            </a:r>
          </a:p>
          <a:p>
            <a:r>
              <a:rPr lang="ru-RU" sz="1200" dirty="0" smtClean="0"/>
              <a:t>Торжественный фуршет с подведением итогов визита</a:t>
            </a:r>
          </a:p>
          <a:p>
            <a:r>
              <a:rPr lang="ru-RU" sz="1200" dirty="0" smtClean="0"/>
              <a:t>Награждение активных участников</a:t>
            </a:r>
          </a:p>
          <a:p>
            <a:r>
              <a:rPr lang="ru-RU" sz="1200" dirty="0" smtClean="0"/>
              <a:t>Стратегическую сессию (работа в командах над кейсами)/ Деловую игру</a:t>
            </a:r>
          </a:p>
          <a:p>
            <a:r>
              <a:rPr lang="ru-RU" sz="1200" dirty="0" smtClean="0"/>
              <a:t>Экскурсионную программу для делегации по региону</a:t>
            </a:r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 smtClean="0"/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endParaRPr lang="ru-RU" sz="1200" dirty="0" smtClean="0"/>
          </a:p>
          <a:p>
            <a:endParaRPr lang="ru-RU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3000" b="1" dirty="0" smtClean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776" y="3461171"/>
            <a:ext cx="2548250" cy="1717580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569" y="4656587"/>
            <a:ext cx="2526690" cy="167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65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-128452" y="914365"/>
            <a:ext cx="2658233" cy="891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ПАРТНЕРСТВО</a:t>
            </a:r>
            <a:endParaRPr lang="ru-RU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217" y="255373"/>
            <a:ext cx="886358" cy="932892"/>
          </a:xfrm>
          <a:prstGeom prst="rect">
            <a:avLst/>
          </a:prstGeom>
        </p:spPr>
      </p:pic>
      <p:sp>
        <p:nvSpPr>
          <p:cNvPr id="29" name="Подзаголовок 2"/>
          <p:cNvSpPr txBox="1">
            <a:spLocks/>
          </p:cNvSpPr>
          <p:nvPr/>
        </p:nvSpPr>
        <p:spPr>
          <a:xfrm>
            <a:off x="2521544" y="897883"/>
            <a:ext cx="5600965" cy="58532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ВОЗМОЖНОСТИ ДЛЯ ПАРТНЕРОВ В РЕГИОНАЛЬНЫХ МЕРОПРИЯТИЯХ</a:t>
            </a:r>
          </a:p>
          <a:p>
            <a:r>
              <a:rPr lang="ru-RU" sz="1200" dirty="0" smtClean="0"/>
              <a:t>Выход на новый рынок</a:t>
            </a:r>
          </a:p>
          <a:p>
            <a:r>
              <a:rPr lang="ru-RU" sz="1200" dirty="0" smtClean="0"/>
              <a:t>Знакомство с </a:t>
            </a:r>
            <a:r>
              <a:rPr lang="ru-RU" sz="1200" dirty="0" err="1" smtClean="0"/>
              <a:t>отельерами</a:t>
            </a:r>
            <a:r>
              <a:rPr lang="ru-RU" sz="1200" dirty="0" smtClean="0"/>
              <a:t> региона</a:t>
            </a:r>
          </a:p>
          <a:p>
            <a:r>
              <a:rPr lang="ru-RU" sz="1200" dirty="0" smtClean="0"/>
              <a:t>Партнерство с делегацией  - петербургскими и московскими экспертами и партнерами, которые приезжают на региональный визит</a:t>
            </a:r>
          </a:p>
          <a:p>
            <a:r>
              <a:rPr lang="en-US" sz="1200" dirty="0" smtClean="0"/>
              <a:t>PR</a:t>
            </a:r>
            <a:r>
              <a:rPr lang="ru-RU" sz="1200" dirty="0" smtClean="0"/>
              <a:t> возможности с помощью сайтов и печатных изданий Альянса и его </a:t>
            </a:r>
            <a:r>
              <a:rPr lang="ru-RU" sz="1200" dirty="0" err="1" smtClean="0"/>
              <a:t>медийных</a:t>
            </a:r>
            <a:r>
              <a:rPr lang="ru-RU" sz="1200" dirty="0" smtClean="0"/>
              <a:t> партнеров</a:t>
            </a:r>
          </a:p>
          <a:p>
            <a:r>
              <a:rPr lang="ru-RU" sz="1200" dirty="0" smtClean="0"/>
              <a:t>Льготные условия для партнерства в следующих мероприятиях Альянса</a:t>
            </a:r>
          </a:p>
          <a:p>
            <a:r>
              <a:rPr lang="ru-RU" sz="1200" dirty="0" smtClean="0"/>
              <a:t>Возможность долгосрочного партнерства с Альянсом отельеров, разработка совместных проектов, мероприятий для гостиничной отрасли</a:t>
            </a:r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 smtClean="0"/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endParaRPr lang="ru-RU" sz="1200" dirty="0" smtClean="0"/>
          </a:p>
          <a:p>
            <a:endParaRPr lang="ru-RU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3000" b="1" dirty="0" smtClean="0">
              <a:solidFill>
                <a:srgbClr val="C00000"/>
              </a:solidFill>
            </a:endParaRPr>
          </a:p>
        </p:txBody>
      </p:sp>
      <p:pic>
        <p:nvPicPr>
          <p:cNvPr id="31" name="Рисунок 3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147" y="4059377"/>
            <a:ext cx="2582432" cy="1760309"/>
          </a:xfrm>
          <a:prstGeom prst="rect">
            <a:avLst/>
          </a:prstGeom>
        </p:spPr>
      </p:pic>
      <p:pic>
        <p:nvPicPr>
          <p:cNvPr id="32" name="Рисунок 3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80" y="4725774"/>
            <a:ext cx="2649996" cy="179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905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70558" y="5702734"/>
            <a:ext cx="1969059" cy="71030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9723" y="4751193"/>
            <a:ext cx="1543194" cy="11770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2352" y="5532204"/>
            <a:ext cx="1280671" cy="9626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49100" y="4351099"/>
            <a:ext cx="1885304" cy="6557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29781" y="1534609"/>
            <a:ext cx="1662482" cy="78538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85801" y="2094940"/>
            <a:ext cx="1230820" cy="107731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052054" y="4494288"/>
            <a:ext cx="1046356" cy="102510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69970" y="3148559"/>
            <a:ext cx="1718044" cy="70292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408165" y="1498682"/>
            <a:ext cx="2144563" cy="82131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148508" y="5902130"/>
            <a:ext cx="1629092" cy="649654"/>
          </a:xfrm>
          <a:prstGeom prst="rect">
            <a:avLst/>
          </a:prstGeom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-128452" y="914365"/>
            <a:ext cx="2658233" cy="891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КОМПАНИИ - УЧАСТНИКИ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217" y="255373"/>
            <a:ext cx="886358" cy="93289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32929" y="1037072"/>
            <a:ext cx="51272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В КРЫМСКИХ ВИЗИТАХ ПРИНЯЛИ УЧАСТИЕ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466173" y="3166855"/>
            <a:ext cx="1894849" cy="6414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933466" y="2369285"/>
            <a:ext cx="1441291" cy="6901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897354" y="3976488"/>
            <a:ext cx="1871151" cy="4436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264636" y="4588347"/>
            <a:ext cx="1572427" cy="649853"/>
          </a:xfrm>
          <a:prstGeom prst="rect">
            <a:avLst/>
          </a:prstGeom>
        </p:spPr>
      </p:pic>
      <p:pic>
        <p:nvPicPr>
          <p:cNvPr id="18" name="Рисунок 17" descr="tl_logo (1)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1" y="1739040"/>
            <a:ext cx="2162306" cy="287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5118930" y="6219195"/>
            <a:ext cx="2179537" cy="27560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529781" y="5305671"/>
            <a:ext cx="1934540" cy="3721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3840137" y="3925178"/>
            <a:ext cx="2142714" cy="36615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5227665" y="2171116"/>
            <a:ext cx="1842870" cy="46494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4068361" y="4531665"/>
            <a:ext cx="2080739" cy="69082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5188014" y="2719250"/>
            <a:ext cx="2345841" cy="35497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5340760" y="3239555"/>
            <a:ext cx="1957707" cy="56338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5088019" y="5491757"/>
            <a:ext cx="1746710" cy="54162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7480446" y="2204622"/>
            <a:ext cx="1324526" cy="78707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7416428" y="3212003"/>
            <a:ext cx="1452561" cy="65255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6782612" y="4022472"/>
            <a:ext cx="2139447" cy="40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138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2038"/>
            <a:ext cx="2388016" cy="1822597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Расписание мероприятий</a:t>
            </a:r>
            <a:endParaRPr lang="ru-RU" sz="2800" dirty="0">
              <a:solidFill>
                <a:schemeClr val="bg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359911"/>
              </p:ext>
            </p:extLst>
          </p:nvPr>
        </p:nvGraphicFramePr>
        <p:xfrm>
          <a:off x="2461188" y="1437197"/>
          <a:ext cx="6242168" cy="39836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33801"/>
                <a:gridCol w="1533801"/>
                <a:gridCol w="1301713"/>
                <a:gridCol w="1130170"/>
                <a:gridCol w="742683"/>
              </a:tblGrid>
              <a:tr h="51804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Август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30204" pitchFamily="34" charset="0"/>
                      </a:endParaRPr>
                    </a:p>
                  </a:txBody>
                  <a:tcPr marL="8070" marR="8070" marT="807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26.08 - Встреча Экспертов Альянса на тему "Репутация отеля"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70" marR="8070" marT="807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Экспертная встреча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70" marR="8070" marT="80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Эксперты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70" marR="8070" marT="80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70" marR="8070" marT="8070" marB="0" anchor="ctr"/>
                </a:tc>
              </a:tr>
              <a:tr h="4287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26.08 - Бизнес-завтрак для отельеров "Репутация отеля"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70" marR="8070" marT="807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Бизнес-завтрак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70" marR="8070" marT="80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Отельеры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70" marR="8070" marT="80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70" marR="8070" marT="8070" marB="0" anchor="ctr"/>
                </a:tc>
              </a:tr>
              <a:tr h="43766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Сентябрь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30204" pitchFamily="34" charset="0"/>
                      </a:endParaRPr>
                    </a:p>
                  </a:txBody>
                  <a:tcPr marL="8070" marR="8070" marT="80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08-9.09 Russian Event Awards - отборочный тур в Петербурге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70" marR="8070" marT="80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Премия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70" marR="8070" marT="80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Представители event-компаний, туркомпаний и отелей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70" marR="8070" marT="80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70" marR="8070" marT="8070" marB="0" anchor="ctr"/>
                </a:tc>
              </a:tr>
              <a:tr h="4555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27.09 - IV визит Альянса отельеров в Крым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70" marR="8070" marT="807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Конференция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70" marR="8070" marT="80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Региональные отельеры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70" marR="8070" marT="80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70" marR="8070" marT="8070" marB="0" anchor="ctr"/>
                </a:tc>
              </a:tr>
              <a:tr h="43766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Октябрь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30204" pitchFamily="34" charset="0"/>
                      </a:endParaRPr>
                    </a:p>
                  </a:txBody>
                  <a:tcPr marL="8070" marR="8070" marT="80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08.10 - Встреча Экспертов Альянса "Бизнес-аттестация отеля"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70" marR="8070" marT="807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Экспертная встреча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70" marR="8070" marT="80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Эксперты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70" marR="8070" marT="80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70" marR="8070" marT="8070" marB="0" anchor="ctr"/>
                </a:tc>
              </a:tr>
              <a:tr h="4376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28-31.10 - I визит Альянса отельеров в Ставропольский край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70" marR="8070" marT="807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Конференция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70" marR="8070" marT="80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Региональные отельеры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70" marR="8070" marT="80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70" marR="8070" marT="8070" marB="0" anchor="ctr"/>
                </a:tc>
              </a:tr>
              <a:tr h="38406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Ноябрь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30204" pitchFamily="34" charset="0"/>
                      </a:endParaRPr>
                    </a:p>
                  </a:txBody>
                  <a:tcPr marL="8070" marR="8070" marT="80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19.11 - Встреча экспертов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70" marR="8070" marT="807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Экспертная встреча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70" marR="8070" marT="80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Эксперты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70" marR="8070" marT="80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70" marR="8070" marT="8070" marB="0" anchor="ctr"/>
                </a:tc>
              </a:tr>
              <a:tr h="3930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26.11 - Итоговое мероприятие в Петербурге (совместно с HRS)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70" marR="8070" marT="807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Конференция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70" marR="8070" marT="80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Петербургские и региональные отельеры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70" marR="8070" marT="80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70" marR="8070" marT="8070" marB="0" anchor="ctr"/>
                </a:tc>
              </a:tr>
              <a:tr h="4912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Декабрь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30204" pitchFamily="34" charset="0"/>
                      </a:endParaRPr>
                    </a:p>
                  </a:txBody>
                  <a:tcPr marL="8070" marR="8070" marT="80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25.12 - Рождественская встреча Альянса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70" marR="8070" marT="807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Экспертная встреча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70" marR="8070" marT="80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Эксперты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70" marR="8070" marT="80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20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70" marR="8070" marT="807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76159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4213</TotalTime>
  <Words>907</Words>
  <Application>Microsoft Office PowerPoint</Application>
  <PresentationFormat>Экран (4:3)</PresentationFormat>
  <Paragraphs>177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Helvetica</vt:lpstr>
      <vt:lpstr>Times New Roman</vt:lpstr>
      <vt:lpstr>Verdana</vt:lpstr>
      <vt:lpstr>Тема Office</vt:lpstr>
      <vt:lpstr>АЛЬЯНС ОТЕЛЬЕРОВ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Расписание мероприятий</vt:lpstr>
      <vt:lpstr>Презентация PowerPoint</vt:lpstr>
      <vt:lpstr>АЛЬЯНС ОТЕЛЬЕРОВ РОССИИ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АЛЬЯНС ОТЕЛЬЕРОВ РОСИИ</dc:title>
  <dc:creator>klok</dc:creator>
  <cp:lastModifiedBy>sveta</cp:lastModifiedBy>
  <cp:revision>429</cp:revision>
  <dcterms:created xsi:type="dcterms:W3CDTF">2015-03-12T18:12:10Z</dcterms:created>
  <dcterms:modified xsi:type="dcterms:W3CDTF">2015-08-11T12:06:06Z</dcterms:modified>
</cp:coreProperties>
</file>