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8000"/>
    <a:srgbClr val="66FF33"/>
    <a:srgbClr val="00C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29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364" y="-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F02572-548E-4D98-A304-DA2A45008C7A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618900620"/>
      </p:ext>
    </p:extLst>
  </p:cSld>
  <p:clrMapOvr>
    <a:masterClrMapping/>
  </p:clrMapOvr>
  <p:transition spd="slow"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138F0-53A0-42EF-9BB1-7DBAC607D280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254471129"/>
      </p:ext>
    </p:extLst>
  </p:cSld>
  <p:clrMapOvr>
    <a:masterClrMapping/>
  </p:clrMapOvr>
  <p:transition spd="slow"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4171D3-3261-41A5-B120-D8C5AEC0B183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579583655"/>
      </p:ext>
    </p:extLst>
  </p:cSld>
  <p:clrMapOvr>
    <a:masterClrMapping/>
  </p:clrMapOvr>
  <p:transition spd="slow"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0E05E-8813-41B2-9046-3ABB75AE570A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596300967"/>
      </p:ext>
    </p:extLst>
  </p:cSld>
  <p:clrMapOvr>
    <a:masterClrMapping/>
  </p:clrMapOvr>
  <p:transition spd="slow"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5A451D-A7C6-4D60-8CFF-B08F9D20AEC3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036494870"/>
      </p:ext>
    </p:extLst>
  </p:cSld>
  <p:clrMapOvr>
    <a:masterClrMapping/>
  </p:clrMapOvr>
  <p:transition spd="slow"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B3E70A-12BF-4F76-AC3C-415531885895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023285080"/>
      </p:ext>
    </p:extLst>
  </p:cSld>
  <p:clrMapOvr>
    <a:masterClrMapping/>
  </p:clrMapOvr>
  <p:transition spd="slow"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357A77-EEC5-4E68-B28B-6663551DD0CA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808983174"/>
      </p:ext>
    </p:extLst>
  </p:cSld>
  <p:clrMapOvr>
    <a:masterClrMapping/>
  </p:clrMapOvr>
  <p:transition spd="slow"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C11CC-81A4-45B0-98D0-79296FEEE978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384295479"/>
      </p:ext>
    </p:extLst>
  </p:cSld>
  <p:clrMapOvr>
    <a:masterClrMapping/>
  </p:clrMapOvr>
  <p:transition spd="slow"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FE17B5-407E-47F4-8689-55309989D0BE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584275301"/>
      </p:ext>
    </p:extLst>
  </p:cSld>
  <p:clrMapOvr>
    <a:masterClrMapping/>
  </p:clrMapOvr>
  <p:transition spd="slow"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DC904-D72D-4848-BCA6-F9CDC09F7BB8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376028374"/>
      </p:ext>
    </p:extLst>
  </p:cSld>
  <p:clrMapOvr>
    <a:masterClrMapping/>
  </p:clrMapOvr>
  <p:transition spd="slow"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7D483-6F28-4268-8413-255C1B10557D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592303539"/>
      </p:ext>
    </p:extLst>
  </p:cSld>
  <p:clrMapOvr>
    <a:masterClrMapping/>
  </p:clrMapOvr>
  <p:transition spd="slow"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0815608-588A-43C1-8C16-229B11B87FED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2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1560" y="404664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66FF33">
                      <a:shade val="30000"/>
                      <a:satMod val="115000"/>
                    </a:srgbClr>
                  </a:gs>
                  <a:gs pos="50000">
                    <a:srgbClr val="66FF33">
                      <a:shade val="67500"/>
                      <a:satMod val="115000"/>
                    </a:srgbClr>
                  </a:gs>
                  <a:gs pos="100000">
                    <a:srgbClr val="66FF33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23528" y="0"/>
            <a:ext cx="8568952" cy="1080120"/>
          </a:xfrm>
          <a:prstGeom prst="roundRect">
            <a:avLst>
              <a:gd name="adj" fmla="val 6387"/>
            </a:avLst>
          </a:prstGeom>
          <a:solidFill>
            <a:schemeClr val="accent5">
              <a:alpha val="24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  <a:latin typeface="Monotype Corsiva" pitchFamily="66" charset="0"/>
              </a:rPr>
              <a:t>Музейно-выставочный комплекс «КНЯЖИЙ ДВОР»</a:t>
            </a:r>
            <a:endParaRPr lang="ru-RU" sz="4000" b="1" i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2050" name="Picture 2" descr="C:\Users\Samsung\AppData\Local\Temp\HamsterArc{fb64a69c-3180-419b-87a3-b635e787cff3}\макет Дачные хлопот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144000" cy="388843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835696" y="5013176"/>
            <a:ext cx="73083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Cambria" pitchFamily="18" charset="0"/>
              </a:rPr>
              <a:t>Летний фестиваль «Дачные хлопоты» посвящён истории и традициям появления такого феномена русской культуры как дача, с её бытовыми особенностями, летним настроением, играми и чаепитием, атмосферой загородного отдыха. </a:t>
            </a:r>
            <a:r>
              <a:rPr lang="ru-RU" b="1" i="1" dirty="0" smtClean="0">
                <a:solidFill>
                  <a:srgbClr val="002060"/>
                </a:solidFill>
                <a:latin typeface="Cambria" pitchFamily="18" charset="0"/>
              </a:rPr>
              <a:t>Дача - совершенно </a:t>
            </a:r>
            <a:r>
              <a:rPr lang="ru-RU" b="1" i="1" dirty="0" smtClean="0">
                <a:solidFill>
                  <a:srgbClr val="002060"/>
                </a:solidFill>
                <a:latin typeface="Cambria" pitchFamily="18" charset="0"/>
              </a:rPr>
              <a:t>особое явление </a:t>
            </a:r>
            <a:r>
              <a:rPr lang="ru-RU" b="1" i="1" dirty="0" smtClean="0">
                <a:solidFill>
                  <a:srgbClr val="002060"/>
                </a:solidFill>
                <a:latin typeface="Cambria" pitchFamily="18" charset="0"/>
              </a:rPr>
              <a:t>российской жизни, "второе жилище" и духовное пристанище </a:t>
            </a:r>
            <a:r>
              <a:rPr lang="ru-RU" b="1" i="1" dirty="0" smtClean="0">
                <a:solidFill>
                  <a:srgbClr val="002060"/>
                </a:solidFill>
                <a:latin typeface="Cambria" pitchFamily="18" charset="0"/>
              </a:rPr>
              <a:t>горожанина.</a:t>
            </a:r>
            <a:endParaRPr lang="ru-RU" b="1" i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5157192"/>
            <a:ext cx="1907704" cy="1700808"/>
          </a:xfrm>
          <a:prstGeom prst="roundRect">
            <a:avLst>
              <a:gd name="adj" fmla="val 6387"/>
            </a:avLst>
          </a:prstGeom>
          <a:solidFill>
            <a:schemeClr val="accent3">
              <a:alpha val="24000"/>
            </a:schemeClr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Cambria" pitchFamily="18" charset="0"/>
              </a:rPr>
              <a:t>Впервые проведен 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Cambria" pitchFamily="18" charset="0"/>
              </a:rPr>
              <a:t>8 </a:t>
            </a:r>
            <a:r>
              <a:rPr lang="ru-RU" sz="2400" b="1" i="1" dirty="0" smtClean="0">
                <a:solidFill>
                  <a:srgbClr val="FF0000"/>
                </a:solidFill>
                <a:latin typeface="Cambria" pitchFamily="18" charset="0"/>
              </a:rPr>
              <a:t>августа 2015 </a:t>
            </a:r>
            <a:r>
              <a:rPr lang="ru-RU" sz="2400" b="1" i="1" dirty="0" smtClean="0">
                <a:solidFill>
                  <a:srgbClr val="FF0000"/>
                </a:solidFill>
                <a:latin typeface="Cambria" pitchFamily="18" charset="0"/>
              </a:rPr>
              <a:t>г.</a:t>
            </a:r>
            <a:endParaRPr lang="ru-RU" sz="2400" b="1" i="1" dirty="0">
              <a:solidFill>
                <a:srgbClr val="FF0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48072"/>
          </a:xfrm>
        </p:spPr>
        <p:txBody>
          <a:bodyPr/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Monotype Corsiva" pitchFamily="66" charset="0"/>
              </a:rPr>
              <a:t>Планы и перспективы</a:t>
            </a:r>
            <a:endParaRPr lang="ru-RU" sz="4000" b="1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5048" y="620688"/>
            <a:ext cx="8568952" cy="1872208"/>
          </a:xfrm>
        </p:spPr>
        <p:txBody>
          <a:bodyPr/>
          <a:lstStyle/>
          <a:p>
            <a:pPr>
              <a:buAutoNum type="arabicPeriod"/>
            </a:pPr>
            <a:r>
              <a:rPr lang="ru-RU" sz="1600" b="1" i="1" dirty="0" smtClean="0">
                <a:solidFill>
                  <a:srgbClr val="002060"/>
                </a:solidFill>
                <a:latin typeface="Sitka Banner" pitchFamily="2" charset="0"/>
              </a:rPr>
              <a:t>Расширение круга участников за </a:t>
            </a:r>
            <a:r>
              <a:rPr lang="ru-RU" sz="1600" b="1" i="1" dirty="0" smtClean="0">
                <a:solidFill>
                  <a:srgbClr val="002060"/>
                </a:solidFill>
                <a:latin typeface="Sitka Banner" pitchFamily="2" charset="0"/>
              </a:rPr>
              <a:t>счет </a:t>
            </a:r>
            <a:r>
              <a:rPr lang="ru-RU" sz="1600" b="1" i="1" dirty="0" smtClean="0">
                <a:solidFill>
                  <a:srgbClr val="002060"/>
                </a:solidFill>
                <a:latin typeface="Sitka Banner" pitchFamily="2" charset="0"/>
              </a:rPr>
              <a:t>выхода праздника за пределы Павлово-Посадского района и Московской </a:t>
            </a:r>
            <a:r>
              <a:rPr lang="ru-RU" sz="1600" b="1" i="1" dirty="0" smtClean="0">
                <a:solidFill>
                  <a:srgbClr val="002060"/>
                </a:solidFill>
                <a:latin typeface="Sitka Banner" pitchFamily="2" charset="0"/>
              </a:rPr>
              <a:t>области.</a:t>
            </a:r>
            <a:endParaRPr lang="ru-RU" sz="1600" b="1" i="1" dirty="0" smtClean="0">
              <a:solidFill>
                <a:srgbClr val="002060"/>
              </a:solidFill>
              <a:latin typeface="Sitka Banner" pitchFamily="2" charset="0"/>
            </a:endParaRPr>
          </a:p>
          <a:p>
            <a:pPr>
              <a:buAutoNum type="arabicPeriod"/>
            </a:pPr>
            <a:r>
              <a:rPr lang="ru-RU" sz="1600" b="1" i="1" dirty="0" smtClean="0">
                <a:solidFill>
                  <a:srgbClr val="002060"/>
                </a:solidFill>
                <a:latin typeface="Sitka Banner" pitchFamily="2" charset="0"/>
              </a:rPr>
              <a:t>Увеличение и разнообразие призового фонда.</a:t>
            </a:r>
          </a:p>
          <a:p>
            <a:pPr>
              <a:buAutoNum type="arabicPeriod"/>
            </a:pPr>
            <a:r>
              <a:rPr lang="ru-RU" sz="1600" b="1" i="1" dirty="0" smtClean="0">
                <a:solidFill>
                  <a:srgbClr val="002060"/>
                </a:solidFill>
                <a:latin typeface="Sitka Banner" pitchFamily="2" charset="0"/>
              </a:rPr>
              <a:t>Разработка новых мастер-классов на территории музея с целью привлечения большего туристического потока.</a:t>
            </a:r>
          </a:p>
          <a:p>
            <a:pPr>
              <a:buAutoNum type="arabicPeriod"/>
            </a:pPr>
            <a:r>
              <a:rPr lang="ru-RU" sz="1600" b="1" i="1" dirty="0" smtClean="0">
                <a:solidFill>
                  <a:srgbClr val="002060"/>
                </a:solidFill>
                <a:latin typeface="Sitka Banner" pitchFamily="2" charset="0"/>
              </a:rPr>
              <a:t>Проведение фестиваля в </a:t>
            </a:r>
            <a:r>
              <a:rPr lang="ru-RU" sz="1600" b="1" i="1" dirty="0" err="1" smtClean="0">
                <a:solidFill>
                  <a:srgbClr val="002060"/>
                </a:solidFill>
                <a:latin typeface="Sitka Banner" pitchFamily="2" charset="0"/>
              </a:rPr>
              <a:t>двух-трехдневном</a:t>
            </a:r>
            <a:r>
              <a:rPr lang="ru-RU" sz="1600" b="1" i="1" dirty="0" smtClean="0">
                <a:solidFill>
                  <a:srgbClr val="002060"/>
                </a:solidFill>
                <a:latin typeface="Sitka Banner" pitchFamily="2" charset="0"/>
              </a:rPr>
              <a:t> режиме.</a:t>
            </a:r>
            <a:endParaRPr lang="ru-RU" sz="1600" b="1" i="1" dirty="0" smtClean="0">
              <a:solidFill>
                <a:srgbClr val="002060"/>
              </a:solidFill>
              <a:latin typeface="Sitka Banner" pitchFamily="2" charset="0"/>
            </a:endParaRPr>
          </a:p>
          <a:p>
            <a:pPr algn="ctr">
              <a:buNone/>
            </a:pPr>
            <a:r>
              <a:rPr lang="ru-RU" sz="1600" dirty="0" smtClean="0">
                <a:solidFill>
                  <a:srgbClr val="002060"/>
                </a:solidFill>
                <a:latin typeface="Comic Sans MS" pitchFamily="66" charset="0"/>
              </a:rPr>
              <a:t>                                             </a:t>
            </a:r>
          </a:p>
          <a:p>
            <a:pPr algn="r">
              <a:buNone/>
            </a:pPr>
            <a:r>
              <a:rPr lang="ru-RU" sz="1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528834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i="1" dirty="0" smtClean="0">
                <a:solidFill>
                  <a:srgbClr val="C00000"/>
                </a:solidFill>
                <a:latin typeface="Comic Sans MS" pitchFamily="66" charset="0"/>
              </a:rPr>
              <a:t>Приглашаем Вас на летний </a:t>
            </a:r>
            <a:r>
              <a:rPr lang="ru-RU" sz="2400" b="1" i="1" dirty="0" smtClean="0">
                <a:solidFill>
                  <a:srgbClr val="C00000"/>
                </a:solidFill>
                <a:latin typeface="Comic Sans MS" pitchFamily="66" charset="0"/>
              </a:rPr>
              <a:t>фестиваль </a:t>
            </a:r>
          </a:p>
          <a:p>
            <a:pPr algn="ctr">
              <a:buNone/>
            </a:pPr>
            <a:r>
              <a:rPr lang="ru-RU" sz="2400" b="1" i="1" dirty="0" smtClean="0">
                <a:solidFill>
                  <a:srgbClr val="C00000"/>
                </a:solidFill>
                <a:latin typeface="Comic Sans MS" pitchFamily="66" charset="0"/>
              </a:rPr>
              <a:t>«</a:t>
            </a:r>
            <a:r>
              <a:rPr lang="ru-RU" sz="2400" b="1" i="1" dirty="0" smtClean="0">
                <a:solidFill>
                  <a:srgbClr val="C00000"/>
                </a:solidFill>
                <a:latin typeface="Comic Sans MS" pitchFamily="66" charset="0"/>
              </a:rPr>
              <a:t>Дачные хлопоты» в 2016 году!</a:t>
            </a:r>
          </a:p>
          <a:p>
            <a:pPr algn="ctr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Comic Sans MS" pitchFamily="66" charset="0"/>
              </a:rPr>
              <a:t>Место </a:t>
            </a:r>
            <a:r>
              <a:rPr lang="ru-RU" sz="1600" b="1" dirty="0" smtClean="0">
                <a:solidFill>
                  <a:srgbClr val="002060"/>
                </a:solidFill>
                <a:latin typeface="Comic Sans MS" pitchFamily="66" charset="0"/>
              </a:rPr>
              <a:t>проведения праздника:  МБУК «Княжий Двор»,</a:t>
            </a:r>
          </a:p>
          <a:p>
            <a:pPr algn="ctr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Comic Sans MS" pitchFamily="66" charset="0"/>
              </a:rPr>
              <a:t> пос. Большие Дворы Павлово-Посадского р-на, ул. Маяковского, д. 130 </a:t>
            </a:r>
            <a:endParaRPr lang="ru-RU" sz="16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ctr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Comic Sans MS" pitchFamily="66" charset="0"/>
              </a:rPr>
              <a:t>Тел</a:t>
            </a:r>
            <a:r>
              <a:rPr lang="ru-RU" sz="1600" b="1" dirty="0" smtClean="0">
                <a:solidFill>
                  <a:srgbClr val="002060"/>
                </a:solidFill>
                <a:latin typeface="Comic Sans MS" pitchFamily="66" charset="0"/>
              </a:rPr>
              <a:t>.: 8(49643)5-03-89; </a:t>
            </a:r>
            <a:r>
              <a:rPr lang="de-DE" sz="1600" b="1" dirty="0" smtClean="0">
                <a:solidFill>
                  <a:srgbClr val="002060"/>
                </a:solidFill>
                <a:latin typeface="Comic Sans MS" pitchFamily="66" charset="0"/>
              </a:rPr>
              <a:t>e</a:t>
            </a:r>
            <a:r>
              <a:rPr lang="ru-RU" sz="1600" b="1" dirty="0" smtClean="0">
                <a:solidFill>
                  <a:srgbClr val="002060"/>
                </a:solidFill>
                <a:latin typeface="Comic Sans MS" pitchFamily="66" charset="0"/>
              </a:rPr>
              <a:t>-</a:t>
            </a:r>
            <a:r>
              <a:rPr lang="de-DE" sz="1600" b="1" dirty="0" err="1" smtClean="0">
                <a:solidFill>
                  <a:srgbClr val="002060"/>
                </a:solidFill>
                <a:latin typeface="Comic Sans MS" pitchFamily="66" charset="0"/>
              </a:rPr>
              <a:t>mail</a:t>
            </a:r>
            <a:r>
              <a:rPr lang="ru-RU" sz="1600" b="1" dirty="0" smtClean="0">
                <a:solidFill>
                  <a:srgbClr val="002060"/>
                </a:solidFill>
                <a:latin typeface="Comic Sans MS" pitchFamily="66" charset="0"/>
              </a:rPr>
              <a:t>: </a:t>
            </a:r>
            <a:r>
              <a:rPr lang="en-US" sz="1600" b="1" dirty="0" smtClean="0">
                <a:solidFill>
                  <a:srgbClr val="002060"/>
                </a:solidFill>
                <a:latin typeface="Comic Sans MS" pitchFamily="66" charset="0"/>
              </a:rPr>
              <a:t>bdmuseum.ru</a:t>
            </a:r>
            <a:r>
              <a:rPr lang="ru-RU" sz="1600" b="1" dirty="0" smtClean="0">
                <a:solidFill>
                  <a:srgbClr val="002060"/>
                </a:solidFill>
                <a:latin typeface="Comic Sans MS" pitchFamily="66" charset="0"/>
              </a:rPr>
              <a:t>; сайт: княжийдвор.рф</a:t>
            </a:r>
          </a:p>
        </p:txBody>
      </p:sp>
      <p:pic>
        <p:nvPicPr>
          <p:cNvPr id="9" name="Picture 2" descr="C:\Users\Samsung\AppData\Local\Temp\HamsterArc{fb64a69c-3180-419b-87a3-b635e787cff3}\макет Дачные хлопот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420888"/>
            <a:ext cx="6603999" cy="2808311"/>
          </a:xfrm>
          <a:prstGeom prst="rect">
            <a:avLst/>
          </a:prstGeom>
          <a:noFill/>
        </p:spPr>
      </p:pic>
      <p:pic>
        <p:nvPicPr>
          <p:cNvPr id="3077" name="Picture 5" descr="C:\Users\Ирина\Documents\Мой компьютер\Княжий Двор\Мероприятия\Дачные хлопоты\Доски на подарки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2348880"/>
            <a:ext cx="1999258" cy="2812895"/>
          </a:xfrm>
          <a:prstGeom prst="rect">
            <a:avLst/>
          </a:prstGeom>
          <a:noFill/>
          <a:ln cap="rnd">
            <a:solidFill>
              <a:schemeClr val="accent1"/>
            </a:solidFill>
            <a:prstDash val="sysDot"/>
          </a:ln>
          <a:effectLst>
            <a:softEdge rad="63500"/>
          </a:effec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476672"/>
          </a:xfrm>
        </p:spPr>
        <p:txBody>
          <a:bodyPr/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Monotype Corsiva" pitchFamily="66" charset="0"/>
              </a:rPr>
              <a:t>Значимость проекта для продвижения территории</a:t>
            </a:r>
            <a:endParaRPr lang="ru-RU" sz="3200" b="1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04664"/>
            <a:ext cx="4680520" cy="2664296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1600" b="1" i="1" dirty="0" smtClean="0">
                <a:solidFill>
                  <a:srgbClr val="002060"/>
                </a:solidFill>
                <a:latin typeface="Sitka Banner" pitchFamily="2" charset="0"/>
                <a:cs typeface="Times New Roman" pitchFamily="18" charset="0"/>
              </a:rPr>
              <a:t>Проект формирует привлекательный культурно-туристический имидж поселения.</a:t>
            </a:r>
          </a:p>
          <a:p>
            <a:pPr>
              <a:buFont typeface="Wingdings" pitchFamily="2" charset="2"/>
              <a:buChar char="Ø"/>
            </a:pPr>
            <a:r>
              <a:rPr lang="ru-RU" sz="1600" b="1" i="1" dirty="0" smtClean="0">
                <a:solidFill>
                  <a:srgbClr val="002060"/>
                </a:solidFill>
                <a:latin typeface="Sitka Banner" pitchFamily="2" charset="0"/>
                <a:cs typeface="Times New Roman" pitchFamily="18" charset="0"/>
              </a:rPr>
              <a:t>Способствует привлечению на данную территорию дополнительных туристических потоков.</a:t>
            </a:r>
          </a:p>
          <a:p>
            <a:pPr>
              <a:buFont typeface="Wingdings" pitchFamily="2" charset="2"/>
              <a:buChar char="Ø"/>
            </a:pPr>
            <a:r>
              <a:rPr lang="ru-RU" sz="1600" b="1" i="1" dirty="0" smtClean="0">
                <a:solidFill>
                  <a:srgbClr val="002060"/>
                </a:solidFill>
                <a:latin typeface="Sitka Banner" pitchFamily="2" charset="0"/>
                <a:cs typeface="Times New Roman" pitchFamily="18" charset="0"/>
              </a:rPr>
              <a:t>Становится центром притяжения и развития инвестиционных проектов в сфере услуг  и появлению новых рабочих мест.</a:t>
            </a:r>
          </a:p>
          <a:p>
            <a:pPr>
              <a:buFont typeface="Wingdings" pitchFamily="2" charset="2"/>
              <a:buChar char="Ø"/>
            </a:pPr>
            <a:r>
              <a:rPr lang="ru-RU" sz="1600" b="1" i="1" dirty="0" smtClean="0">
                <a:solidFill>
                  <a:srgbClr val="002060"/>
                </a:solidFill>
                <a:latin typeface="Sitka Banner" pitchFamily="2" charset="0"/>
                <a:cs typeface="Times New Roman" pitchFamily="18" charset="0"/>
              </a:rPr>
              <a:t>Способствует развитию </a:t>
            </a:r>
            <a:r>
              <a:rPr lang="ru-RU" sz="1600" b="1" i="1" dirty="0" err="1" smtClean="0">
                <a:solidFill>
                  <a:srgbClr val="002060"/>
                </a:solidFill>
                <a:latin typeface="Sitka Banner" pitchFamily="2" charset="0"/>
                <a:cs typeface="Times New Roman" pitchFamily="18" charset="0"/>
              </a:rPr>
              <a:t>частно-инициативного</a:t>
            </a:r>
            <a:r>
              <a:rPr lang="ru-RU" sz="1600" b="1" i="1" dirty="0" smtClean="0">
                <a:solidFill>
                  <a:srgbClr val="002060"/>
                </a:solidFill>
                <a:latin typeface="Sitka Banner" pitchFamily="2" charset="0"/>
                <a:cs typeface="Times New Roman" pitchFamily="18" charset="0"/>
              </a:rPr>
              <a:t> сувенирного </a:t>
            </a:r>
            <a:r>
              <a:rPr lang="ru-RU" sz="1600" b="1" i="1" dirty="0" smtClean="0">
                <a:solidFill>
                  <a:srgbClr val="002060"/>
                </a:solidFill>
                <a:latin typeface="Sitka Banner" pitchFamily="2" charset="0"/>
                <a:cs typeface="Times New Roman" pitchFamily="18" charset="0"/>
              </a:rPr>
              <a:t>производства. </a:t>
            </a:r>
            <a:endParaRPr lang="ru-RU" sz="1600" b="1" i="1" dirty="0">
              <a:solidFill>
                <a:srgbClr val="002060"/>
              </a:solidFill>
              <a:latin typeface="Sitka Banner" pitchFamily="2" charset="0"/>
              <a:cs typeface="Times New Roman" pitchFamily="18" charset="0"/>
            </a:endParaRPr>
          </a:p>
        </p:txBody>
      </p:sp>
      <p:pic>
        <p:nvPicPr>
          <p:cNvPr id="3074" name="Picture 2" descr="C:\Users\Samsung\Desktop\хлопот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5" y="476672"/>
            <a:ext cx="4355975" cy="2376264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707904" y="2793365"/>
            <a:ext cx="5436096" cy="401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itka Banner" pitchFamily="2" charset="0"/>
                <a:ea typeface="Times New Roman" pitchFamily="18" charset="0"/>
                <a:cs typeface="Times New Roman" pitchFamily="18" charset="0"/>
              </a:rPr>
              <a:t>Задачи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itka Banner" pitchFamily="2" charset="0"/>
                <a:ea typeface="Times New Roman" pitchFamily="18" charset="0"/>
                <a:cs typeface="Times New Roman" pitchFamily="18" charset="0"/>
              </a:rPr>
              <a:t>проведения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itka Banner" pitchFamily="2" charset="0"/>
                <a:ea typeface="Times New Roman" pitchFamily="18" charset="0"/>
                <a:cs typeface="Times New Roman" pitchFamily="18" charset="0"/>
              </a:rPr>
              <a:t>фестиваля:</a:t>
            </a:r>
            <a:r>
              <a:rPr kumimoji="0" lang="ru-RU" sz="15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itka Banner" pitchFamily="2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5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Sitka Banner" pitchFamily="2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5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itka Banner" pitchFamily="2" charset="0"/>
                <a:ea typeface="Times New Roman" pitchFamily="18" charset="0"/>
                <a:cs typeface="Times New Roman" pitchFamily="18" charset="0"/>
              </a:rPr>
              <a:t> Сохранение </a:t>
            </a:r>
            <a:r>
              <a:rPr kumimoji="0" lang="ru-RU" sz="15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itka Banner" pitchFamily="2" charset="0"/>
                <a:ea typeface="Times New Roman" pitchFamily="18" charset="0"/>
                <a:cs typeface="Times New Roman" pitchFamily="18" charset="0"/>
              </a:rPr>
              <a:t>и развитие традиций дачного отдыха как основной части российской культуры;</a:t>
            </a:r>
            <a:endParaRPr kumimoji="0" lang="ru-RU" sz="15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Sitka Banner" pitchFamily="2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5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itka Banner" pitchFamily="2" charset="0"/>
                <a:ea typeface="Times New Roman" pitchFamily="18" charset="0"/>
                <a:cs typeface="Times New Roman" pitchFamily="18" charset="0"/>
              </a:rPr>
              <a:t> Выявление </a:t>
            </a:r>
            <a:r>
              <a:rPr kumimoji="0" lang="ru-RU" sz="15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itka Banner" pitchFamily="2" charset="0"/>
                <a:ea typeface="Times New Roman" pitchFamily="18" charset="0"/>
                <a:cs typeface="Times New Roman" pitchFamily="18" charset="0"/>
              </a:rPr>
              <a:t>и распространение опыта любителей дачного земледелия, наиболее интересных навыков садово-огородной работы; </a:t>
            </a:r>
            <a:endParaRPr kumimoji="0" lang="ru-RU" sz="15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Sitka Banner" pitchFamily="2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5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itka Banner" pitchFamily="2" charset="0"/>
                <a:ea typeface="Times New Roman" pitchFamily="18" charset="0"/>
                <a:cs typeface="Times New Roman" pitchFamily="18" charset="0"/>
              </a:rPr>
              <a:t> Сохранение </a:t>
            </a:r>
            <a:r>
              <a:rPr kumimoji="0" lang="ru-RU" sz="15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itka Banner" pitchFamily="2" charset="0"/>
                <a:ea typeface="Times New Roman" pitchFamily="18" charset="0"/>
                <a:cs typeface="Times New Roman" pitchFamily="18" charset="0"/>
              </a:rPr>
              <a:t>и развитие обычаев приготовления традиционных летних блюд, напитков, приготовления зимних запасов;</a:t>
            </a:r>
            <a:endParaRPr kumimoji="0" lang="ru-RU" sz="15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Sitka Banner" pitchFamily="2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ü"/>
            </a:pPr>
            <a:r>
              <a:rPr kumimoji="0" lang="ru-RU" sz="15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itka Banner" pitchFamily="2" charset="0"/>
                <a:ea typeface="Times New Roman" pitchFamily="18" charset="0"/>
                <a:cs typeface="Times New Roman" pitchFamily="18" charset="0"/>
              </a:rPr>
              <a:t> Привлечение </a:t>
            </a:r>
            <a:r>
              <a:rPr kumimoji="0" lang="ru-RU" sz="15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itka Banner" pitchFamily="2" charset="0"/>
                <a:ea typeface="Times New Roman" pitchFamily="18" charset="0"/>
                <a:cs typeface="Times New Roman" pitchFamily="18" charset="0"/>
              </a:rPr>
              <a:t>молодежи к изучению российских традиций и развитие интереса к истории страны посредством знакомства с обычаями бытовой жизни наших прадедов</a:t>
            </a:r>
            <a:r>
              <a:rPr kumimoji="0" lang="ru-RU" sz="15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itka Banner" pitchFamily="2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1500" dirty="0" smtClean="0">
                <a:latin typeface="Sitka Banner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500" b="1" i="1" dirty="0" smtClean="0">
                <a:solidFill>
                  <a:srgbClr val="002060"/>
                </a:solidFill>
                <a:latin typeface="Sitka Banner" pitchFamily="2" charset="0"/>
                <a:ea typeface="Times New Roman" pitchFamily="18" charset="0"/>
                <a:cs typeface="Times New Roman" pitchFamily="18" charset="0"/>
              </a:rPr>
              <a:t>Развитие творческого потенциала участников различных возрастных категорий (прежде всего школьников, студентов, молодежи), сфер профессиональной деятельности, увлечений;</a:t>
            </a:r>
            <a:endParaRPr lang="ru-RU" sz="1500" b="1" i="1" dirty="0" smtClean="0">
              <a:solidFill>
                <a:srgbClr val="002060"/>
              </a:solidFill>
              <a:latin typeface="Sitka Banner" pitchFamily="2" charset="0"/>
              <a:cs typeface="Times New Roman" pitchFamily="18" charset="0"/>
            </a:endParaRPr>
          </a:p>
          <a:p>
            <a:pPr lvl="0" algn="just" eaLnBrk="0" hangingPunct="0">
              <a:buFont typeface="Wingdings" pitchFamily="2" charset="2"/>
              <a:buChar char="ü"/>
            </a:pPr>
            <a:r>
              <a:rPr lang="ru-RU" sz="1500" b="1" i="1" dirty="0" smtClean="0">
                <a:solidFill>
                  <a:srgbClr val="002060"/>
                </a:solidFill>
                <a:latin typeface="Sitka Banner" pitchFamily="2" charset="0"/>
                <a:ea typeface="Times New Roman" pitchFamily="18" charset="0"/>
                <a:cs typeface="Times New Roman" pitchFamily="18" charset="0"/>
              </a:rPr>
              <a:t> Создание </a:t>
            </a:r>
            <a:r>
              <a:rPr lang="ru-RU" sz="1500" b="1" i="1" dirty="0" smtClean="0">
                <a:solidFill>
                  <a:srgbClr val="002060"/>
                </a:solidFill>
                <a:latin typeface="Sitka Banner" pitchFamily="2" charset="0"/>
                <a:ea typeface="Times New Roman" pitchFamily="18" charset="0"/>
                <a:cs typeface="Times New Roman" pitchFamily="18" charset="0"/>
              </a:rPr>
              <a:t>условий для проникновения народной эстетики в быт каждой семьи, сохранение преемственности традиций</a:t>
            </a:r>
            <a:r>
              <a:rPr lang="ru-RU" sz="1500" b="1" dirty="0" smtClean="0">
                <a:solidFill>
                  <a:srgbClr val="002060"/>
                </a:solidFill>
                <a:latin typeface="Sitka Banner" pitchFamily="2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1500" b="1" dirty="0" smtClean="0">
              <a:solidFill>
                <a:srgbClr val="002060"/>
              </a:solidFill>
              <a:latin typeface="Sitka Banner" pitchFamily="2" charset="0"/>
              <a:cs typeface="Times New Roman" pitchFamily="18" charset="0"/>
            </a:endParaRPr>
          </a:p>
        </p:txBody>
      </p:sp>
      <p:pic>
        <p:nvPicPr>
          <p:cNvPr id="3077" name="Picture 5" descr="C:\Users\Samsung\AppData\Local\Temp\HamsterArc{2435967d-512d-470a-a34d-a86601650a54}\qDnqgm-H9E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8999"/>
            <a:ext cx="3707904" cy="314654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20688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Масштаб вовлечения аудитории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04664"/>
            <a:ext cx="8568952" cy="1368152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200" b="1" i="1" dirty="0" smtClean="0">
                <a:solidFill>
                  <a:srgbClr val="002060"/>
                </a:solidFill>
                <a:latin typeface="Sitka Banner" pitchFamily="2" charset="0"/>
              </a:rPr>
              <a:t>Участниками конкурсной программы </a:t>
            </a:r>
            <a:r>
              <a:rPr lang="ru-RU" sz="2200" b="1" i="1" dirty="0" smtClean="0">
                <a:solidFill>
                  <a:srgbClr val="002060"/>
                </a:solidFill>
                <a:latin typeface="Sitka Banner" pitchFamily="2" charset="0"/>
              </a:rPr>
              <a:t>фестиваля </a:t>
            </a:r>
            <a:r>
              <a:rPr lang="ru-RU" sz="2200" b="1" i="1" dirty="0" smtClean="0">
                <a:solidFill>
                  <a:srgbClr val="002060"/>
                </a:solidFill>
                <a:latin typeface="Sitka Banner" pitchFamily="2" charset="0"/>
              </a:rPr>
              <a:t>и "Ярмарки мастеров рукоделия" стали более 70 мастеров народных промыслов и ремесел из городов Восточного Подмосковья и Москвы. </a:t>
            </a:r>
            <a:endParaRPr lang="ru-RU" sz="2200" b="1" i="1" dirty="0" smtClean="0">
              <a:solidFill>
                <a:srgbClr val="002060"/>
              </a:solidFill>
              <a:latin typeface="Sitka Banner" pitchFamily="2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200" b="1" i="1" dirty="0" smtClean="0">
                <a:solidFill>
                  <a:srgbClr val="002060"/>
                </a:solidFill>
                <a:latin typeface="Sitka Banner" pitchFamily="2" charset="0"/>
              </a:rPr>
              <a:t>Фестиваль </a:t>
            </a:r>
            <a:r>
              <a:rPr lang="ru-RU" sz="2200" b="1" i="1" dirty="0" smtClean="0">
                <a:solidFill>
                  <a:srgbClr val="002060"/>
                </a:solidFill>
                <a:latin typeface="Sitka Banner" pitchFamily="2" charset="0"/>
              </a:rPr>
              <a:t>привлек более </a:t>
            </a:r>
            <a:r>
              <a:rPr lang="ru-RU" sz="2200" b="1" i="1" dirty="0" smtClean="0">
                <a:solidFill>
                  <a:srgbClr val="002060"/>
                </a:solidFill>
                <a:latin typeface="Sitka Banner" pitchFamily="2" charset="0"/>
              </a:rPr>
              <a:t>700 </a:t>
            </a:r>
            <a:r>
              <a:rPr lang="ru-RU" sz="2200" b="1" i="1" dirty="0" smtClean="0">
                <a:solidFill>
                  <a:srgbClr val="002060"/>
                </a:solidFill>
                <a:latin typeface="Sitka Banner" pitchFamily="2" charset="0"/>
              </a:rPr>
              <a:t>зрителей. </a:t>
            </a:r>
            <a:endParaRPr lang="ru-RU" sz="2200" b="1" i="1" dirty="0">
              <a:solidFill>
                <a:srgbClr val="002060"/>
              </a:solidFill>
              <a:latin typeface="Sitka Banner" pitchFamily="2" charset="0"/>
            </a:endParaRPr>
          </a:p>
        </p:txBody>
      </p:sp>
      <p:pic>
        <p:nvPicPr>
          <p:cNvPr id="16386" name="Picture 2" descr="C:\Users\Samsung\Desktop\хлопоты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844824"/>
            <a:ext cx="4283968" cy="32129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55576" y="5042118"/>
            <a:ext cx="77048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/>
              <a:t> </a:t>
            </a:r>
            <a:r>
              <a:rPr lang="ru-RU" sz="1600" b="1" i="1" dirty="0" smtClean="0">
                <a:solidFill>
                  <a:srgbClr val="002060"/>
                </a:solidFill>
                <a:latin typeface="Comic Sans MS" pitchFamily="66" charset="0"/>
              </a:rPr>
              <a:t>Концепция проведения праздника позволяет привлечь к активному и непосредственному участию в нем большое количество участников различных возрастных категорий и способствует дальнейшему развитию туристских и экскурсионных, музейных и образовательных, интерактивных программ. Способствует вовлечению в интересную проблематику изучения, сохранения и популяризации народных традиций большую и разновозрастную аудиторию участников.</a:t>
            </a:r>
            <a:endParaRPr lang="ru-RU" sz="1600" i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6389" name="Picture 5" descr="C:\Users\Samsung\AppData\Local\Temp\HamsterArc{295495ed-8573-45d7-96c4-a4d0fc338d60}\ya3niZBiOy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44824"/>
            <a:ext cx="4472609" cy="32403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074"/>
          </a:xfrm>
        </p:spPr>
        <p:txBody>
          <a:bodyPr/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Monotype Corsiva" pitchFamily="66" charset="0"/>
              </a:rPr>
              <a:t>Конкурсная программа </a:t>
            </a:r>
            <a:r>
              <a:rPr lang="ru-RU" sz="4000" b="1" i="1" dirty="0" smtClean="0">
                <a:solidFill>
                  <a:srgbClr val="FF0000"/>
                </a:solidFill>
                <a:latin typeface="Monotype Corsiva" pitchFamily="66" charset="0"/>
              </a:rPr>
              <a:t>фестиваля</a:t>
            </a:r>
            <a:endParaRPr lang="ru-RU" sz="4000" b="1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48072"/>
          </a:xfrm>
        </p:spPr>
        <p:txBody>
          <a:bodyPr/>
          <a:lstStyle/>
          <a:p>
            <a:pPr algn="ctr"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Sitka Banner" pitchFamily="2" charset="0"/>
              </a:rPr>
              <a:t>Основа проведения праздника обширная конкурсная программа, привлекающая участников различных возрастных категорий и занятий</a:t>
            </a:r>
            <a:r>
              <a:rPr lang="ru-RU" sz="2000" b="1" i="1" dirty="0" smtClean="0">
                <a:solidFill>
                  <a:srgbClr val="002060"/>
                </a:solidFill>
                <a:latin typeface="Sitka Banner" pitchFamily="2" charset="0"/>
              </a:rPr>
              <a:t>:</a:t>
            </a:r>
            <a:endParaRPr lang="ru-RU" sz="2000" b="1" i="1" dirty="0" smtClean="0">
              <a:solidFill>
                <a:srgbClr val="002060"/>
              </a:solidFill>
              <a:latin typeface="Sitka Banner" pitchFamily="2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995936" y="1196752"/>
            <a:ext cx="493204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Sitka Banner" pitchFamily="2" charset="0"/>
                <a:ea typeface="Times New Roman" pitchFamily="18" charset="0"/>
                <a:cs typeface="Times New Roman" pitchFamily="18" charset="0"/>
              </a:rPr>
              <a:t>1) Выставка </a:t>
            </a: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Sitka Banner" pitchFamily="2" charset="0"/>
                <a:ea typeface="Times New Roman" pitchFamily="18" charset="0"/>
                <a:cs typeface="Times New Roman" pitchFamily="18" charset="0"/>
              </a:rPr>
              <a:t>– конкурс мастеров народных ремесел и творчества "Дачные посиделки"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Sitka Banner" pitchFamily="2" charset="0"/>
                <a:ea typeface="Times New Roman" pitchFamily="18" charset="0"/>
                <a:cs typeface="Times New Roman" pitchFamily="18" charset="0"/>
              </a:rPr>
              <a:t>(шитье, вышивка, плетение, резьба по дереву, роспись, соленое тесто и т.п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Sitka Banner" pitchFamily="2" charset="0"/>
                <a:ea typeface="Times New Roman" pitchFamily="18" charset="0"/>
                <a:cs typeface="Times New Roman" pitchFamily="18" charset="0"/>
              </a:rPr>
              <a:t>.);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Sitka Banner" pitchFamily="2" charset="0"/>
              <a:cs typeface="Arial" pitchFamily="34" charset="0"/>
            </a:endParaRPr>
          </a:p>
        </p:txBody>
      </p:sp>
      <p:pic>
        <p:nvPicPr>
          <p:cNvPr id="17410" name="Picture 2" descr="C:\Users\Samsung\AppData\Local\Temp\HamsterArc{be9f0e82-fe1d-4771-9c16-9aedbeb109b5}\CIMG0180.JPG"/>
          <p:cNvPicPr>
            <a:picLocks noChangeAspect="1" noChangeArrowheads="1"/>
          </p:cNvPicPr>
          <p:nvPr/>
        </p:nvPicPr>
        <p:blipFill>
          <a:blip r:embed="rId2" cstate="print"/>
          <a:srcRect l="6376" t="26839"/>
          <a:stretch>
            <a:fillRect/>
          </a:stretch>
        </p:blipFill>
        <p:spPr bwMode="auto">
          <a:xfrm>
            <a:off x="5292080" y="2996952"/>
            <a:ext cx="3707904" cy="2304256"/>
          </a:xfrm>
          <a:prstGeom prst="rect">
            <a:avLst/>
          </a:prstGeom>
          <a:noFill/>
        </p:spPr>
      </p:pic>
      <p:pic>
        <p:nvPicPr>
          <p:cNvPr id="17411" name="Picture 3" descr="C:\Users\Samsung\AppData\Local\Temp\HamsterArc{cc014d48-0ab5-4920-bb39-52412ede2129}\KZbKxr5xSq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12776"/>
            <a:ext cx="3635896" cy="2358701"/>
          </a:xfrm>
          <a:prstGeom prst="rect">
            <a:avLst/>
          </a:prstGeom>
          <a:noFill/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4355976" y="5373216"/>
            <a:ext cx="453650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Sitka Banner" pitchFamily="2" charset="0"/>
                <a:ea typeface="Times New Roman" pitchFamily="18" charset="0"/>
                <a:cs typeface="Times New Roman" pitchFamily="18" charset="0"/>
              </a:rPr>
              <a:t>3) </a:t>
            </a:r>
            <a:r>
              <a:rPr lang="ru-RU" sz="2000" b="1" i="1" u="sng" dirty="0" smtClean="0">
                <a:solidFill>
                  <a:srgbClr val="7030A0"/>
                </a:solidFill>
                <a:latin typeface="Sitka Banner" pitchFamily="2" charset="0"/>
              </a:rPr>
              <a:t>Выставка – конкурс самых красивых, больших, необычных и т.п. овощей и фруктов </a:t>
            </a:r>
            <a:r>
              <a:rPr lang="ru-RU" sz="2000" b="1" i="1" u="sng" dirty="0" smtClean="0">
                <a:solidFill>
                  <a:srgbClr val="7030A0"/>
                </a:solidFill>
                <a:latin typeface="Sitka Banner" pitchFamily="2" charset="0"/>
              </a:rPr>
              <a:t>«уДачный фрукт». </a:t>
            </a:r>
            <a:endParaRPr kumimoji="0" lang="ru-RU" sz="2000" b="1" i="1" u="sng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Sitka Banner" pitchFamily="2" charset="0"/>
              <a:cs typeface="Arial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3789040"/>
            <a:ext cx="41044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Sitka Banner" pitchFamily="2" charset="0"/>
                <a:ea typeface="Times New Roman" pitchFamily="18" charset="0"/>
                <a:cs typeface="Times New Roman" pitchFamily="18" charset="0"/>
              </a:rPr>
              <a:t>2) Выставка </a:t>
            </a: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Sitka Banner" pitchFamily="2" charset="0"/>
                <a:ea typeface="Times New Roman" pitchFamily="18" charset="0"/>
                <a:cs typeface="Times New Roman" pitchFamily="18" charset="0"/>
              </a:rPr>
              <a:t>- конкурс креативных идей по использованию ненужных вещей "Дачный </a:t>
            </a: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Sitka Banner" pitchFamily="2" charset="0"/>
                <a:ea typeface="Times New Roman" pitchFamily="18" charset="0"/>
                <a:cs typeface="Times New Roman" pitchFamily="18" charset="0"/>
              </a:rPr>
              <a:t>декор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Sitka Banner" pitchFamily="2" charset="0"/>
                <a:ea typeface="Times New Roman" pitchFamily="18" charset="0"/>
                <a:cs typeface="Times New Roman" pitchFamily="18" charset="0"/>
              </a:rPr>
              <a:t>»;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Sitka Banner" pitchFamily="2" charset="0"/>
              <a:cs typeface="Arial" pitchFamily="34" charset="0"/>
            </a:endParaRPr>
          </a:p>
        </p:txBody>
      </p:sp>
      <p:pic>
        <p:nvPicPr>
          <p:cNvPr id="1026" name="Picture 2" descr="C:\Users\Ирина\Documents\Мой компьютер\Княжий Двор\Мероприятия\Дачные хлопоты\Фото, Дачные хлопоты\CIMG0182.JPG"/>
          <p:cNvPicPr>
            <a:picLocks noChangeAspect="1" noChangeArrowheads="1"/>
          </p:cNvPicPr>
          <p:nvPr/>
        </p:nvPicPr>
        <p:blipFill>
          <a:blip r:embed="rId4" cstate="print"/>
          <a:srcRect t="32068"/>
          <a:stretch>
            <a:fillRect/>
          </a:stretch>
        </p:blipFill>
        <p:spPr bwMode="auto">
          <a:xfrm>
            <a:off x="179512" y="4858797"/>
            <a:ext cx="3923928" cy="1999203"/>
          </a:xfrm>
          <a:prstGeom prst="rect">
            <a:avLst/>
          </a:prstGeom>
          <a:noFill/>
        </p:spPr>
      </p:pic>
      <p:pic>
        <p:nvPicPr>
          <p:cNvPr id="1027" name="Picture 3" descr="C:\Users\Ирина\Documents\Мой компьютер\Княжий Двор\Мероприятия\Дачные хлопоты\Суница, фото, дач. хлоп\20150808_115034.jpg"/>
          <p:cNvPicPr>
            <a:picLocks noChangeAspect="1" noChangeArrowheads="1"/>
          </p:cNvPicPr>
          <p:nvPr/>
        </p:nvPicPr>
        <p:blipFill>
          <a:blip r:embed="rId5" cstate="print"/>
          <a:srcRect l="9789" r="25605" b="4559"/>
          <a:stretch>
            <a:fillRect/>
          </a:stretch>
        </p:blipFill>
        <p:spPr bwMode="auto">
          <a:xfrm>
            <a:off x="4067944" y="2636912"/>
            <a:ext cx="1584176" cy="14041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C:\Users\Samsung\Desktop\хлопоты 5.jpg"/>
          <p:cNvPicPr>
            <a:picLocks noChangeAspect="1" noChangeArrowheads="1"/>
          </p:cNvPicPr>
          <p:nvPr/>
        </p:nvPicPr>
        <p:blipFill>
          <a:blip r:embed="rId2" cstate="print"/>
          <a:srcRect b="2402"/>
          <a:stretch>
            <a:fillRect/>
          </a:stretch>
        </p:blipFill>
        <p:spPr bwMode="auto">
          <a:xfrm>
            <a:off x="5182143" y="4035650"/>
            <a:ext cx="3961857" cy="2822350"/>
          </a:xfrm>
          <a:prstGeom prst="rect">
            <a:avLst/>
          </a:prstGeom>
          <a:noFill/>
        </p:spPr>
      </p:pic>
      <p:pic>
        <p:nvPicPr>
          <p:cNvPr id="18434" name="Picture 2" descr="C:\Users\Samsung\Desktop\хлопоты 3.jpg"/>
          <p:cNvPicPr>
            <a:picLocks noChangeAspect="1" noChangeArrowheads="1"/>
          </p:cNvPicPr>
          <p:nvPr/>
        </p:nvPicPr>
        <p:blipFill>
          <a:blip r:embed="rId3" cstate="print"/>
          <a:srcRect l="3150" t="21350" r="27551" b="11931"/>
          <a:stretch>
            <a:fillRect/>
          </a:stretch>
        </p:blipFill>
        <p:spPr bwMode="auto">
          <a:xfrm>
            <a:off x="3203848" y="3068960"/>
            <a:ext cx="2664296" cy="151380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476672"/>
            <a:ext cx="3995936" cy="720080"/>
          </a:xfrm>
        </p:spPr>
        <p:txBody>
          <a:bodyPr/>
          <a:lstStyle/>
          <a:p>
            <a:r>
              <a:rPr lang="ru-RU" sz="1600" b="1" i="1" dirty="0" smtClean="0">
                <a:solidFill>
                  <a:srgbClr val="002060"/>
                </a:solidFill>
                <a:latin typeface="Sitka Banner" pitchFamily="2" charset="0"/>
              </a:rPr>
              <a:t>Площадки знатоков </a:t>
            </a:r>
            <a:r>
              <a:rPr lang="ru-RU" sz="1600" b="1" i="1" dirty="0" smtClean="0">
                <a:solidFill>
                  <a:srgbClr val="002060"/>
                </a:solidFill>
                <a:latin typeface="Sitka Banner" pitchFamily="2" charset="0"/>
              </a:rPr>
              <a:t> и любителей </a:t>
            </a:r>
            <a:r>
              <a:rPr lang="ru-RU" sz="1600" b="1" i="1" dirty="0" smtClean="0">
                <a:solidFill>
                  <a:srgbClr val="002060"/>
                </a:solidFill>
                <a:latin typeface="Sitka Banner" pitchFamily="2" charset="0"/>
              </a:rPr>
              <a:t>чая  - </a:t>
            </a:r>
            <a:r>
              <a:rPr lang="ru-RU" sz="1600" b="1" i="1" dirty="0" smtClean="0">
                <a:solidFill>
                  <a:srgbClr val="002060"/>
                </a:solidFill>
                <a:latin typeface="Sitka Banner" pitchFamily="2" charset="0"/>
              </a:rPr>
              <a:t>«Дачное чаепитие» </a:t>
            </a:r>
            <a:r>
              <a:rPr lang="ru-RU" sz="1600" b="1" i="1" dirty="0" smtClean="0">
                <a:solidFill>
                  <a:srgbClr val="002060"/>
                </a:solidFill>
                <a:latin typeface="Sitka Banner" pitchFamily="2" charset="0"/>
              </a:rPr>
              <a:t>и летних напитков </a:t>
            </a:r>
            <a:r>
              <a:rPr lang="ru-RU" sz="1600" b="1" i="1" dirty="0" smtClean="0">
                <a:solidFill>
                  <a:srgbClr val="002060"/>
                </a:solidFill>
                <a:latin typeface="Sitka Banner" pitchFamily="2" charset="0"/>
              </a:rPr>
              <a:t>- «</a:t>
            </a:r>
            <a:r>
              <a:rPr lang="ru-RU" sz="1600" b="1" i="1" dirty="0" smtClean="0">
                <a:solidFill>
                  <a:srgbClr val="002060"/>
                </a:solidFill>
                <a:latin typeface="Sitka Banner" pitchFamily="2" charset="0"/>
              </a:rPr>
              <a:t>Дачный </a:t>
            </a:r>
            <a:r>
              <a:rPr lang="ru-RU" sz="1600" b="1" i="1" dirty="0" err="1" smtClean="0">
                <a:solidFill>
                  <a:srgbClr val="002060"/>
                </a:solidFill>
                <a:latin typeface="Sitka Banner" pitchFamily="2" charset="0"/>
              </a:rPr>
              <a:t>квасень</a:t>
            </a:r>
            <a:r>
              <a:rPr lang="ru-RU" sz="1600" b="1" i="1" dirty="0" smtClean="0">
                <a:solidFill>
                  <a:srgbClr val="002060"/>
                </a:solidFill>
                <a:latin typeface="Sitka Banner" pitchFamily="2" charset="0"/>
              </a:rPr>
              <a:t>»</a:t>
            </a:r>
            <a:endParaRPr lang="ru-RU" sz="1600" dirty="0">
              <a:latin typeface="Sitka Banner" pitchFamily="2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0" y="0"/>
            <a:ext cx="5292080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Творческие площадки фестиваля:</a:t>
            </a:r>
            <a:endParaRPr kumimoji="0" lang="ru-RU" sz="28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76056" y="0"/>
            <a:ext cx="4067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Sitka Banner" pitchFamily="2" charset="0"/>
              </a:rPr>
              <a:t>Площадка мастеров и любителей поварского дела - "Дачные </a:t>
            </a:r>
            <a:r>
              <a:rPr lang="ru-RU" sz="1600" b="1" i="1" dirty="0" err="1" smtClean="0">
                <a:solidFill>
                  <a:srgbClr val="002060"/>
                </a:solidFill>
                <a:latin typeface="Sitka Banner" pitchFamily="2" charset="0"/>
              </a:rPr>
              <a:t>вкусняшки</a:t>
            </a:r>
            <a:r>
              <a:rPr lang="ru-RU" sz="1600" b="1" i="1" dirty="0" smtClean="0">
                <a:solidFill>
                  <a:srgbClr val="002060"/>
                </a:solidFill>
                <a:latin typeface="Sitka Banner" pitchFamily="2" charset="0"/>
              </a:rPr>
              <a:t>" </a:t>
            </a:r>
            <a:endParaRPr lang="ru-RU" sz="1600" i="1" dirty="0">
              <a:solidFill>
                <a:srgbClr val="002060"/>
              </a:solidFill>
              <a:latin typeface="Sitka Banner" pitchFamily="2" charset="0"/>
            </a:endParaRPr>
          </a:p>
        </p:txBody>
      </p:sp>
      <p:pic>
        <p:nvPicPr>
          <p:cNvPr id="2050" name="Picture 2" descr="C:\Users\Ирина\Documents\Мой компьютер\Княжий Двор\Мероприятия\Дачные хлопоты\Фото, Дачные хлопоты\dz0J0qJgnAc.jpg"/>
          <p:cNvPicPr>
            <a:picLocks noChangeAspect="1" noChangeArrowheads="1"/>
          </p:cNvPicPr>
          <p:nvPr/>
        </p:nvPicPr>
        <p:blipFill>
          <a:blip r:embed="rId4" cstate="print"/>
          <a:srcRect l="1186" t="14954" b="12451"/>
          <a:stretch>
            <a:fillRect/>
          </a:stretch>
        </p:blipFill>
        <p:spPr bwMode="auto">
          <a:xfrm>
            <a:off x="4788024" y="548679"/>
            <a:ext cx="4355976" cy="240013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868144" y="2852936"/>
            <a:ext cx="32758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Sitka Banner" pitchFamily="2" charset="0"/>
              </a:rPr>
              <a:t>Площадка любителей самодеятельных театрализованных постановок </a:t>
            </a:r>
            <a:endParaRPr lang="ru-RU" sz="1600" b="1" i="1" dirty="0" smtClean="0">
              <a:solidFill>
                <a:srgbClr val="002060"/>
              </a:solidFill>
              <a:latin typeface="Sitka Banner" pitchFamily="2" charset="0"/>
            </a:endParaRPr>
          </a:p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Sitka Banner" pitchFamily="2" charset="0"/>
              </a:rPr>
              <a:t>«Дачное чтиво» </a:t>
            </a:r>
            <a:endParaRPr lang="ru-RU" sz="1600" i="1" dirty="0">
              <a:solidFill>
                <a:srgbClr val="002060"/>
              </a:solidFill>
              <a:latin typeface="Sitka Banner" pitchFamily="2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4005064"/>
            <a:ext cx="3203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Sitka Banner" pitchFamily="2" charset="0"/>
              </a:rPr>
              <a:t>Площадка </a:t>
            </a:r>
            <a:r>
              <a:rPr lang="ru-RU" sz="1600" b="1" i="1" dirty="0" smtClean="0">
                <a:solidFill>
                  <a:srgbClr val="002060"/>
                </a:solidFill>
                <a:latin typeface="Sitka Banner" pitchFamily="2" charset="0"/>
              </a:rPr>
              <a:t>любителей </a:t>
            </a:r>
            <a:r>
              <a:rPr lang="ru-RU" sz="1600" b="1" i="1" dirty="0" smtClean="0">
                <a:solidFill>
                  <a:srgbClr val="002060"/>
                </a:solidFill>
                <a:latin typeface="Sitka Banner" pitchFamily="2" charset="0"/>
              </a:rPr>
              <a:t>активных летних игр "Дачные забавы</a:t>
            </a:r>
            <a:r>
              <a:rPr lang="ru-RU" sz="1600" b="1" i="1" dirty="0" smtClean="0">
                <a:solidFill>
                  <a:srgbClr val="002060"/>
                </a:solidFill>
                <a:latin typeface="Sitka Banner" pitchFamily="2" charset="0"/>
              </a:rPr>
              <a:t>"</a:t>
            </a:r>
            <a:endParaRPr lang="ru-RU" sz="1600" i="1" dirty="0">
              <a:solidFill>
                <a:srgbClr val="002060"/>
              </a:solidFill>
              <a:latin typeface="Sitka Banner" pitchFamily="2" charset="0"/>
            </a:endParaRPr>
          </a:p>
        </p:txBody>
      </p:sp>
      <p:pic>
        <p:nvPicPr>
          <p:cNvPr id="2051" name="Picture 3" descr="C:\Users\Ирина\Documents\Мой компьютер\Княжий Двор\Мероприятия\Дачные хлопоты\Суница, фото, дач. хлоп\20150808_1254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4566726"/>
            <a:ext cx="3818789" cy="2291274"/>
          </a:xfrm>
          <a:prstGeom prst="rect">
            <a:avLst/>
          </a:prstGeom>
          <a:noFill/>
        </p:spPr>
      </p:pic>
      <p:pic>
        <p:nvPicPr>
          <p:cNvPr id="2052" name="Picture 4" descr="C:\Users\Ирина\Documents\Мой компьютер\Княжий Двор\Мероприятия\Дачные хлопоты\Фото, Матасова, дач. хл\DSC032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1196752"/>
            <a:ext cx="4032448" cy="235102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Monotype Corsiva" pitchFamily="66" charset="0"/>
              </a:rPr>
              <a:t>Освещение летнего фестиваля в СМИ</a:t>
            </a:r>
            <a:endParaRPr lang="ru-RU" b="1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1124744"/>
            <a:ext cx="5148064" cy="1512168"/>
          </a:xfrm>
        </p:spPr>
        <p:txBody>
          <a:bodyPr/>
          <a:lstStyle/>
          <a:p>
            <a:pPr algn="ctr">
              <a:buNone/>
            </a:pPr>
            <a:r>
              <a:rPr lang="ru-RU" sz="1800" b="1" i="1" dirty="0" smtClean="0">
                <a:solidFill>
                  <a:srgbClr val="002060"/>
                </a:solidFill>
                <a:latin typeface="Sitka Banner" pitchFamily="2" charset="0"/>
              </a:rPr>
              <a:t>1) Павлово-Посадское телевидение «Радуга</a:t>
            </a:r>
            <a:r>
              <a:rPr lang="ru-RU" sz="1800" b="1" i="1" dirty="0" smtClean="0">
                <a:solidFill>
                  <a:srgbClr val="002060"/>
                </a:solidFill>
                <a:latin typeface="Sitka Banner" pitchFamily="2" charset="0"/>
              </a:rPr>
              <a:t>»;</a:t>
            </a:r>
            <a:endParaRPr lang="ru-RU" sz="1800" b="1" i="1" dirty="0" smtClean="0">
              <a:solidFill>
                <a:srgbClr val="002060"/>
              </a:solidFill>
              <a:latin typeface="Sitka Banner" pitchFamily="2" charset="0"/>
            </a:endParaRPr>
          </a:p>
          <a:p>
            <a:pPr algn="ctr">
              <a:buNone/>
            </a:pPr>
            <a:r>
              <a:rPr lang="ru-RU" sz="1800" b="1" i="1" dirty="0" smtClean="0">
                <a:solidFill>
                  <a:srgbClr val="002060"/>
                </a:solidFill>
                <a:latin typeface="Sitka Banner" pitchFamily="2" charset="0"/>
              </a:rPr>
              <a:t>2) Павлово-Посадская пресса: газета «</a:t>
            </a:r>
            <a:r>
              <a:rPr lang="ru-RU" sz="1800" b="1" i="1" dirty="0" smtClean="0">
                <a:solidFill>
                  <a:srgbClr val="002060"/>
                </a:solidFill>
                <a:latin typeface="Sitka Banner" pitchFamily="2" charset="0"/>
              </a:rPr>
              <a:t>Истоки», газета </a:t>
            </a:r>
            <a:r>
              <a:rPr lang="ru-RU" sz="1800" b="1" i="1" dirty="0" smtClean="0">
                <a:solidFill>
                  <a:srgbClr val="002060"/>
                </a:solidFill>
                <a:latin typeface="Sitka Banner" pitchFamily="2" charset="0"/>
              </a:rPr>
              <a:t>«Павлово-Посадские известия</a:t>
            </a:r>
            <a:r>
              <a:rPr lang="ru-RU" sz="1800" b="1" i="1" dirty="0" smtClean="0">
                <a:solidFill>
                  <a:srgbClr val="002060"/>
                </a:solidFill>
                <a:latin typeface="Sitka Banner" pitchFamily="2" charset="0"/>
              </a:rPr>
              <a:t>»;</a:t>
            </a:r>
            <a:endParaRPr lang="ru-RU" sz="1800" b="1" i="1" dirty="0" smtClean="0">
              <a:solidFill>
                <a:srgbClr val="002060"/>
              </a:solidFill>
              <a:latin typeface="Sitka Banner" pitchFamily="2" charset="0"/>
            </a:endParaRPr>
          </a:p>
          <a:p>
            <a:pPr algn="ctr">
              <a:buNone/>
            </a:pPr>
            <a:r>
              <a:rPr lang="ru-RU" sz="1800" b="1" i="1" dirty="0" smtClean="0">
                <a:solidFill>
                  <a:srgbClr val="002060"/>
                </a:solidFill>
                <a:latin typeface="Sitka Banner" pitchFamily="2" charset="0"/>
              </a:rPr>
              <a:t>3) Многочисленные </a:t>
            </a:r>
            <a:r>
              <a:rPr lang="ru-RU" sz="1800" b="1" i="1" dirty="0" smtClean="0">
                <a:solidFill>
                  <a:srgbClr val="002060"/>
                </a:solidFill>
                <a:latin typeface="Sitka Banner" pitchFamily="2" charset="0"/>
              </a:rPr>
              <a:t>интернет-ресурсы. </a:t>
            </a:r>
            <a:endParaRPr lang="ru-RU" sz="1800" b="1" i="1" dirty="0" smtClean="0">
              <a:solidFill>
                <a:srgbClr val="002060"/>
              </a:solidFill>
              <a:latin typeface="Sitka Banner" pitchFamily="2" charset="0"/>
            </a:endParaRPr>
          </a:p>
        </p:txBody>
      </p:sp>
      <p:pic>
        <p:nvPicPr>
          <p:cNvPr id="4098" name="Picture 2" descr="C:\Users\Ирина\Documents\Мой компьютер\Княжий Двор\Мероприятия\Дачные хлопоты\Афиша А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3748414" cy="5301208"/>
          </a:xfrm>
          <a:prstGeom prst="rect">
            <a:avLst/>
          </a:prstGeom>
          <a:noFill/>
        </p:spPr>
      </p:pic>
      <p:pic>
        <p:nvPicPr>
          <p:cNvPr id="7" name="Picture 4" descr="C:\Users\Ирина\Documents\Мой компьютер\Княжий Двор\Мероприятия\Дачные хлопоты\Фото, Дачные хлопоты\ojtUani0SJ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492896"/>
            <a:ext cx="4411464" cy="330859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548680"/>
            <a:ext cx="4355976" cy="2592288"/>
          </a:xfrm>
        </p:spPr>
        <p:txBody>
          <a:bodyPr/>
          <a:lstStyle/>
          <a:p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Летний фестиваль «Дачные хлопоты» – это 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разнообразные 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конкурсы, дачные игры и русские забавы, угощения, выступления фольклорных 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коллективов. </a:t>
            </a:r>
            <a:endParaRPr lang="ru-RU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483" name="Picture 3" descr="C:\Users\Samsung\AppData\Local\Temp\HamsterArc{69c756e6-fc95-4121-894f-165280d87568}\xSITsU884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4379979" cy="3284984"/>
          </a:xfrm>
          <a:prstGeom prst="rect">
            <a:avLst/>
          </a:prstGeom>
          <a:noFill/>
        </p:spPr>
      </p:pic>
      <p:pic>
        <p:nvPicPr>
          <p:cNvPr id="5122" name="Picture 2" descr="C:\Users\Ирина\Documents\Мой компьютер\Княжий Двор\Мероприятия\Дачные хлопоты\Фото, Дачные хлопоты\Od7E99hH0x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501008"/>
            <a:ext cx="4302944" cy="3227208"/>
          </a:xfrm>
          <a:prstGeom prst="rect">
            <a:avLst/>
          </a:prstGeom>
          <a:noFill/>
        </p:spPr>
      </p:pic>
      <p:pic>
        <p:nvPicPr>
          <p:cNvPr id="7" name="Picture 3" descr="C:\Users\Samsung\Desktop\хлопоты 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284984"/>
            <a:ext cx="4211960" cy="336499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88640"/>
            <a:ext cx="4680520" cy="2304256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Все победители конкурсной программы были </a:t>
            </a: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награждены дипломами и </a:t>
            </a: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памятными призами 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21506" name="Picture 2" descr="C:\Users\Samsung\Desktop\хлопоты 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708920"/>
            <a:ext cx="4499992" cy="3374994"/>
          </a:xfrm>
          <a:prstGeom prst="rect">
            <a:avLst/>
          </a:prstGeom>
          <a:noFill/>
        </p:spPr>
      </p:pic>
      <p:pic>
        <p:nvPicPr>
          <p:cNvPr id="6146" name="Picture 2" descr="C:\Users\Ирина\Documents\Мой компьютер\Княжий Двор\Мероприятия\Дачные хлопоты\Фото, Дачные хлопоты\CIMG0178.JPG"/>
          <p:cNvPicPr>
            <a:picLocks noChangeAspect="1" noChangeArrowheads="1"/>
          </p:cNvPicPr>
          <p:nvPr/>
        </p:nvPicPr>
        <p:blipFill>
          <a:blip r:embed="rId3" cstate="print"/>
          <a:srcRect r="13848"/>
          <a:stretch>
            <a:fillRect/>
          </a:stretch>
        </p:blipFill>
        <p:spPr bwMode="auto">
          <a:xfrm>
            <a:off x="4932040" y="116632"/>
            <a:ext cx="4085104" cy="3168352"/>
          </a:xfrm>
          <a:prstGeom prst="rect">
            <a:avLst/>
          </a:prstGeom>
          <a:noFill/>
        </p:spPr>
      </p:pic>
      <p:pic>
        <p:nvPicPr>
          <p:cNvPr id="6147" name="Picture 3" descr="C:\Users\Ирина\Documents\Мой компьютер\Княжий Двор\Мероприятия\Дачные хлопоты\Фото, Матасова 2\DSC03291.JPG"/>
          <p:cNvPicPr>
            <a:picLocks noChangeAspect="1" noChangeArrowheads="1"/>
          </p:cNvPicPr>
          <p:nvPr/>
        </p:nvPicPr>
        <p:blipFill>
          <a:blip r:embed="rId4" cstate="print"/>
          <a:srcRect l="8113" t="6977" r="3799" b="9302"/>
          <a:stretch>
            <a:fillRect/>
          </a:stretch>
        </p:blipFill>
        <p:spPr bwMode="auto">
          <a:xfrm>
            <a:off x="4932040" y="3501008"/>
            <a:ext cx="4104456" cy="28803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6624736" cy="648072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Monotype Corsiva" pitchFamily="66" charset="0"/>
              </a:rPr>
              <a:t>Источники финансирования</a:t>
            </a:r>
            <a:endParaRPr lang="ru-RU" b="1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4"/>
            <a:ext cx="5508104" cy="1872208"/>
          </a:xfrm>
        </p:spPr>
        <p:txBody>
          <a:bodyPr/>
          <a:lstStyle/>
          <a:p>
            <a:pPr algn="ctr">
              <a:buNone/>
            </a:pPr>
            <a:r>
              <a:rPr lang="ru-RU" sz="1800" i="1" dirty="0" smtClean="0">
                <a:solidFill>
                  <a:srgbClr val="660066"/>
                </a:solidFill>
                <a:latin typeface="Sitka Banner" pitchFamily="2" charset="0"/>
                <a:cs typeface="Aharoni" pitchFamily="2" charset="-79"/>
              </a:rPr>
              <a:t> </a:t>
            </a:r>
            <a:r>
              <a:rPr lang="ru-RU" sz="1800" b="1" i="1" dirty="0" smtClean="0">
                <a:solidFill>
                  <a:srgbClr val="002060"/>
                </a:solidFill>
                <a:latin typeface="Sitka Banner" pitchFamily="2" charset="0"/>
                <a:cs typeface="Aharoni" pitchFamily="2" charset="-79"/>
              </a:rPr>
              <a:t> 1) </a:t>
            </a:r>
            <a:r>
              <a:rPr lang="ru-RU" sz="1800" b="1" i="1" u="sng" dirty="0" smtClean="0">
                <a:solidFill>
                  <a:srgbClr val="002060"/>
                </a:solidFill>
                <a:latin typeface="Sitka Banner" pitchFamily="2" charset="0"/>
                <a:cs typeface="Aharoni" pitchFamily="2" charset="-79"/>
              </a:rPr>
              <a:t>Использование </a:t>
            </a:r>
            <a:r>
              <a:rPr lang="ru-RU" sz="1800" b="1" i="1" u="sng" dirty="0" smtClean="0">
                <a:solidFill>
                  <a:srgbClr val="002060"/>
                </a:solidFill>
                <a:latin typeface="Sitka Banner" pitchFamily="2" charset="0"/>
                <a:cs typeface="Aharoni" pitchFamily="2" charset="-79"/>
              </a:rPr>
              <a:t>административного ресурса</a:t>
            </a:r>
            <a:r>
              <a:rPr lang="ru-RU" sz="1800" b="1" i="1" dirty="0" smtClean="0">
                <a:solidFill>
                  <a:srgbClr val="002060"/>
                </a:solidFill>
                <a:latin typeface="Sitka Banner" pitchFamily="2" charset="0"/>
                <a:cs typeface="Aharoni" pitchFamily="2" charset="-79"/>
              </a:rPr>
              <a:t>: организация стоянок для транспорта, обеспечение мероприятий по </a:t>
            </a:r>
            <a:r>
              <a:rPr lang="ru-RU" sz="1800" b="1" i="1" dirty="0" smtClean="0">
                <a:solidFill>
                  <a:srgbClr val="002060"/>
                </a:solidFill>
                <a:latin typeface="Sitka Banner" pitchFamily="2" charset="0"/>
                <a:cs typeface="Arial" pitchFamily="34" charset="0"/>
              </a:rPr>
              <a:t>охране</a:t>
            </a:r>
            <a:r>
              <a:rPr lang="ru-RU" sz="1800" b="1" i="1" dirty="0" smtClean="0">
                <a:solidFill>
                  <a:srgbClr val="002060"/>
                </a:solidFill>
                <a:latin typeface="Sitka Banner" pitchFamily="2" charset="0"/>
                <a:cs typeface="Aharoni" pitchFamily="2" charset="-79"/>
              </a:rPr>
              <a:t> общественного порядка, организация концертной программы силами  самодеятельных творческих коллективов Павлово-Посадского района.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3717032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Sitka Banner" pitchFamily="2" charset="0"/>
                <a:cs typeface="Aharoni" pitchFamily="2" charset="-79"/>
              </a:rPr>
              <a:t> </a:t>
            </a:r>
            <a:r>
              <a:rPr lang="ru-RU" i="1" dirty="0" smtClean="0">
                <a:solidFill>
                  <a:srgbClr val="002060"/>
                </a:solidFill>
                <a:latin typeface="Sitka Banner" pitchFamily="2" charset="0"/>
                <a:cs typeface="Aharoni" pitchFamily="2" charset="-79"/>
              </a:rPr>
              <a:t>2) </a:t>
            </a:r>
            <a:r>
              <a:rPr lang="ru-RU" b="1" i="1" u="sng" dirty="0" smtClean="0">
                <a:solidFill>
                  <a:srgbClr val="002060"/>
                </a:solidFill>
                <a:latin typeface="Sitka Banner" pitchFamily="2" charset="0"/>
                <a:cs typeface="Aharoni" pitchFamily="2" charset="-79"/>
              </a:rPr>
              <a:t>Средства </a:t>
            </a:r>
            <a:r>
              <a:rPr lang="ru-RU" b="1" i="1" u="sng" dirty="0" smtClean="0">
                <a:solidFill>
                  <a:srgbClr val="002060"/>
                </a:solidFill>
                <a:latin typeface="Sitka Banner" pitchFamily="2" charset="0"/>
                <a:cs typeface="Aharoni" pitchFamily="2" charset="-79"/>
              </a:rPr>
              <a:t>учреждения: </a:t>
            </a:r>
            <a:r>
              <a:rPr lang="ru-RU" b="1" i="1" dirty="0" smtClean="0">
                <a:solidFill>
                  <a:srgbClr val="002060"/>
                </a:solidFill>
                <a:latin typeface="Sitka Banner" pitchFamily="2" charset="0"/>
                <a:cs typeface="Aharoni" pitchFamily="2" charset="-79"/>
              </a:rPr>
              <a:t>установка сцены и звукового концертного оборудования, организация анимационной программы для детей, оплата рекламы в СМИ, публикация и размещение информационных афиш, баннеров, приобретение сувениров, дипломов, благодарственных писем для награждения участников; оформление выставки, подготовка территории для проведения праздника.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3501008"/>
            <a:ext cx="37444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endParaRPr lang="ru-RU" sz="1600" dirty="0" smtClean="0">
              <a:solidFill>
                <a:srgbClr val="660066"/>
              </a:solidFill>
              <a:cs typeface="Aharoni" pitchFamily="2" charset="-79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3212976"/>
            <a:ext cx="37444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endParaRPr lang="ru-RU" sz="1400" dirty="0" smtClean="0">
              <a:solidFill>
                <a:srgbClr val="660066"/>
              </a:solidFill>
              <a:cs typeface="Aharoni" pitchFamily="2" charset="-79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52292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ru-RU" b="1" i="1" u="sng" dirty="0" smtClean="0">
                <a:solidFill>
                  <a:srgbClr val="002060"/>
                </a:solidFill>
                <a:latin typeface="Sitka Banner" pitchFamily="2" charset="0"/>
                <a:cs typeface="Aharoni" pitchFamily="2" charset="-79"/>
              </a:rPr>
              <a:t>3) Средства </a:t>
            </a:r>
            <a:r>
              <a:rPr lang="ru-RU" b="1" i="1" u="sng" dirty="0" smtClean="0">
                <a:solidFill>
                  <a:srgbClr val="002060"/>
                </a:solidFill>
                <a:latin typeface="Sitka Banner" pitchFamily="2" charset="0"/>
                <a:cs typeface="Aharoni" pitchFamily="2" charset="-79"/>
              </a:rPr>
              <a:t>партнеров: </a:t>
            </a:r>
            <a:r>
              <a:rPr lang="ru-RU" b="1" i="1" dirty="0" smtClean="0">
                <a:solidFill>
                  <a:srgbClr val="002060"/>
                </a:solidFill>
                <a:latin typeface="Sitka Banner" pitchFamily="2" charset="0"/>
                <a:cs typeface="Aharoni" pitchFamily="2" charset="-79"/>
              </a:rPr>
              <a:t>организация ярмарочной торговли, предоставление памятных подарков от ООО «ТОН» и </a:t>
            </a:r>
            <a:r>
              <a:rPr lang="ru-RU" b="1" i="1" dirty="0" smtClean="0">
                <a:solidFill>
                  <a:srgbClr val="002060"/>
                </a:solidFill>
                <a:latin typeface="Sitka Banner" pitchFamily="2" charset="0"/>
              </a:rPr>
              <a:t>Восточной межрайонной торгово-промышленной </a:t>
            </a:r>
            <a:r>
              <a:rPr lang="ru-RU" b="1" i="1" dirty="0" smtClean="0">
                <a:solidFill>
                  <a:srgbClr val="002060"/>
                </a:solidFill>
                <a:latin typeface="Sitka Banner" pitchFamily="2" charset="0"/>
              </a:rPr>
              <a:t>палаты.</a:t>
            </a:r>
            <a:endParaRPr lang="ru-RU" b="1" i="1" dirty="0" smtClean="0">
              <a:solidFill>
                <a:srgbClr val="002060"/>
              </a:solidFill>
              <a:latin typeface="Sitka Banner" pitchFamily="2" charset="0"/>
            </a:endParaRPr>
          </a:p>
        </p:txBody>
      </p:sp>
      <p:pic>
        <p:nvPicPr>
          <p:cNvPr id="22530" name="Picture 2" descr="C:\Users\Samsung\Desktop\хлопоты 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980728"/>
            <a:ext cx="3456384" cy="2592288"/>
          </a:xfrm>
          <a:prstGeom prst="rect">
            <a:avLst/>
          </a:prstGeom>
          <a:noFill/>
        </p:spPr>
      </p:pic>
      <p:pic>
        <p:nvPicPr>
          <p:cNvPr id="10" name="Picture 2" descr="C:\Users\Samsung\Desktop\хлопоты 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492896"/>
            <a:ext cx="410445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2602</TotalTime>
  <Words>704</Words>
  <Application>Microsoft Office PowerPoint</Application>
  <PresentationFormat>Экран (4:3)</PresentationFormat>
  <Paragraphs>53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Diseño predeterminado</vt:lpstr>
      <vt:lpstr>Слайд 1</vt:lpstr>
      <vt:lpstr>Значимость проекта для продвижения территории</vt:lpstr>
      <vt:lpstr>Масштаб вовлечения аудитории</vt:lpstr>
      <vt:lpstr>Конкурсная программа фестиваля</vt:lpstr>
      <vt:lpstr>Площадки знатоков  и любителей чая  - «Дачное чаепитие» и летних напитков - «Дачный квасень»</vt:lpstr>
      <vt:lpstr>Освещение летнего фестиваля в СМИ</vt:lpstr>
      <vt:lpstr>Летний фестиваль «Дачные хлопоты» – это разнообразные конкурсы, дачные игры и русские забавы, угощения, выступления фольклорных коллективов. </vt:lpstr>
      <vt:lpstr>Слайд 8</vt:lpstr>
      <vt:lpstr>Источники финансирования</vt:lpstr>
      <vt:lpstr>Планы и перспективы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Ирина</cp:lastModifiedBy>
  <cp:revision>136</cp:revision>
  <dcterms:created xsi:type="dcterms:W3CDTF">2010-05-23T14:28:12Z</dcterms:created>
  <dcterms:modified xsi:type="dcterms:W3CDTF">2015-09-01T10:21:11Z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93004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