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3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305" r:id="rId6"/>
    <p:sldId id="263" r:id="rId7"/>
    <p:sldId id="264" r:id="rId8"/>
    <p:sldId id="265" r:id="rId9"/>
    <p:sldId id="275" r:id="rId10"/>
    <p:sldId id="280" r:id="rId11"/>
    <p:sldId id="294" r:id="rId12"/>
    <p:sldId id="301" r:id="rId13"/>
  </p:sldIdLst>
  <p:sldSz cx="12192000" cy="6858000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4617" autoAdjust="0"/>
    <p:restoredTop sz="94660"/>
  </p:normalViewPr>
  <p:slideViewPr>
    <p:cSldViewPr snapToGrid="0">
      <p:cViewPr varScale="1">
        <p:scale>
          <a:sx n="41" d="100"/>
          <a:sy n="41" d="100"/>
        </p:scale>
        <p:origin x="-324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70F87632-D66C-4385-BA4F-C114A2B34F4C}" type="datetimeFigureOut">
              <a:rPr lang="ru-RU"/>
              <a:pPr>
                <a:defRPr/>
              </a:pPr>
              <a:t>01.01.2004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79B768DD-BF1E-4953-ACE3-B3AC0586056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5363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DF77C81-4724-4859-9E87-4296D8B37BF7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9459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5BB0C8E-4185-4218-8302-7E1C5C6135F2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7"/>
          <p:cNvSpPr/>
          <p:nvPr/>
        </p:nvSpPr>
        <p:spPr>
          <a:xfrm>
            <a:off x="0" y="6334125"/>
            <a:ext cx="12188825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6" name="Straight Connector 8"/>
          <p:cNvCxnSpPr/>
          <p:nvPr/>
        </p:nvCxnSpPr>
        <p:spPr>
          <a:xfrm>
            <a:off x="1208088" y="4343400"/>
            <a:ext cx="9875837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/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FEDEA5-0C59-420B-B45A-07016FA10961}" type="datetimeFigureOut">
              <a:rPr lang="ru-RU"/>
              <a:pPr>
                <a:defRPr/>
              </a:pPr>
              <a:t>01.01.2004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9BF3EF-0F66-4923-984E-94DE3CE4A7B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7"/>
          <p:cNvSpPr/>
          <p:nvPr/>
        </p:nvSpPr>
        <p:spPr>
          <a:xfrm>
            <a:off x="0" y="6334125"/>
            <a:ext cx="12188825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524DE3-F078-4128-9273-801EDA42D349}" type="datetimeFigureOut">
              <a:rPr lang="ru-RU"/>
              <a:pPr>
                <a:defRPr/>
              </a:pPr>
              <a:t>01.01.2004</a:t>
            </a:fld>
            <a:endParaRPr lang="ru-RU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CE5A39-1D26-4660-B977-2C50AAC4EAA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2AD1C3-C9B1-4BE1-BFAC-B7C7AEABB794}" type="datetimeFigureOut">
              <a:rPr lang="ru-RU"/>
              <a:pPr>
                <a:defRPr/>
              </a:pPr>
              <a:t>01.01.2004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6827C2-9DFB-404E-8AAE-DC8709F7E20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224C4D-3F19-4339-A0F5-3FC0D81C85F9}" type="datetimeFigureOut">
              <a:rPr lang="ru-RU"/>
              <a:pPr>
                <a:defRPr/>
              </a:pPr>
              <a:t>01.01.2004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5FD4A8-BEBF-4669-A453-40A7EF09A5E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7"/>
          <p:cNvSpPr/>
          <p:nvPr/>
        </p:nvSpPr>
        <p:spPr>
          <a:xfrm>
            <a:off x="0" y="6334125"/>
            <a:ext cx="12188825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6" name="Straight Connector 8"/>
          <p:cNvCxnSpPr/>
          <p:nvPr/>
        </p:nvCxnSpPr>
        <p:spPr>
          <a:xfrm>
            <a:off x="1208088" y="4343400"/>
            <a:ext cx="9875837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Ctr="0"/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2F6809-E5CD-4A46-94FF-94ABA06005D6}" type="datetimeFigureOut">
              <a:rPr lang="ru-RU"/>
              <a:pPr>
                <a:defRPr/>
              </a:pPr>
              <a:t>01.01.2004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DF0ECC-06E7-4823-AD94-5B376494729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4FC6D9-7AD4-4789-BE40-18AD8B36191B}" type="datetimeFigureOut">
              <a:rPr lang="ru-RU"/>
              <a:pPr>
                <a:defRPr/>
              </a:pPr>
              <a:t>01.01.2004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EBD6B4-DA96-4502-8E4A-FD20828E6DC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3D834A-A64F-42ED-BACE-8B200937B02D}" type="datetimeFigureOut">
              <a:rPr lang="ru-RU"/>
              <a:pPr>
                <a:defRPr/>
              </a:pPr>
              <a:t>01.01.2004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299996-8CE4-4FB6-8F2B-391BCF47DF8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ED26F0-EA5B-4B52-8928-6B3D0D41DB9A}" type="datetimeFigureOut">
              <a:rPr lang="ru-RU"/>
              <a:pPr>
                <a:defRPr/>
              </a:pPr>
              <a:t>01.01.2004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700F91-82FD-4BD6-9050-076A74D95AD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0"/>
            <a:ext cx="40513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8"/>
          <p:cNvSpPr/>
          <p:nvPr/>
        </p:nvSpPr>
        <p:spPr>
          <a:xfrm>
            <a:off x="4040188" y="0"/>
            <a:ext cx="635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/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>
          <a:xfrm>
            <a:off x="465138" y="6459538"/>
            <a:ext cx="2619375" cy="365125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3154C6AA-E644-46FF-8651-8A8DE36544F1}" type="datetimeFigureOut">
              <a:rPr lang="ru-RU"/>
              <a:pPr>
                <a:defRPr/>
              </a:pPr>
              <a:t>01.01.2004</a:t>
            </a:fld>
            <a:endParaRPr lang="ru-RU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538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05847589-68A2-49B1-BFA4-C18FC2EEFC2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8"/>
          <p:cNvSpPr/>
          <p:nvPr/>
        </p:nvSpPr>
        <p:spPr>
          <a:xfrm>
            <a:off x="0" y="4914900"/>
            <a:ext cx="12188825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tIns="0" bIns="0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rtlCol="0"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63FBF9-6740-420E-8782-FC10F77175AE}" type="datetimeFigureOut">
              <a:rPr lang="ru-RU"/>
              <a:pPr>
                <a:defRPr/>
              </a:pPr>
              <a:t>01.01.2004</a:t>
            </a:fld>
            <a:endParaRPr lang="ru-RU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779EED-B17D-4B3E-BC10-B27361DABCA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4D4961-685C-4857-A871-1482F0B38AB8}" type="datetimeFigureOut">
              <a:rPr lang="ru-RU"/>
              <a:pPr>
                <a:defRPr/>
              </a:pPr>
              <a:t>01.01.2004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2CF5BC-5C49-4324-A7F2-A24C4B2169F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125"/>
            <a:ext cx="12192000" cy="666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6963" y="287338"/>
            <a:ext cx="10058400" cy="14493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2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096963" y="1846263"/>
            <a:ext cx="10058400" cy="402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6963" y="6459538"/>
            <a:ext cx="2473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fld id="{42AB3AD0-8262-425C-8417-FB381478EFB4}" type="datetimeFigureOut">
              <a:rPr lang="ru-RU"/>
              <a:pPr>
                <a:defRPr/>
              </a:pPr>
              <a:t>01.01.2004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75" y="6459538"/>
            <a:ext cx="48228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 cap="all" baseline="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1238" y="6459538"/>
            <a:ext cx="1311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5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fld id="{75EF3BE6-B33E-462B-BE49-4DA94FC2799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800" y="1738313"/>
            <a:ext cx="9966325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5" r:id="rId2"/>
    <p:sldLayoutId id="2147483787" r:id="rId3"/>
    <p:sldLayoutId id="2147483784" r:id="rId4"/>
    <p:sldLayoutId id="2147483783" r:id="rId5"/>
    <p:sldLayoutId id="2147483782" r:id="rId6"/>
    <p:sldLayoutId id="2147483788" r:id="rId7"/>
    <p:sldLayoutId id="2147483789" r:id="rId8"/>
    <p:sldLayoutId id="2147483781" r:id="rId9"/>
    <p:sldLayoutId id="2147483790" r:id="rId10"/>
    <p:sldLayoutId id="2147483780" r:id="rId11"/>
  </p:sldLayoutIdLst>
  <p:txStyles>
    <p:titleStyle>
      <a:lvl1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 kern="1200" spc="-50">
          <a:solidFill>
            <a:srgbClr val="404040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/>
        </a:defRPr>
      </a:lvl2pPr>
      <a:lvl3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/>
        </a:defRPr>
      </a:lvl3pPr>
      <a:lvl4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/>
        </a:defRPr>
      </a:lvl4pPr>
      <a:lvl5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/>
        </a:defRPr>
      </a:lvl5pPr>
      <a:lvl6pPr marL="4572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/>
        </a:defRPr>
      </a:lvl6pPr>
      <a:lvl7pPr marL="9144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/>
        </a:defRPr>
      </a:lvl7pPr>
      <a:lvl8pPr marL="13716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/>
        </a:defRPr>
      </a:lvl8pPr>
      <a:lvl9pPr marL="18288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/>
        </a:defRPr>
      </a:lvl9pPr>
    </p:titleStyle>
    <p:bodyStyle>
      <a:lvl1pPr marL="90488" indent="-90488" algn="l" rtl="0" eaLnBrk="0" fontAlgn="base" hangingPunct="0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itchFamily="34" charset="0"/>
        <a:buChar char=" "/>
        <a:defRPr sz="2000" kern="1200">
          <a:solidFill>
            <a:srgbClr val="404040"/>
          </a:solidFill>
          <a:latin typeface="+mn-lt"/>
          <a:ea typeface="+mn-ea"/>
          <a:cs typeface="+mn-cs"/>
        </a:defRPr>
      </a:lvl1pPr>
      <a:lvl2pPr marL="382588" indent="-182563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2800" kern="1200">
          <a:solidFill>
            <a:srgbClr val="404040"/>
          </a:solidFill>
          <a:latin typeface="+mn-lt"/>
          <a:ea typeface="+mn-ea"/>
          <a:cs typeface="+mn-cs"/>
        </a:defRPr>
      </a:lvl2pPr>
      <a:lvl3pPr marL="566738" indent="-182563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rgbClr val="404040"/>
          </a:solidFill>
          <a:latin typeface="+mn-lt"/>
          <a:ea typeface="+mn-ea"/>
          <a:cs typeface="+mn-cs"/>
        </a:defRPr>
      </a:lvl3pPr>
      <a:lvl4pPr marL="749300" indent="-182563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rgbClr val="404040"/>
          </a:solidFill>
          <a:latin typeface="+mn-lt"/>
          <a:ea typeface="+mn-ea"/>
          <a:cs typeface="+mn-cs"/>
        </a:defRPr>
      </a:lvl4pPr>
      <a:lvl5pPr marL="931863" indent="-182563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3" descr="Анонс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81113" y="0"/>
            <a:ext cx="9779000" cy="689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6963" y="287338"/>
            <a:ext cx="10058400" cy="1449387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sz="3600" smtClean="0">
                <a:solidFill>
                  <a:srgbClr val="C00000"/>
                </a:solidFill>
              </a:rPr>
              <a:t>Выставка военной техники, оружия времен ВОВ и спортивных автомобилей.</a:t>
            </a:r>
            <a:br>
              <a:rPr lang="ru-RU" sz="3600" smtClean="0">
                <a:solidFill>
                  <a:srgbClr val="C00000"/>
                </a:solidFill>
              </a:rPr>
            </a:br>
            <a:r>
              <a:rPr lang="ru-RU" sz="2000" smtClean="0">
                <a:solidFill>
                  <a:srgbClr val="C00000"/>
                </a:solidFill>
              </a:rPr>
              <a:t>Организаторы – «СТК Мотор» (руководитель</a:t>
            </a:r>
            <a:r>
              <a:rPr lang="ru-RU" sz="2400" smtClean="0">
                <a:solidFill>
                  <a:srgbClr val="C00000"/>
                </a:solidFill>
              </a:rPr>
              <a:t> </a:t>
            </a:r>
            <a:r>
              <a:rPr lang="ru-RU" sz="2000" b="1" smtClean="0">
                <a:solidFill>
                  <a:srgbClr val="C00000"/>
                </a:solidFill>
              </a:rPr>
              <a:t>Тимофей Воробьев</a:t>
            </a:r>
            <a:r>
              <a:rPr lang="ru-RU" sz="2000" smtClean="0">
                <a:solidFill>
                  <a:srgbClr val="C00000"/>
                </a:solidFill>
              </a:rPr>
              <a:t>), музей военного оружия (Ростов Великий).</a:t>
            </a:r>
          </a:p>
        </p:txBody>
      </p:sp>
      <p:pic>
        <p:nvPicPr>
          <p:cNvPr id="44037" name="Picture 5" descr="11665562_851984058211829_7166159298253365729_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78550" y="2209800"/>
            <a:ext cx="5876925" cy="3905250"/>
          </a:xfrm>
          <a:prstGeom prst="rect">
            <a:avLst/>
          </a:prstGeom>
          <a:noFill/>
        </p:spPr>
      </p:pic>
      <p:pic>
        <p:nvPicPr>
          <p:cNvPr id="44038" name="Picture 6" descr="11141759_851982588211976_5371665137332184174_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0175" y="2228850"/>
            <a:ext cx="5880100" cy="390842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pPr eaLnBrk="1" hangingPunct="1"/>
            <a:r>
              <a:rPr lang="ru-RU" sz="3600" smtClean="0">
                <a:solidFill>
                  <a:srgbClr val="C00000"/>
                </a:solidFill>
              </a:rPr>
              <a:t>На детской игровой площадке</a:t>
            </a:r>
            <a:r>
              <a:rPr lang="ru-RU" sz="4400" smtClean="0">
                <a:solidFill>
                  <a:srgbClr val="C00000"/>
                </a:solidFill>
              </a:rPr>
              <a:t> </a:t>
            </a:r>
            <a:br>
              <a:rPr lang="ru-RU" sz="4400" smtClean="0">
                <a:solidFill>
                  <a:srgbClr val="C00000"/>
                </a:solidFill>
              </a:rPr>
            </a:br>
            <a:r>
              <a:rPr lang="ru-RU" sz="2000" smtClean="0">
                <a:solidFill>
                  <a:srgbClr val="C00000"/>
                </a:solidFill>
              </a:rPr>
              <a:t>задействовано несколько анимационных групп </a:t>
            </a:r>
            <a:br>
              <a:rPr lang="ru-RU" sz="2000" smtClean="0">
                <a:solidFill>
                  <a:srgbClr val="C00000"/>
                </a:solidFill>
              </a:rPr>
            </a:br>
            <a:r>
              <a:rPr lang="ru-RU" sz="2000" smtClean="0">
                <a:solidFill>
                  <a:srgbClr val="C00000"/>
                </a:solidFill>
              </a:rPr>
              <a:t>различной направленности.</a:t>
            </a:r>
            <a:r>
              <a:rPr lang="ru-RU" sz="2400" smtClean="0">
                <a:solidFill>
                  <a:srgbClr val="C00000"/>
                </a:solidFill>
              </a:rPr>
              <a:t> </a:t>
            </a:r>
          </a:p>
        </p:txBody>
      </p:sp>
      <p:pic>
        <p:nvPicPr>
          <p:cNvPr id="46087" name="Picture 7" descr="IMG_832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67150" y="1704975"/>
            <a:ext cx="4113213" cy="3560763"/>
          </a:xfrm>
          <a:prstGeom prst="rect">
            <a:avLst/>
          </a:prstGeom>
          <a:noFill/>
        </p:spPr>
      </p:pic>
      <p:pic>
        <p:nvPicPr>
          <p:cNvPr id="46086" name="Picture 6" descr="IMG_83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53350" y="3271838"/>
            <a:ext cx="4016375" cy="3011487"/>
          </a:xfrm>
          <a:prstGeom prst="rect">
            <a:avLst/>
          </a:prstGeom>
          <a:noFill/>
        </p:spPr>
      </p:pic>
      <p:pic>
        <p:nvPicPr>
          <p:cNvPr id="46088" name="Picture 8" descr="IMG_829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6863" y="2963863"/>
            <a:ext cx="4406900" cy="3303587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6963" y="419100"/>
            <a:ext cx="10058400" cy="1327150"/>
          </a:xfrm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pPr eaLnBrk="1" hangingPunct="1"/>
            <a:r>
              <a:rPr lang="ru-RU" sz="3600" smtClean="0">
                <a:solidFill>
                  <a:srgbClr val="C00000"/>
                </a:solidFill>
              </a:rPr>
              <a:t>Удобная транспортная доступность</a:t>
            </a:r>
            <a:r>
              <a:rPr lang="ru-RU" sz="2400" smtClean="0">
                <a:solidFill>
                  <a:srgbClr val="C00000"/>
                </a:solidFill>
              </a:rPr>
              <a:t/>
            </a:r>
            <a:br>
              <a:rPr lang="ru-RU" sz="2400" smtClean="0">
                <a:solidFill>
                  <a:srgbClr val="C00000"/>
                </a:solidFill>
              </a:rPr>
            </a:br>
            <a:r>
              <a:rPr lang="ru-RU" sz="2000" smtClean="0">
                <a:solidFill>
                  <a:srgbClr val="C00000"/>
                </a:solidFill>
              </a:rPr>
              <a:t>позволяет посетить мероприятие, как жителям города и области, </a:t>
            </a:r>
            <a:br>
              <a:rPr lang="ru-RU" sz="2000" smtClean="0">
                <a:solidFill>
                  <a:srgbClr val="C00000"/>
                </a:solidFill>
              </a:rPr>
            </a:br>
            <a:r>
              <a:rPr lang="ru-RU" sz="2000" smtClean="0">
                <a:solidFill>
                  <a:srgbClr val="C00000"/>
                </a:solidFill>
              </a:rPr>
              <a:t>так и гостям из других регионов. </a:t>
            </a:r>
            <a:br>
              <a:rPr lang="ru-RU" sz="2000" smtClean="0">
                <a:solidFill>
                  <a:srgbClr val="C00000"/>
                </a:solidFill>
              </a:rPr>
            </a:br>
            <a:r>
              <a:rPr lang="ru-RU" sz="2000" smtClean="0">
                <a:solidFill>
                  <a:srgbClr val="C00000"/>
                </a:solidFill>
              </a:rPr>
              <a:t>Планируется, что фестиваль в 2016 году посетит более 5 тысяч человек.</a:t>
            </a:r>
          </a:p>
        </p:txBody>
      </p:sp>
      <p:pic>
        <p:nvPicPr>
          <p:cNvPr id="55300" name="Объект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2913" y="2133600"/>
            <a:ext cx="6065837" cy="385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1" name="Picture 5" descr="imag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31000" y="2074863"/>
            <a:ext cx="4924425" cy="401161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82675" y="384175"/>
            <a:ext cx="9621838" cy="1343025"/>
          </a:xfrm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pPr eaLnBrk="1" hangingPunct="1"/>
            <a:r>
              <a:rPr lang="en-US" sz="3600" smtClean="0">
                <a:solidFill>
                  <a:srgbClr val="C00000"/>
                </a:solidFill>
              </a:rPr>
              <a:t>II </a:t>
            </a:r>
            <a:r>
              <a:rPr lang="ru-RU" sz="3600" smtClean="0">
                <a:solidFill>
                  <a:srgbClr val="C00000"/>
                </a:solidFill>
              </a:rPr>
              <a:t>Всероссийский семейный фестиваль технических видов спорта «Техно</a:t>
            </a:r>
            <a:r>
              <a:rPr lang="en-US" sz="3600" smtClean="0">
                <a:solidFill>
                  <a:srgbClr val="C00000"/>
                </a:solidFill>
              </a:rPr>
              <a:t>Sport</a:t>
            </a:r>
            <a:r>
              <a:rPr lang="ru-RU" sz="3600" smtClean="0">
                <a:solidFill>
                  <a:srgbClr val="C00000"/>
                </a:solidFill>
              </a:rPr>
              <a:t>»</a:t>
            </a:r>
            <a:r>
              <a:rPr lang="ru-RU" sz="2000" b="1" smtClean="0">
                <a:solidFill>
                  <a:srgbClr val="C00000"/>
                </a:solidFill>
              </a:rPr>
              <a:t> </a:t>
            </a:r>
            <a:r>
              <a:rPr lang="ru-RU" sz="2000" smtClean="0">
                <a:solidFill>
                  <a:srgbClr val="C00000"/>
                </a:solidFill>
              </a:rPr>
              <a:t>состоялся </a:t>
            </a:r>
            <a:r>
              <a:rPr lang="ru-RU" sz="2000" b="1" smtClean="0">
                <a:solidFill>
                  <a:srgbClr val="C00000"/>
                </a:solidFill>
              </a:rPr>
              <a:t>11</a:t>
            </a:r>
            <a:r>
              <a:rPr lang="ru-RU" sz="2000" smtClean="0">
                <a:solidFill>
                  <a:srgbClr val="C00000"/>
                </a:solidFill>
              </a:rPr>
              <a:t>–</a:t>
            </a:r>
            <a:r>
              <a:rPr lang="ru-RU" sz="2000" b="1" smtClean="0">
                <a:solidFill>
                  <a:srgbClr val="C00000"/>
                </a:solidFill>
              </a:rPr>
              <a:t>12 июля 2015 года совместно</a:t>
            </a:r>
            <a:br>
              <a:rPr lang="ru-RU" sz="2000" b="1" smtClean="0">
                <a:solidFill>
                  <a:srgbClr val="C00000"/>
                </a:solidFill>
              </a:rPr>
            </a:br>
            <a:r>
              <a:rPr lang="ru-RU" sz="2000" b="1" smtClean="0">
                <a:solidFill>
                  <a:srgbClr val="C00000"/>
                </a:solidFill>
              </a:rPr>
              <a:t> с ДОСААФ России </a:t>
            </a:r>
            <a:r>
              <a:rPr lang="ru-RU" sz="2000" smtClean="0">
                <a:solidFill>
                  <a:srgbClr val="C00000"/>
                </a:solidFill>
              </a:rPr>
              <a:t>на аэродроме Карачиха (Ярославль). </a:t>
            </a:r>
            <a:br>
              <a:rPr lang="ru-RU" sz="2000" smtClean="0">
                <a:solidFill>
                  <a:srgbClr val="C00000"/>
                </a:solidFill>
              </a:rPr>
            </a:br>
            <a:r>
              <a:rPr lang="ru-RU" sz="2000" smtClean="0">
                <a:solidFill>
                  <a:srgbClr val="C00000"/>
                </a:solidFill>
              </a:rPr>
              <a:t>Инициатор –</a:t>
            </a:r>
            <a:r>
              <a:rPr lang="en-US" sz="2000" smtClean="0">
                <a:solidFill>
                  <a:srgbClr val="C00000"/>
                </a:solidFill>
              </a:rPr>
              <a:t> </a:t>
            </a:r>
            <a:r>
              <a:rPr lang="ru-RU" sz="2000" smtClean="0">
                <a:solidFill>
                  <a:srgbClr val="C00000"/>
                </a:solidFill>
              </a:rPr>
              <a:t>Ярославская федерация самолётного спорта.</a:t>
            </a:r>
          </a:p>
        </p:txBody>
      </p:sp>
      <p:pic>
        <p:nvPicPr>
          <p:cNvPr id="17412" name="Picture 4" descr="IMG_801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31900" y="1755775"/>
            <a:ext cx="6248400" cy="46101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sz="3600" smtClean="0">
                <a:solidFill>
                  <a:srgbClr val="C00000"/>
                </a:solidFill>
              </a:rPr>
              <a:t>Цели фестиваля </a:t>
            </a:r>
            <a:br>
              <a:rPr lang="ru-RU" sz="3600" smtClean="0">
                <a:solidFill>
                  <a:srgbClr val="C00000"/>
                </a:solidFill>
              </a:rPr>
            </a:br>
            <a:r>
              <a:rPr lang="ru-RU" sz="3600" smtClean="0">
                <a:solidFill>
                  <a:srgbClr val="C00000"/>
                </a:solidFill>
              </a:rPr>
              <a:t>«Техно</a:t>
            </a:r>
            <a:r>
              <a:rPr lang="en-US" sz="3600" smtClean="0">
                <a:solidFill>
                  <a:srgbClr val="C00000"/>
                </a:solidFill>
              </a:rPr>
              <a:t>Sport</a:t>
            </a:r>
            <a:r>
              <a:rPr lang="ru-RU" sz="3600" smtClean="0">
                <a:solidFill>
                  <a:srgbClr val="C00000"/>
                </a:solidFill>
              </a:rPr>
              <a:t>»</a:t>
            </a:r>
          </a:p>
        </p:txBody>
      </p:sp>
      <p:sp>
        <p:nvSpPr>
          <p:cNvPr id="18434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  <a:buFont typeface="Calibri" pitchFamily="34" charset="0"/>
              <a:buNone/>
            </a:pPr>
            <a:endParaRPr lang="ru-RU" smtClean="0">
              <a:solidFill>
                <a:schemeClr val="tx1"/>
              </a:solidFill>
              <a:latin typeface="Calibri Light"/>
            </a:endParaRPr>
          </a:p>
          <a:p>
            <a:pPr eaLnBrk="1" hangingPunct="1">
              <a:lnSpc>
                <a:spcPct val="80000"/>
              </a:lnSpc>
              <a:buFont typeface="Calibri" pitchFamily="34" charset="0"/>
              <a:buNone/>
            </a:pPr>
            <a:r>
              <a:rPr lang="ru-RU" smtClean="0">
                <a:solidFill>
                  <a:schemeClr val="tx1"/>
                </a:solidFill>
                <a:latin typeface="Calibri Light"/>
              </a:rPr>
              <a:t>- Патриотическое воспитание молодёжи.</a:t>
            </a:r>
          </a:p>
          <a:p>
            <a:pPr eaLnBrk="1" hangingPunct="1">
              <a:lnSpc>
                <a:spcPct val="80000"/>
              </a:lnSpc>
              <a:buFont typeface="Calibri" pitchFamily="34" charset="0"/>
              <a:buNone/>
            </a:pPr>
            <a:r>
              <a:rPr lang="ru-RU" smtClean="0">
                <a:solidFill>
                  <a:schemeClr val="tx1"/>
                </a:solidFill>
                <a:latin typeface="Calibri Light"/>
              </a:rPr>
              <a:t>- Развитие событийного туризма в Ярославском регионе.</a:t>
            </a:r>
          </a:p>
          <a:p>
            <a:pPr eaLnBrk="1" hangingPunct="1">
              <a:lnSpc>
                <a:spcPct val="80000"/>
              </a:lnSpc>
              <a:buFont typeface="Calibri" pitchFamily="34" charset="0"/>
              <a:buNone/>
            </a:pPr>
            <a:r>
              <a:rPr lang="ru-RU" smtClean="0">
                <a:solidFill>
                  <a:schemeClr val="tx1"/>
                </a:solidFill>
                <a:latin typeface="Calibri Light"/>
              </a:rPr>
              <a:t>- Демонстрация достижений технических видов спорта России.</a:t>
            </a:r>
          </a:p>
          <a:p>
            <a:pPr eaLnBrk="1" hangingPunct="1">
              <a:lnSpc>
                <a:spcPct val="80000"/>
              </a:lnSpc>
              <a:buFont typeface="Calibri" pitchFamily="34" charset="0"/>
              <a:buNone/>
            </a:pPr>
            <a:r>
              <a:rPr lang="ru-RU" smtClean="0">
                <a:solidFill>
                  <a:schemeClr val="tx1"/>
                </a:solidFill>
                <a:latin typeface="Calibri Light"/>
              </a:rPr>
              <a:t>- Организация активного отдыха для всей семьи.</a:t>
            </a:r>
          </a:p>
          <a:p>
            <a:pPr eaLnBrk="1" hangingPunct="1">
              <a:lnSpc>
                <a:spcPct val="80000"/>
              </a:lnSpc>
              <a:buFont typeface="Calibri" pitchFamily="34" charset="0"/>
              <a:buNone/>
            </a:pPr>
            <a:r>
              <a:rPr lang="ru-RU" smtClean="0">
                <a:solidFill>
                  <a:schemeClr val="tx1"/>
                </a:solidFill>
                <a:latin typeface="Calibri Light"/>
              </a:rPr>
              <a:t>- Популяризация технических видов спорта среди всех поколений.</a:t>
            </a:r>
          </a:p>
          <a:p>
            <a:pPr eaLnBrk="1" hangingPunct="1">
              <a:lnSpc>
                <a:spcPct val="80000"/>
              </a:lnSpc>
              <a:buFont typeface="Calibri" pitchFamily="34" charset="0"/>
              <a:buNone/>
            </a:pPr>
            <a:r>
              <a:rPr lang="ru-RU" smtClean="0">
                <a:solidFill>
                  <a:schemeClr val="tx1"/>
                </a:solidFill>
                <a:latin typeface="Calibri Light"/>
              </a:rPr>
              <a:t>- Развитие сотрудничества между различными спортивными клубами России.</a:t>
            </a:r>
          </a:p>
          <a:p>
            <a:pPr eaLnBrk="1" hangingPunct="1">
              <a:lnSpc>
                <a:spcPct val="80000"/>
              </a:lnSpc>
              <a:buFont typeface="Calibri" pitchFamily="34" charset="0"/>
              <a:buNone/>
            </a:pPr>
            <a:r>
              <a:rPr lang="ru-RU" smtClean="0">
                <a:solidFill>
                  <a:schemeClr val="tx1"/>
                </a:solidFill>
                <a:latin typeface="Calibri Light"/>
              </a:rPr>
              <a:t>- Объединение людей по интересам.</a:t>
            </a:r>
          </a:p>
          <a:p>
            <a:pPr eaLnBrk="1" hangingPunct="1">
              <a:lnSpc>
                <a:spcPct val="80000"/>
              </a:lnSpc>
              <a:buFont typeface="Calibri" pitchFamily="34" charset="0"/>
              <a:buNone/>
            </a:pPr>
            <a:r>
              <a:rPr lang="ru-RU" smtClean="0">
                <a:solidFill>
                  <a:schemeClr val="tx1"/>
                </a:solidFill>
                <a:latin typeface="Calibri Light"/>
              </a:rPr>
              <a:t>- Пропаганда здорового образа жизни.</a:t>
            </a:r>
            <a:endParaRPr lang="ru-RU" smtClean="0"/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225550" y="727075"/>
            <a:ext cx="10758488" cy="1027113"/>
          </a:xfrm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pPr eaLnBrk="1" hangingPunct="1"/>
            <a:r>
              <a:rPr lang="ru-RU" sz="3600" smtClean="0">
                <a:solidFill>
                  <a:srgbClr val="C00000"/>
                </a:solidFill>
              </a:rPr>
              <a:t>Гости и участники </a:t>
            </a:r>
            <a:br>
              <a:rPr lang="ru-RU" sz="3600" smtClean="0">
                <a:solidFill>
                  <a:srgbClr val="C00000"/>
                </a:solidFill>
              </a:rPr>
            </a:br>
            <a:r>
              <a:rPr lang="ru-RU" sz="2000" smtClean="0">
                <a:solidFill>
                  <a:srgbClr val="C00000"/>
                </a:solidFill>
              </a:rPr>
              <a:t>фестиваля приехали из 16 регионов России и из-за рубежа. Федерация планерного спорта России – один из основных участников «Техно</a:t>
            </a:r>
            <a:r>
              <a:rPr lang="en-US" sz="2000" smtClean="0">
                <a:solidFill>
                  <a:srgbClr val="C00000"/>
                </a:solidFill>
              </a:rPr>
              <a:t>Sport</a:t>
            </a:r>
            <a:r>
              <a:rPr lang="ru-RU" sz="2000" smtClean="0">
                <a:solidFill>
                  <a:srgbClr val="C00000"/>
                </a:solidFill>
              </a:rPr>
              <a:t>».</a:t>
            </a:r>
          </a:p>
        </p:txBody>
      </p:sp>
      <p:pic>
        <p:nvPicPr>
          <p:cNvPr id="19462" name="Picture 6" descr="IMG_794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62825" y="1868488"/>
            <a:ext cx="4446588" cy="4357687"/>
          </a:xfrm>
          <a:prstGeom prst="rect">
            <a:avLst/>
          </a:prstGeom>
          <a:noFill/>
        </p:spPr>
      </p:pic>
      <p:pic>
        <p:nvPicPr>
          <p:cNvPr id="19463" name="Picture 7" descr="IMG_805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9263" y="1922463"/>
            <a:ext cx="6754812" cy="4325937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sz="3600" smtClean="0">
                <a:solidFill>
                  <a:srgbClr val="C00000"/>
                </a:solidFill>
              </a:rPr>
              <a:t>К 70-летию Великой Отечественной войны</a:t>
            </a:r>
            <a:r>
              <a:rPr lang="ru-RU" sz="4300" smtClean="0">
                <a:solidFill>
                  <a:srgbClr val="C00000"/>
                </a:solidFill>
              </a:rPr>
              <a:t>     </a:t>
            </a:r>
            <a:r>
              <a:rPr lang="ru-RU" sz="2000" smtClean="0">
                <a:solidFill>
                  <a:srgbClr val="C00000"/>
                </a:solidFill>
              </a:rPr>
              <a:t>на фестивале состоялись стилизованные воздушные бои на авиамоделях, полёты на самолете ЯК-52,  а также открылась Аллея Героев, </a:t>
            </a:r>
            <a:br>
              <a:rPr lang="ru-RU" sz="2000" smtClean="0">
                <a:solidFill>
                  <a:srgbClr val="C00000"/>
                </a:solidFill>
              </a:rPr>
            </a:br>
            <a:r>
              <a:rPr lang="ru-RU" sz="2000" smtClean="0">
                <a:solidFill>
                  <a:srgbClr val="C00000"/>
                </a:solidFill>
              </a:rPr>
              <a:t>посвященная подвигу Героев Советского Союза, </a:t>
            </a:r>
            <a:br>
              <a:rPr lang="ru-RU" sz="2000" smtClean="0">
                <a:solidFill>
                  <a:srgbClr val="C00000"/>
                </a:solidFill>
              </a:rPr>
            </a:br>
            <a:r>
              <a:rPr lang="ru-RU" sz="2000" smtClean="0">
                <a:solidFill>
                  <a:srgbClr val="C00000"/>
                </a:solidFill>
              </a:rPr>
              <a:t>воспитанников Ярославского и Рыбинского аэроклубов.</a:t>
            </a:r>
            <a:r>
              <a:rPr lang="ru-RU" sz="2400" smtClean="0">
                <a:solidFill>
                  <a:srgbClr val="C00000"/>
                </a:solidFill>
              </a:rPr>
              <a:t> </a:t>
            </a:r>
          </a:p>
        </p:txBody>
      </p:sp>
      <p:pic>
        <p:nvPicPr>
          <p:cNvPr id="26626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216150" y="1774825"/>
            <a:ext cx="7823200" cy="45339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5663" y="280988"/>
            <a:ext cx="10058400" cy="1450975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sz="3600" smtClean="0">
                <a:solidFill>
                  <a:srgbClr val="C00000"/>
                </a:solidFill>
              </a:rPr>
              <a:t>Соревнования по эндуро-кроссу</a:t>
            </a:r>
            <a:r>
              <a:rPr lang="ru-RU" sz="2400" smtClean="0">
                <a:solidFill>
                  <a:srgbClr val="C00000"/>
                </a:solidFill>
              </a:rPr>
              <a:t> </a:t>
            </a:r>
            <a:br>
              <a:rPr lang="ru-RU" sz="2400" smtClean="0">
                <a:solidFill>
                  <a:srgbClr val="C00000"/>
                </a:solidFill>
              </a:rPr>
            </a:br>
            <a:r>
              <a:rPr lang="ru-RU" sz="2000" smtClean="0">
                <a:solidFill>
                  <a:srgbClr val="C00000"/>
                </a:solidFill>
              </a:rPr>
              <a:t>на мотоциклах организовал мото-клуб «ЯрМото». </a:t>
            </a:r>
            <a:br>
              <a:rPr lang="ru-RU" sz="2000" smtClean="0">
                <a:solidFill>
                  <a:srgbClr val="C00000"/>
                </a:solidFill>
              </a:rPr>
            </a:br>
            <a:r>
              <a:rPr lang="ru-RU" sz="2000" smtClean="0">
                <a:solidFill>
                  <a:srgbClr val="C00000"/>
                </a:solidFill>
              </a:rPr>
              <a:t>Руководители </a:t>
            </a:r>
            <a:r>
              <a:rPr lang="ru-RU" sz="2000" b="1" smtClean="0">
                <a:solidFill>
                  <a:srgbClr val="C00000"/>
                </a:solidFill>
              </a:rPr>
              <a:t>Елена Носкова и Алексей Пилюгин</a:t>
            </a:r>
            <a:r>
              <a:rPr lang="ru-RU" sz="2000" smtClean="0">
                <a:solidFill>
                  <a:srgbClr val="C00000"/>
                </a:solidFill>
              </a:rPr>
              <a:t>.</a:t>
            </a:r>
          </a:p>
        </p:txBody>
      </p:sp>
      <p:pic>
        <p:nvPicPr>
          <p:cNvPr id="28677" name="Picture 5" descr="20113_808701202576664_5169412790687907107_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02325" y="2206625"/>
            <a:ext cx="6051550" cy="4033838"/>
          </a:xfrm>
          <a:prstGeom prst="rect">
            <a:avLst/>
          </a:prstGeom>
          <a:noFill/>
        </p:spPr>
      </p:pic>
      <p:pic>
        <p:nvPicPr>
          <p:cNvPr id="28678" name="Picture 6" descr="IMG_828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3213" y="2181225"/>
            <a:ext cx="5446712" cy="4087813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sz="3600" smtClean="0">
                <a:solidFill>
                  <a:srgbClr val="C00000"/>
                </a:solidFill>
              </a:rPr>
              <a:t>Кросс на квадроциклах.</a:t>
            </a:r>
            <a:r>
              <a:rPr lang="ru-RU" sz="4400" smtClean="0">
                <a:solidFill>
                  <a:srgbClr val="C00000"/>
                </a:solidFill>
              </a:rPr>
              <a:t> </a:t>
            </a:r>
            <a:br>
              <a:rPr lang="ru-RU" sz="4400" smtClean="0">
                <a:solidFill>
                  <a:srgbClr val="C00000"/>
                </a:solidFill>
              </a:rPr>
            </a:br>
            <a:r>
              <a:rPr lang="ru-RU" sz="2000" smtClean="0">
                <a:solidFill>
                  <a:srgbClr val="C00000"/>
                </a:solidFill>
              </a:rPr>
              <a:t>Организатор </a:t>
            </a:r>
            <a:r>
              <a:rPr lang="ru-RU" sz="2000" b="1" smtClean="0">
                <a:solidFill>
                  <a:srgbClr val="C00000"/>
                </a:solidFill>
              </a:rPr>
              <a:t>–</a:t>
            </a:r>
            <a:r>
              <a:rPr lang="ru-RU" sz="2000" smtClean="0">
                <a:solidFill>
                  <a:srgbClr val="C00000"/>
                </a:solidFill>
              </a:rPr>
              <a:t> клуб «Мото4х4». Руководитель </a:t>
            </a:r>
            <a:r>
              <a:rPr lang="ru-RU" sz="2000" b="1" smtClean="0">
                <a:solidFill>
                  <a:srgbClr val="C00000"/>
                </a:solidFill>
              </a:rPr>
              <a:t>Андрей Кудряков</a:t>
            </a:r>
            <a:r>
              <a:rPr lang="ru-RU" sz="2000" smtClean="0">
                <a:solidFill>
                  <a:srgbClr val="C00000"/>
                </a:solidFill>
              </a:rPr>
              <a:t>.</a:t>
            </a:r>
          </a:p>
        </p:txBody>
      </p:sp>
      <p:pic>
        <p:nvPicPr>
          <p:cNvPr id="33797" name="Picture 5" descr="11060265_851983068211928_353791614932290398_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6688" y="2270125"/>
            <a:ext cx="5891212" cy="3916363"/>
          </a:xfrm>
          <a:prstGeom prst="rect">
            <a:avLst/>
          </a:prstGeom>
          <a:noFill/>
        </p:spPr>
      </p:pic>
      <p:pic>
        <p:nvPicPr>
          <p:cNvPr id="33798" name="Picture 6" descr="11701142_852720694804832_1598828222668534412_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13463" y="2282825"/>
            <a:ext cx="5870575" cy="390207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5" name="Picture 7" descr="11200913_851984394878462_5559926692369935684_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03913" y="2103438"/>
            <a:ext cx="5859462" cy="3933825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2513" y="0"/>
            <a:ext cx="10058400" cy="1674813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sz="3200" b="1" smtClean="0">
                <a:solidFill>
                  <a:srgbClr val="C00000"/>
                </a:solidFill>
              </a:rPr>
              <a:t>Выступления авиамоделистов и автомоделистов</a:t>
            </a:r>
            <a:r>
              <a:rPr lang="ru-RU" sz="4300" smtClean="0">
                <a:solidFill>
                  <a:srgbClr val="C00000"/>
                </a:solidFill>
              </a:rPr>
              <a:t> </a:t>
            </a:r>
            <a:r>
              <a:rPr lang="ru-RU" sz="2000" smtClean="0">
                <a:solidFill>
                  <a:srgbClr val="C00000"/>
                </a:solidFill>
              </a:rPr>
              <a:t>оставили яркие впечатления у зрителей! Организаторы: авиамодельный клуб Мастер (руководитель </a:t>
            </a:r>
            <a:r>
              <a:rPr lang="ru-RU" sz="2000" b="1" smtClean="0">
                <a:solidFill>
                  <a:srgbClr val="C00000"/>
                </a:solidFill>
              </a:rPr>
              <a:t>Алексей Герасимов</a:t>
            </a:r>
            <a:r>
              <a:rPr lang="ru-RU" sz="2000" smtClean="0">
                <a:solidFill>
                  <a:srgbClr val="C00000"/>
                </a:solidFill>
              </a:rPr>
              <a:t>) и клуб </a:t>
            </a:r>
            <a:r>
              <a:rPr lang="en-US" sz="2000" smtClean="0">
                <a:solidFill>
                  <a:srgbClr val="C00000"/>
                </a:solidFill>
              </a:rPr>
              <a:t>RC Off-Road team </a:t>
            </a:r>
            <a:r>
              <a:rPr lang="ru-RU" sz="2000" smtClean="0">
                <a:solidFill>
                  <a:srgbClr val="C00000"/>
                </a:solidFill>
              </a:rPr>
              <a:t>Ярославль (руководитель </a:t>
            </a:r>
            <a:r>
              <a:rPr lang="ru-RU" sz="2000" b="1" smtClean="0">
                <a:solidFill>
                  <a:srgbClr val="C00000"/>
                </a:solidFill>
              </a:rPr>
              <a:t>Даниил Кривенко</a:t>
            </a:r>
            <a:r>
              <a:rPr lang="ru-RU" sz="2000" smtClean="0">
                <a:solidFill>
                  <a:srgbClr val="C00000"/>
                </a:solidFill>
              </a:rPr>
              <a:t>).</a:t>
            </a:r>
          </a:p>
        </p:txBody>
      </p:sp>
      <p:pic>
        <p:nvPicPr>
          <p:cNvPr id="37894" name="Picture 6" descr="IMG_837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1975" y="2144713"/>
            <a:ext cx="5211763" cy="390842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0913" y="149225"/>
            <a:ext cx="10058400" cy="1449388"/>
          </a:xfrm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pPr eaLnBrk="1" hangingPunct="1"/>
            <a:r>
              <a:rPr lang="ru-RU" sz="3600" smtClean="0">
                <a:solidFill>
                  <a:srgbClr val="C00000"/>
                </a:solidFill>
              </a:rPr>
              <a:t>Выставка  летательных аппаратов.</a:t>
            </a:r>
            <a:r>
              <a:rPr lang="ru-RU" smtClean="0">
                <a:solidFill>
                  <a:srgbClr val="C00000"/>
                </a:solidFill>
              </a:rPr>
              <a:t> </a:t>
            </a:r>
            <a:br>
              <a:rPr lang="ru-RU" smtClean="0">
                <a:solidFill>
                  <a:srgbClr val="C00000"/>
                </a:solidFill>
              </a:rPr>
            </a:br>
            <a:r>
              <a:rPr lang="ru-RU" sz="2000" smtClean="0">
                <a:solidFill>
                  <a:srgbClr val="C00000"/>
                </a:solidFill>
              </a:rPr>
              <a:t>Организатор – ОАО ГМЗ «АГАТ». </a:t>
            </a:r>
            <a:br>
              <a:rPr lang="ru-RU" sz="2000" smtClean="0">
                <a:solidFill>
                  <a:srgbClr val="C00000"/>
                </a:solidFill>
              </a:rPr>
            </a:br>
            <a:r>
              <a:rPr lang="ru-RU" sz="2000" smtClean="0">
                <a:solidFill>
                  <a:srgbClr val="C00000"/>
                </a:solidFill>
              </a:rPr>
              <a:t>Генеральный директор </a:t>
            </a:r>
            <a:r>
              <a:rPr lang="ru-RU" sz="2000" b="1" smtClean="0">
                <a:solidFill>
                  <a:srgbClr val="C00000"/>
                </a:solidFill>
              </a:rPr>
              <a:t>Владимир Николаевич Корытов</a:t>
            </a:r>
            <a:r>
              <a:rPr lang="ru-RU" sz="2000" smtClean="0">
                <a:solidFill>
                  <a:srgbClr val="C00000"/>
                </a:solidFill>
              </a:rPr>
              <a:t>.</a:t>
            </a:r>
            <a:endParaRPr lang="ru-RU" sz="2000" smtClean="0"/>
          </a:p>
        </p:txBody>
      </p:sp>
      <p:pic>
        <p:nvPicPr>
          <p:cNvPr id="39941" name="Picture 5" descr="IMG_804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24113" y="1803400"/>
            <a:ext cx="6965950" cy="452278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Ретро">
  <a:themeElements>
    <a:clrScheme name="Ретро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Ретро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етр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2660</TotalTime>
  <Words>248</Words>
  <Application>Microsoft Office PowerPoint</Application>
  <PresentationFormat>Произвольный</PresentationFormat>
  <Paragraphs>22</Paragraphs>
  <Slides>12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Шаблон оформления</vt:lpstr>
      </vt:variant>
      <vt:variant>
        <vt:i4>6</vt:i4>
      </vt:variant>
      <vt:variant>
        <vt:lpstr>Заголовки слайдов</vt:lpstr>
      </vt:variant>
      <vt:variant>
        <vt:i4>12</vt:i4>
      </vt:variant>
    </vt:vector>
  </HeadingPairs>
  <TitlesOfParts>
    <vt:vector size="21" baseType="lpstr">
      <vt:lpstr>Arial</vt:lpstr>
      <vt:lpstr>Calibri Light</vt:lpstr>
      <vt:lpstr>Calibri</vt:lpstr>
      <vt:lpstr>Ретро</vt:lpstr>
      <vt:lpstr>Ретро</vt:lpstr>
      <vt:lpstr>Ретро</vt:lpstr>
      <vt:lpstr>Ретро</vt:lpstr>
      <vt:lpstr>Ретро</vt:lpstr>
      <vt:lpstr>Ретро</vt:lpstr>
      <vt:lpstr>Слайд 1</vt:lpstr>
      <vt:lpstr>II Всероссийский семейный фестиваль технических видов спорта «ТехноSport» состоялся 11–12 июля 2015 года совместно  с ДОСААФ России на аэродроме Карачиха (Ярославль).  Инициатор – Ярославская федерация самолётного спорта.</vt:lpstr>
      <vt:lpstr>Цели фестиваля  «ТехноSport»</vt:lpstr>
      <vt:lpstr>Гости и участники  фестиваля приехали из 16 регионов России и из-за рубежа. Федерация планерного спорта России – один из основных участников «ТехноSport».</vt:lpstr>
      <vt:lpstr>К 70-летию Великой Отечественной войны     на фестивале состоялись стилизованные воздушные бои на авиамоделях, полёты на самолете ЯК-52,  а также открылась Аллея Героев,  посвященная подвигу Героев Советского Союза,  воспитанников Ярославского и Рыбинского аэроклубов. </vt:lpstr>
      <vt:lpstr>Соревнования по эндуро-кроссу  на мотоциклах организовал мото-клуб «ЯрМото».  Руководители Елена Носкова и Алексей Пилюгин.</vt:lpstr>
      <vt:lpstr>Кросс на квадроциклах.  Организатор – клуб «Мото4х4». Руководитель Андрей Кудряков.</vt:lpstr>
      <vt:lpstr>Выступления авиамоделистов и автомоделистов оставили яркие впечатления у зрителей! Организаторы: авиамодельный клуб Мастер (руководитель Алексей Герасимов) и клуб RC Off-Road team Ярославль (руководитель Даниил Кривенко).</vt:lpstr>
      <vt:lpstr>Выставка  летательных аппаратов.  Организатор – ОАО ГМЗ «АГАТ».  Генеральный директор Владимир Николаевич Корытов.</vt:lpstr>
      <vt:lpstr>Выставка военной техники, оружия времен ВОВ и спортивных автомобилей. Организаторы – «СТК Мотор» (руководитель Тимофей Воробьев), музей военного оружия (Ростов Великий).</vt:lpstr>
      <vt:lpstr>На детской игровой площадке  задействовано несколько анимационных групп  различной направленности. </vt:lpstr>
      <vt:lpstr>Удобная транспортная доступность позволяет посетить мероприятие, как жителям города и области,  так и гостям из других регионов.  Планируется, что фестиваль в 2016 году посетит более 5 тысяч человек.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Развитие массовых видов спорта в Ярославской области</dc:title>
  <dc:creator>Мария;Петрова Ольга</dc:creator>
  <cp:lastModifiedBy>FuckYouBill</cp:lastModifiedBy>
  <cp:revision>178</cp:revision>
  <dcterms:created xsi:type="dcterms:W3CDTF">2013-12-22T19:12:41Z</dcterms:created>
  <dcterms:modified xsi:type="dcterms:W3CDTF">2004-01-01T02:28:29Z</dcterms:modified>
</cp:coreProperties>
</file>