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9" r:id="rId2"/>
    <p:sldId id="298" r:id="rId3"/>
    <p:sldId id="299" r:id="rId4"/>
    <p:sldId id="300" r:id="rId5"/>
    <p:sldId id="301" r:id="rId6"/>
    <p:sldId id="263" r:id="rId7"/>
    <p:sldId id="291" r:id="rId8"/>
    <p:sldId id="295" r:id="rId9"/>
    <p:sldId id="272" r:id="rId10"/>
    <p:sldId id="292" r:id="rId11"/>
    <p:sldId id="277" r:id="rId12"/>
    <p:sldId id="306" r:id="rId13"/>
    <p:sldId id="307" r:id="rId14"/>
    <p:sldId id="305" r:id="rId15"/>
    <p:sldId id="297" r:id="rId16"/>
    <p:sldId id="293" r:id="rId17"/>
    <p:sldId id="294" r:id="rId18"/>
    <p:sldId id="290" r:id="rId19"/>
    <p:sldId id="273" r:id="rId20"/>
    <p:sldId id="304" r:id="rId21"/>
    <p:sldId id="264" r:id="rId22"/>
    <p:sldId id="302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53D2FF"/>
    <a:srgbClr val="E8F44A"/>
    <a:srgbClr val="FFFFCC"/>
    <a:srgbClr val="2110FC"/>
    <a:srgbClr val="CCFFCC"/>
    <a:srgbClr val="FFCCFF"/>
    <a:srgbClr val="FF00FF"/>
    <a:srgbClr val="1C1CD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79" autoAdjust="0"/>
  </p:normalViewPr>
  <p:slideViewPr>
    <p:cSldViewPr>
      <p:cViewPr>
        <p:scale>
          <a:sx n="71" d="100"/>
          <a:sy n="71" d="100"/>
        </p:scale>
        <p:origin x="-49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3DC4A-E1D6-4F53-A004-464C8AF8E270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6518B-3573-4C52-B76C-965103DD26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Чайковский район расположен на крайнем юго-западе Пермского края, граничит на западе с Удмуртией (большая часть границы проходит по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Воткинскому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водохранилищу),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Еловским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районом – на севере,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Куединским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на востоке и с Башкортостаном – на юге. На территории района находится один из самых восточных речных портов Единой глубоководной системы Европейской части России (порт Чайковский), через район проходит одна из автомагистралей, по которой осуществляется связь Пермского края с западными районами России. Общая площадь района составляет 2155,25 кв. км. На территории зарегистрировано 10 муниципальных образований с общей численностью постоянного населения 103,9 тыс. человек (на начало 2011г.).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jus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1EEF1-3258-40BD-96EE-373E99282DE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Прогулка по Чайковскому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Аллея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первостроителей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или Яблоневая аллея - визитная карточка Чайковского. Она особенно прекрасна в мае – в период цветения яблонь. Начинается аллея у речного порта, здесь можно увидеть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памятник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первостроителям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созидателям города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затем переходит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 Площадь К. Маркса.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Площадь – это сердце города Чайковского. Здесь расположены здания администрации Чайковского муниципального района, Дворца молодежи, а также городской фонтан. Большая часть городских и районных мероприятий проходит именно здесь. В зимнее время ежегодно на площади устанавливается гигантская елка и выстраивается ледовый городок. От площади берет свое начало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Аллея Славы.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Здесь установлен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Обелиск воинам, погибшим в Афганистане, Чечне и других локальных военных конфликтах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Аллея Славы приводит к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площади Победы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где можно увидеть Галерею Славы и Мемориал Славы – памятник регионального значения, установленный в честь земляков, не возвратившихся с фронта в годы Великой отечественной войны. Сразу за площадью победы начинается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Городская набережная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Она протянулась на несколько километров с одной стороны вдоль побережья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Воткинского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водохранилища и соснового бора – с другой. Излюбленное место местного населения для отдыха и спорта.	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Площадь П.И. Чайковского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еще одно из самых красивых и любимых мест отдыха горожан. Расположена площадь в микрорайоне «Уральский». Здесь же находится памятник культуры местного значения -  действующий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культурно-спортивный центр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Храм Георгия - Победоносца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Храм святого великомученика Георгия Победоносца строился заново в течение трёх лет в духе византийской архитектуры. Пятиглавый, со световыми барабанами, открывающими путь мощным световым потокам, восемнадцатиметровой высотой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подкупольного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пространства, тремя приделами, он производит внушительное впечатление. Главный придел освящён в честь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великомученника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Георгия Победоносца. Правый (южный) придел освящен во имя иконы Божией Матери "Отрада" или "Утешение". Храм имеет общее для всех приделов алтарное пространство и единый трёхъярусный трёхчастный иконостас с четвёртым пророческим чином в центральной части.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 Подобных храмов в архитектурной истории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Прикамья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еще не было, его проект разработан белорусскими архитекторами и дополнен архитектором А.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Треголовым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учетом региональной специфики. Наружные и внутренние стены здания полностью возведены из кирпича. Храм венчают 9 золотых куполов, а на колокольне расположена звонница с 11 колоколами. Внутренние стены храма расписаны мастерами из Палеха в древнерусском стиле, аналогично выполнено убранство старинных русских соборов Киева и Владимира. Общая площадь росписи составляет 1,5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тыс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м. Золоченый иконостас украшают 74 иконы. Первая служба в храме Георгия Победоносца была запланирована на 24 августа – день приезда святейшего патриарха Алексея Второго.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1EEF1-3258-40BD-96EE-373E99282DE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ru-RU" altLang="ru-RU" b="1" spc="50" dirty="0" smtClean="0">
                <a:ln w="11430"/>
                <a:solidFill>
                  <a:srgbClr val="00CC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Чайковский туристический портал</a:t>
            </a:r>
          </a:p>
          <a:p>
            <a:pPr lvl="0" algn="l" fontAlgn="base">
              <a:spcBef>
                <a:spcPct val="0"/>
              </a:spcBef>
              <a:spcAft>
                <a:spcPts val="600"/>
              </a:spcAft>
            </a:pPr>
            <a:r>
              <a:rPr lang="ru-RU" altLang="ru-RU" b="1" spc="50" dirty="0" smtClean="0">
                <a:ln w="11430"/>
                <a:solidFill>
                  <a:srgbClr val="00CC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http://tchaikovsky-tour.ru</a:t>
            </a:r>
            <a:endParaRPr lang="ru-RU" altLang="ru-RU" b="1" spc="50" dirty="0" smtClean="0">
              <a:ln w="11430"/>
              <a:solidFill>
                <a:srgbClr val="00CC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1EEF1-3258-40BD-96EE-373E99282DE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69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61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508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4035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815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957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1796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441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86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769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670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53D2FF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C29B3-8244-4EE7-89BF-190B38ACA4C3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1D08F-DFEB-4597-B319-534D53E737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384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7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7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67.jpe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.jpe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adamenko.ADM\Рабочий стол\картинки\водн.фест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3" y="0"/>
            <a:ext cx="4716017" cy="3501008"/>
          </a:xfrm>
          <a:prstGeom prst="rect">
            <a:avLst/>
          </a:prstGeom>
          <a:ln>
            <a:noFill/>
          </a:ln>
          <a:effectLst>
            <a:glow rad="101600">
              <a:srgbClr val="FFFF99">
                <a:alpha val="60000"/>
              </a:srgbClr>
            </a:glow>
            <a:softEdge rad="317500"/>
          </a:effectLst>
        </p:spPr>
      </p:pic>
      <p:pic>
        <p:nvPicPr>
          <p:cNvPr id="3075" name="Picture 3" descr="D:\Рабочий стол\развлекаловка\фото\Новая папка (2)\DSC05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84984"/>
            <a:ext cx="5148064" cy="3573016"/>
          </a:xfrm>
          <a:prstGeom prst="rect">
            <a:avLst/>
          </a:prstGeom>
          <a:noFill/>
          <a:effectLst>
            <a:glow rad="228600">
              <a:srgbClr val="FFFF00">
                <a:alpha val="40000"/>
              </a:srgbClr>
            </a:glow>
            <a:softEdge rad="317500"/>
          </a:effectLst>
        </p:spPr>
      </p:pic>
      <p:pic>
        <p:nvPicPr>
          <p:cNvPr id="3079" name="Picture 7" descr="C:\Documents and Settings\adamenko\Рабочий стол\нац. премия\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0" y="3284984"/>
            <a:ext cx="3813895" cy="3573018"/>
          </a:xfrm>
          <a:prstGeom prst="rect">
            <a:avLst/>
          </a:prstGeom>
          <a:noFill/>
          <a:effectLst>
            <a:glow rad="228600">
              <a:srgbClr val="FFFF00">
                <a:alpha val="40000"/>
              </a:srgbClr>
            </a:glow>
            <a:softEdge rad="317500"/>
          </a:effectLst>
        </p:spPr>
      </p:pic>
      <p:pic>
        <p:nvPicPr>
          <p:cNvPr id="3074" name="Picture 2" descr="D:\Рабочий стол\развлекаловка\фото\Новая папка (2)\DSC05123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4572001" cy="3390097"/>
          </a:xfrm>
          <a:prstGeom prst="rect">
            <a:avLst/>
          </a:prstGeom>
          <a:noFill/>
          <a:effectLst>
            <a:glow rad="228600">
              <a:srgbClr val="FFFF00">
                <a:alpha val="40000"/>
              </a:srgbClr>
            </a:glow>
            <a:softEdge rad="317500"/>
          </a:effectLst>
        </p:spPr>
      </p:pic>
      <p:pic>
        <p:nvPicPr>
          <p:cNvPr id="3076" name="Picture 4" descr="C:\Documents and Settings\adamenko\Рабочий стол\нац. премия\image8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2843808" y="2348880"/>
            <a:ext cx="2827951" cy="259228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869160"/>
            <a:ext cx="7005464" cy="1683568"/>
          </a:xfrm>
        </p:spPr>
        <p:txBody>
          <a:bodyPr>
            <a:prstTxWarp prst="textArchDown">
              <a:avLst/>
            </a:prstTxWarp>
            <a:no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«Чайковская Ривьера»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71600" y="404664"/>
            <a:ext cx="7056784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Водный Фестиваль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adamenko\Рабочий стол\картинки волн\krasivye-fotografii-voln_2.jpg"/>
          <p:cNvPicPr>
            <a:picLocks noChangeAspect="1" noChangeArrowheads="1"/>
          </p:cNvPicPr>
          <p:nvPr/>
        </p:nvPicPr>
        <p:blipFill>
          <a:blip r:embed="rId2" cstate="print">
            <a:lum bright="5000" contrast="-5000"/>
          </a:blip>
          <a:srcRect b="2751"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</p:spPr>
      </p:pic>
      <p:pic>
        <p:nvPicPr>
          <p:cNvPr id="6" name="Picture 10" descr="C:\Documents and Settings\Adamenko.ADMN\Рабочий стол\для путеводителя\Бухта Южная\бухта 3.jpg"/>
          <p:cNvPicPr>
            <a:picLocks noChangeAspect="1" noChangeArrowheads="1"/>
          </p:cNvPicPr>
          <p:nvPr/>
        </p:nvPicPr>
        <p:blipFill>
          <a:blip r:embed="rId3" cstate="print">
            <a:lum bright="-2000" contrast="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3056"/>
            <a:ext cx="3611536" cy="2728084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Documents and Settings\adamenko\Рабочий стол\нац. премия\fotogalereya_2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4032448" cy="2831008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56176" y="1124744"/>
            <a:ext cx="2592288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Гонки на катамаранах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588224" y="5733256"/>
            <a:ext cx="1872208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Гонки на весельных лодках</a:t>
            </a:r>
          </a:p>
        </p:txBody>
      </p:sp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pic>
        <p:nvPicPr>
          <p:cNvPr id="1026" name="Picture 2" descr="D:\Рабочий стол\развлекаловка\фото\Новая папка (5)\DSC059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04664"/>
            <a:ext cx="4043942" cy="3032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2448272" cy="346050"/>
          </a:xfrm>
        </p:spPr>
        <p:txBody>
          <a:bodyPr>
            <a:noAutofit/>
          </a:bodyPr>
          <a:lstStyle/>
          <a:p>
            <a:r>
              <a:rPr lang="ru-RU" altLang="ru-RU" sz="1600" b="1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Музыкальные игры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amenko\Рабочий стол\картинки волн\krasivye-fotografii-voln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182100" cy="6857999"/>
          </a:xfrm>
          <a:prstGeom prst="rect">
            <a:avLst/>
          </a:prstGeom>
          <a:noFill/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043608" y="404664"/>
            <a:ext cx="49685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srgbClr val="FFFF00"/>
                </a:solidFill>
              </a:rPr>
              <a:t>позже в зоне городского пляжа и центра активного отдыха «Бухта Южная» проходят</a:t>
            </a:r>
          </a:p>
          <a:p>
            <a:pPr eaLnBrk="1" hangingPunct="1"/>
            <a:r>
              <a:rPr lang="ru-RU" altLang="ru-RU" sz="1600" b="1" dirty="0" smtClean="0">
                <a:solidFill>
                  <a:srgbClr val="FFFF00"/>
                </a:solidFill>
              </a:rPr>
              <a:t> гонки на </a:t>
            </a:r>
            <a:r>
              <a:rPr lang="ru-RU" altLang="ru-RU" sz="1600" b="1" dirty="0" err="1" smtClean="0">
                <a:solidFill>
                  <a:srgbClr val="FFFF00"/>
                </a:solidFill>
              </a:rPr>
              <a:t>аквабайках</a:t>
            </a:r>
            <a:endParaRPr lang="ru-RU" altLang="ru-RU" sz="1600" b="1" dirty="0">
              <a:solidFill>
                <a:srgbClr val="FFFF00"/>
              </a:solidFill>
            </a:endParaRPr>
          </a:p>
        </p:txBody>
      </p:sp>
      <p:sp>
        <p:nvSpPr>
          <p:cNvPr id="24584" name="Text Box 3"/>
          <p:cNvSpPr txBox="1">
            <a:spLocks noChangeArrowheads="1"/>
          </p:cNvSpPr>
          <p:nvPr/>
        </p:nvSpPr>
        <p:spPr bwMode="auto">
          <a:xfrm>
            <a:off x="4211960" y="5877272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00"/>
                </a:solidFill>
              </a:rPr>
              <a:t>соревнования </a:t>
            </a:r>
            <a:r>
              <a:rPr lang="ru-RU" altLang="ru-RU" sz="1600" b="1" dirty="0">
                <a:solidFill>
                  <a:srgbClr val="FFFF00"/>
                </a:solidFill>
              </a:rPr>
              <a:t>на </a:t>
            </a:r>
            <a:r>
              <a:rPr lang="ru-RU" altLang="ru-RU" sz="1600" b="1" dirty="0" smtClean="0">
                <a:solidFill>
                  <a:srgbClr val="FFFF00"/>
                </a:solidFill>
              </a:rPr>
              <a:t>лодках класса Дракон  проходят вдоль городской набережной</a:t>
            </a:r>
            <a:endParaRPr lang="ru-RU" altLang="ru-RU" sz="1600" b="1" dirty="0">
              <a:solidFill>
                <a:srgbClr val="FFFF00"/>
              </a:solidFill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6876256" y="4077072"/>
            <a:ext cx="22677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srgbClr val="FFFF00"/>
                </a:solidFill>
              </a:rPr>
              <a:t>состязания по пляжному </a:t>
            </a:r>
            <a:r>
              <a:rPr lang="ru-RU" altLang="ru-RU" sz="1600" b="1" dirty="0" err="1" smtClean="0">
                <a:solidFill>
                  <a:srgbClr val="FFFF00"/>
                </a:solidFill>
              </a:rPr>
              <a:t>волей-болу</a:t>
            </a:r>
            <a:r>
              <a:rPr lang="ru-RU" altLang="ru-RU" sz="1600" b="1" dirty="0" smtClean="0">
                <a:solidFill>
                  <a:srgbClr val="FFFF00"/>
                </a:solidFill>
              </a:rPr>
              <a:t> и футболу</a:t>
            </a:r>
            <a:endParaRPr lang="ru-RU" altLang="ru-RU" sz="1600" dirty="0">
              <a:solidFill>
                <a:srgbClr val="FFFF00"/>
              </a:solidFill>
            </a:endParaRPr>
          </a:p>
        </p:txBody>
      </p:sp>
      <p:pic>
        <p:nvPicPr>
          <p:cNvPr id="13" name="Рисунок 12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pic>
        <p:nvPicPr>
          <p:cNvPr id="12" name="Picture 3" descr="C:\Documents and Settings\adamenko.ADM\Рабочий стол\4302757_0_311219691600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2" descr="D:\Рабочий стол\развлекаловка\фото\Новая папка (2)\DSC05123.JPG"/>
          <p:cNvPicPr>
            <a:picLocks noChangeAspect="1" noChangeArrowheads="1"/>
          </p:cNvPicPr>
          <p:nvPr/>
        </p:nvPicPr>
        <p:blipFill>
          <a:blip r:embed="rId5" cstate="print">
            <a:lum bright="4000" contrast="20000"/>
          </a:blip>
          <a:srcRect/>
          <a:stretch>
            <a:fillRect/>
          </a:stretch>
        </p:blipFill>
        <p:spPr bwMode="auto">
          <a:xfrm>
            <a:off x="179512" y="3645024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8" descr="C:\Documents and Settings\Adamenko.ADMN\Рабочий стол\для путеводителя\Бухта Южная\бухта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3157791" cy="2376264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347864" y="2132856"/>
            <a:ext cx="3168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srgbClr val="FFFF00"/>
                </a:solidFill>
              </a:rPr>
              <a:t>состязания по </a:t>
            </a:r>
            <a:r>
              <a:rPr lang="ru-RU" altLang="ru-RU" sz="1600" b="1" dirty="0" err="1" smtClean="0">
                <a:solidFill>
                  <a:srgbClr val="FFFF00"/>
                </a:solidFill>
              </a:rPr>
              <a:t>вейкбордингу</a:t>
            </a:r>
            <a:endParaRPr lang="ru-RU" altLang="ru-RU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1074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amenko\Рабочий стол\картинки волн\krasivye-fotografii-voln_4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</p:spPr>
      </p:pic>
      <p:pic>
        <p:nvPicPr>
          <p:cNvPr id="3074" name="Picture 2" descr="D:\Рабочий стол\развлекаловка\фото\Новая папка (5)\DSC05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24944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7" name="Picture 5" descr="D:\Рабочий стол\развлекаловка\фото\Новая папка (5)\DSC059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76672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D:\Рабочий стол\развлекаловка\фото\Новая папка (5)\DSC059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80928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D:\Рабочий стол\развлекаловка\фото\Новая папка (5)\DSC059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764704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584" name="Text Box 3"/>
          <p:cNvSpPr txBox="1">
            <a:spLocks noChangeArrowheads="1"/>
          </p:cNvSpPr>
          <p:nvPr/>
        </p:nvSpPr>
        <p:spPr bwMode="auto">
          <a:xfrm>
            <a:off x="0" y="0"/>
            <a:ext cx="327585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 dirty="0" smtClean="0">
                <a:solidFill>
                  <a:srgbClr val="FFFF00"/>
                </a:solidFill>
              </a:rPr>
              <a:t>Прямо на пляже все желающие могут поучиться изготовлению украшений, росписи хной по телу, </a:t>
            </a:r>
            <a:r>
              <a:rPr lang="ru-RU" sz="1600" b="1" dirty="0" err="1" smtClean="0">
                <a:solidFill>
                  <a:srgbClr val="FFFF00"/>
                </a:solidFill>
              </a:rPr>
              <a:t>скрапбукингу</a:t>
            </a:r>
            <a:r>
              <a:rPr lang="ru-RU" sz="1600" b="1" dirty="0" smtClean="0">
                <a:solidFill>
                  <a:srgbClr val="FFFF00"/>
                </a:solidFill>
              </a:rPr>
              <a:t>, вязанию крючком, плетению </a:t>
            </a:r>
            <a:r>
              <a:rPr lang="ru-RU" sz="1600" b="1" dirty="0" err="1" smtClean="0">
                <a:solidFill>
                  <a:srgbClr val="FFFF00"/>
                </a:solidFill>
              </a:rPr>
              <a:t>фенечек</a:t>
            </a:r>
            <a:r>
              <a:rPr lang="ru-RU" sz="1600" b="1" dirty="0" smtClean="0">
                <a:solidFill>
                  <a:srgbClr val="FFFF00"/>
                </a:solidFill>
              </a:rPr>
              <a:t>, пошиву подушек, </a:t>
            </a:r>
            <a:r>
              <a:rPr lang="ru-RU" sz="1600" b="1" dirty="0" err="1" smtClean="0">
                <a:solidFill>
                  <a:srgbClr val="FFFF00"/>
                </a:solidFill>
              </a:rPr>
              <a:t>аквагриму</a:t>
            </a:r>
            <a:r>
              <a:rPr lang="ru-RU" sz="1600" b="1" dirty="0" smtClean="0">
                <a:solidFill>
                  <a:srgbClr val="FFFF00"/>
                </a:solidFill>
              </a:rPr>
              <a:t>, оформлению подарков из старых ненужных вещей и многому другому</a:t>
            </a:r>
            <a:endParaRPr lang="ru-RU" altLang="ru-RU" sz="16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12" descr="лог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  <p:extLst>
      <p:ext uri="{BB962C8B-B14F-4D97-AF65-F5344CB8AC3E}">
        <p14:creationId xmlns="" xmlns:p14="http://schemas.microsoft.com/office/powerpoint/2010/main" val="2001074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adamenko\Рабочий стол\картинки волн\krasivye-fotografii-voln_2.jpg"/>
          <p:cNvPicPr>
            <a:picLocks noChangeAspect="1" noChangeArrowheads="1"/>
          </p:cNvPicPr>
          <p:nvPr/>
        </p:nvPicPr>
        <p:blipFill>
          <a:blip r:embed="rId2" cstate="print">
            <a:lum bright="5000" contrast="-5000"/>
          </a:blip>
          <a:srcRect b="2751"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</p:spPr>
      </p:pic>
      <p:pic>
        <p:nvPicPr>
          <p:cNvPr id="4098" name="Picture 2" descr="D:\Рабочий стол\развлекаловка\фото\Новая папка (5)\DSC05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470452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 descr="D:\Рабочий стол\развлекаловка\фото\Новая папка (5)\DSC05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06896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788024" y="3068960"/>
            <a:ext cx="417646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altLang="ru-RU" sz="1600" b="1" dirty="0" smtClean="0">
                <a:solidFill>
                  <a:srgbClr val="FFFF00"/>
                </a:solidFill>
                <a:latin typeface="Arial" charset="0"/>
              </a:rPr>
              <a:t>выступления творческих коллективов, танцевальной программой и шоу мыльных пузырей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908720"/>
            <a:ext cx="3600400" cy="562074"/>
          </a:xfrm>
        </p:spPr>
        <p:txBody>
          <a:bodyPr>
            <a:noAutofit/>
          </a:bodyPr>
          <a:lstStyle/>
          <a:p>
            <a:r>
              <a:rPr lang="ru-RU" altLang="ru-RU" sz="1600" b="1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Музыкальная программа «Киндер – сюрприз»</a:t>
            </a:r>
          </a:p>
        </p:txBody>
      </p:sp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amenko\Рабочий стол\картинки волн\krasivye-fotografii-voln_1.jpg"/>
          <p:cNvPicPr>
            <a:picLocks noChangeAspect="1" noChangeArrowheads="1"/>
          </p:cNvPicPr>
          <p:nvPr/>
        </p:nvPicPr>
        <p:blipFill>
          <a:blip r:embed="rId2" cstate="print">
            <a:lum bright="5000" contrast="-5000"/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</p:spPr>
      </p:pic>
      <p:pic>
        <p:nvPicPr>
          <p:cNvPr id="11" name="Рисунок 10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pic>
        <p:nvPicPr>
          <p:cNvPr id="2050" name="Picture 2" descr="C:\Documents and Settings\adamenko.ADM\Рабочий стол\картинки\водн. фест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5001110" cy="3325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Documents and Settings\adamenko.ADM\Рабочий стол\картинки\водн.фест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548680"/>
            <a:ext cx="4896544" cy="3264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267744" y="620688"/>
            <a:ext cx="38884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Фестиваль красок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      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8064896" cy="1412776"/>
          </a:xfrm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программе второго дня Водного фестиваля Командные соревнования по рыбной ловле на приз главы Чайковского района </a:t>
            </a: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«Чайковский улов»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1412776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Место проведения:  р. Кама - в районе грузового порта п. </a:t>
            </a:r>
            <a:r>
              <a:rPr lang="ru-RU" sz="1600" b="1" i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Волковский</a:t>
            </a:r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напротив легендарного горнолыжного комплекса «Снежинка»</a:t>
            </a:r>
          </a:p>
          <a:p>
            <a:endParaRPr lang="ru-RU" sz="1600" b="1" i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       </a:t>
            </a:r>
          </a:p>
        </p:txBody>
      </p:sp>
      <p:pic>
        <p:nvPicPr>
          <p:cNvPr id="4099" name="Picture 3" descr="C:\Documents and Settings\adamenko\Мои документы\Туризм\нац. премия\рыбалка\сентябрь 2014 172.jpg"/>
          <p:cNvPicPr>
            <a:picLocks noChangeAspect="1" noChangeArrowheads="1"/>
          </p:cNvPicPr>
          <p:nvPr/>
        </p:nvPicPr>
        <p:blipFill>
          <a:blip r:embed="rId2" cstate="print">
            <a:lum bright="3000" contrast="10000"/>
          </a:blip>
          <a:srcRect/>
          <a:stretch>
            <a:fillRect/>
          </a:stretch>
        </p:blipFill>
        <p:spPr bwMode="auto">
          <a:xfrm>
            <a:off x="4644008" y="836712"/>
            <a:ext cx="4363952" cy="3272964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softEdge rad="127000"/>
          </a:effectLst>
        </p:spPr>
      </p:pic>
      <p:pic>
        <p:nvPicPr>
          <p:cNvPr id="5122" name="Picture 2" descr="C:\Documents and Settings\adamenko\Мои документы\Туризм\нац. премия\рыбалка\IMG_0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4464496" cy="314703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3" name="Picture 3" descr="C:\Documents and Settings\adamenko\Мои документы\Туризм\нац. премия\рыбалка\_MG_0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340536"/>
            <a:ext cx="3776196" cy="25174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051720" y="6273225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Самые маленькие рыбаки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       </a:t>
            </a: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141277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68760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Командная рыбная ловля с лодок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       </a:t>
            </a:r>
          </a:p>
        </p:txBody>
      </p:sp>
      <p:pic>
        <p:nvPicPr>
          <p:cNvPr id="8197" name="Picture 5" descr="C:\Documents and Settings\adamenko\Рабочий стол\нац. премия\iF88f6-rlfc.jpg"/>
          <p:cNvPicPr>
            <a:picLocks noChangeAspect="1" noChangeArrowheads="1"/>
          </p:cNvPicPr>
          <p:nvPr/>
        </p:nvPicPr>
        <p:blipFill>
          <a:blip r:embed="rId2" cstate="print">
            <a:lum bright="10000" contrast="7000"/>
          </a:blip>
          <a:srcRect/>
          <a:stretch>
            <a:fillRect/>
          </a:stretch>
        </p:blipFill>
        <p:spPr bwMode="auto">
          <a:xfrm>
            <a:off x="179512" y="2386177"/>
            <a:ext cx="4176464" cy="313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amenko\Мои документы\Туризм\нац. премия\рыбалк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Documents and Settings\adamenko\Мои документы\Туризм\нац. премия\рыбалка\сентябрь 2014 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861048"/>
            <a:ext cx="364840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л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8064896" cy="1412776"/>
          </a:xfrm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программе второго дня Водного фестиваля Командные соревнования по рыбной ловле на приз главы Чайковского района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«Чайковский улов»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03848" y="2564904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В соревнованиях принимают участие женщины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       </a:t>
            </a:r>
          </a:p>
        </p:txBody>
      </p:sp>
      <p:pic>
        <p:nvPicPr>
          <p:cNvPr id="5" name="Picture 3" descr="C:\Documents and Settings\adamenko\Мои документы\Туризм\нац. премия\рыбалка\IMG_0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072341" cy="4608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127000"/>
          </a:effectLst>
        </p:spPr>
      </p:pic>
      <p:pic>
        <p:nvPicPr>
          <p:cNvPr id="8" name="Picture 2" descr="C:\Documents and Settings\adamenko\Мои документы\Туризм\нац. премия\рыбалка\_MG_0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803816" y="908720"/>
            <a:ext cx="3088663" cy="447345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516216" y="5445224"/>
            <a:ext cx="2339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и готовят ароматную уху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       </a:t>
            </a:r>
          </a:p>
        </p:txBody>
      </p:sp>
      <p:pic>
        <p:nvPicPr>
          <p:cNvPr id="4100" name="Picture 4" descr="C:\Documents and Settings\adamenko\Мои документы\Туризм\нац. премия\рыбалка\_MG_0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573016"/>
            <a:ext cx="3647097" cy="314794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971600" y="5445224"/>
            <a:ext cx="2339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Мужчины посвящают им песни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       </a:t>
            </a:r>
          </a:p>
        </p:txBody>
      </p:sp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63688" y="18864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Награда для победителей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       </a:t>
            </a:r>
          </a:p>
        </p:txBody>
      </p:sp>
      <p:pic>
        <p:nvPicPr>
          <p:cNvPr id="3075" name="Picture 3" descr="C:\Documents and Settings\adamenko\Мои документы\Туризм\нац. премия\рыбалка\IMG_0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717032"/>
            <a:ext cx="4379356" cy="31409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C:\Documents and Settings\adamenko\Мои документы\Туризм\нац. премия\рыбалка\IMG_1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5184577" cy="34563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pic>
        <p:nvPicPr>
          <p:cNvPr id="6146" name="Picture 2" descr="C:\Documents and Settings\adamenko.ADM\Мои документы\Туризм\нац. премия\рыбалка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412776"/>
            <a:ext cx="3359353" cy="275447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amenko\Рабочий стол\картинки волн\waves-circles-64168_640.jpg"/>
          <p:cNvPicPr>
            <a:picLocks noChangeAspect="1" noChangeArrowheads="1"/>
          </p:cNvPicPr>
          <p:nvPr/>
        </p:nvPicPr>
        <p:blipFill>
          <a:blip r:embed="rId2" cstate="print">
            <a:lum bright="20000" contrast="-16000"/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403648" y="0"/>
            <a:ext cx="489654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300" b="1" dirty="0" smtClean="0">
                <a:solidFill>
                  <a:srgbClr val="FF0000"/>
                </a:solidFill>
              </a:rPr>
              <a:t>Отдых и развлечения  </a:t>
            </a:r>
            <a:r>
              <a:rPr lang="ru-RU" altLang="ru-RU" sz="2300" b="1" dirty="0">
                <a:solidFill>
                  <a:srgbClr val="FF0000"/>
                </a:solidFill>
              </a:rPr>
              <a:t>на </a:t>
            </a:r>
            <a:r>
              <a:rPr lang="ru-RU" altLang="ru-RU" sz="2300" b="1" dirty="0" smtClean="0">
                <a:solidFill>
                  <a:srgbClr val="FF0000"/>
                </a:solidFill>
              </a:rPr>
              <a:t>воде для тех, кто приехал на фестиваль</a:t>
            </a:r>
            <a:endParaRPr lang="ru-RU" altLang="ru-RU" sz="2300" dirty="0">
              <a:solidFill>
                <a:srgbClr val="FF0000"/>
              </a:solidFill>
            </a:endParaRPr>
          </a:p>
        </p:txBody>
      </p:sp>
      <p:pic>
        <p:nvPicPr>
          <p:cNvPr id="20483" name="Picture 5" descr="G:\активный туризм\катер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45" y="0"/>
            <a:ext cx="2663055" cy="199762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Documents and Settings\adamenko\Рабочий стол\нац. премия\imag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84784"/>
            <a:ext cx="2448272" cy="181043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20485" name="Picture 6" descr="G:\активный туризм\кубок камы-2010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2554875" cy="191683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Documents and Settings\adamenko\Рабочий стол\нац. премия\imag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3717032"/>
            <a:ext cx="2448272" cy="175054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028" name="Picture 4" descr="C:\Documents and Settings\adamenko\Рабочий стол\нац. премия\image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708920"/>
            <a:ext cx="1800200" cy="18002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6" name="Picture 12" descr="C:\Documents and Settings\Adamenko.ADMN\Рабочий стол\для путеводителя\русь\bazarus-68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3134097" cy="208823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Program Files\Miranda Ice Grey\Принятые файлы\adamenko@admn\аквапар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8858"/>
            <a:ext cx="2891855" cy="20926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лого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  <p:extLst>
      <p:ext uri="{BB962C8B-B14F-4D97-AF65-F5344CB8AC3E}">
        <p14:creationId xmlns="" xmlns:p14="http://schemas.microsoft.com/office/powerpoint/2010/main" val="1513468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3"/>
          <p:cNvSpPr>
            <a:spLocks noChangeArrowheads="1"/>
          </p:cNvSpPr>
          <p:nvPr/>
        </p:nvSpPr>
        <p:spPr bwMode="auto">
          <a:xfrm>
            <a:off x="5220072" y="188640"/>
            <a:ext cx="39239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solidFill>
                  <a:srgbClr val="C00000"/>
                </a:solidFill>
                <a:latin typeface="Arial" pitchFamily="34" charset="0"/>
              </a:rPr>
              <a:t>Где мы находимся?</a:t>
            </a:r>
            <a:endParaRPr lang="ru-RU" altLang="ru-RU" sz="2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8" name="Picture 4" descr="D:\Присланные файлы\Рычина Юлия Александровна\karta_чай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132856"/>
            <a:ext cx="7406982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2" y="908720"/>
            <a:ext cx="8784976" cy="134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>
              <a:defRPr/>
            </a:pP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Чайковский является административным центром Чайковского района, расположенного 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крайнем юго-западе Пермского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края. Граничит 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750" b="1" dirty="0" err="1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Еловским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750" b="1" dirty="0" err="1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Куединским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районами Пермского края, 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республиками Башкортостан и Удмуртией</a:t>
            </a:r>
            <a:r>
              <a:rPr lang="ru-RU" sz="175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Чайковский с 3-х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сторон окружен водой.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источник воды - река Кама.</a:t>
            </a:r>
          </a:p>
          <a:p>
            <a:pPr algn="just">
              <a:defRPr/>
            </a:pPr>
            <a:endParaRPr lang="ru-RU" sz="1750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304248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:\Рабочий стол\фото\DSC00248.JPG"/>
          <p:cNvPicPr>
            <a:picLocks noChangeAspect="1" noChangeArrowheads="1"/>
          </p:cNvPicPr>
          <p:nvPr/>
        </p:nvPicPr>
        <p:blipFill>
          <a:blip r:embed="rId3" cstate="print"/>
          <a:srcRect b="27353"/>
          <a:stretch>
            <a:fillRect/>
          </a:stretch>
        </p:blipFill>
        <p:spPr bwMode="auto">
          <a:xfrm>
            <a:off x="0" y="0"/>
            <a:ext cx="3242692" cy="314096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5845" name="Picture 5" descr="C:\Documents and Settings\adamenko.ADM\Мои документы\Туризм\буклеты\2015\небережн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420888"/>
            <a:ext cx="4176464" cy="295803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4" name="Picture 2" descr="C:\Documents and Settings\adamenko.ADM\Мои документы\Туризм\путеводитель, паспорт, база 2013\площадь Чайковского\площадь чайковск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-171400"/>
            <a:ext cx="4032448" cy="301805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788024" y="260648"/>
            <a:ext cx="180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FFFF00"/>
                </a:solidFill>
              </a:rPr>
              <a:t>Любимый город</a:t>
            </a:r>
            <a:endParaRPr lang="ru-RU" altLang="ru-RU" sz="2400" dirty="0">
              <a:solidFill>
                <a:srgbClr val="FFFF00"/>
              </a:solidFill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pic>
        <p:nvPicPr>
          <p:cNvPr id="35842" name="Picture 2" descr="&amp;Ocy;&amp;pcy;&amp;icy;&amp;scy;&amp;acy;&amp;ncy;&amp;icy;&amp;iecy;: http://www.chaikovskiy.ru/up/article/img/166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28" y="4293096"/>
            <a:ext cx="3528469" cy="283197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5843" name="Picture 3" descr="D:\Рабочий стол\фото\скрипичный ключ.jpg"/>
          <p:cNvPicPr>
            <a:picLocks noChangeAspect="1" noChangeArrowheads="1"/>
          </p:cNvPicPr>
          <p:nvPr/>
        </p:nvPicPr>
        <p:blipFill>
          <a:blip r:embed="rId8" cstate="print"/>
          <a:srcRect l="2649" t="2649" r="1978" b="4627"/>
          <a:stretch>
            <a:fillRect/>
          </a:stretch>
        </p:blipFill>
        <p:spPr bwMode="auto">
          <a:xfrm>
            <a:off x="6303264" y="4149080"/>
            <a:ext cx="3056760" cy="293170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softEdge rad="317500"/>
          </a:effectLst>
        </p:spPr>
      </p:pic>
      <p:pic>
        <p:nvPicPr>
          <p:cNvPr id="35848" name="Picture 8" descr="D:\Рабочий стол\развлекаловка\фото\виды города весной 2012\DSC01642.JPG"/>
          <p:cNvPicPr>
            <a:picLocks noChangeAspect="1" noChangeArrowheads="1"/>
          </p:cNvPicPr>
          <p:nvPr/>
        </p:nvPicPr>
        <p:blipFill>
          <a:blip r:embed="rId9" cstate="print"/>
          <a:srcRect l="7019" b="27216"/>
          <a:stretch>
            <a:fillRect/>
          </a:stretch>
        </p:blipFill>
        <p:spPr bwMode="auto">
          <a:xfrm>
            <a:off x="6444208" y="-1"/>
            <a:ext cx="2869970" cy="256490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5846" name="Picture 6" descr="C:\Documents and Settings\adamenko.ADM\Мои документы\Туризм\буклеты\2015\hram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2348880"/>
            <a:ext cx="2843808" cy="19442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5849" name="Picture 9" descr="D:\Рабочий стол\развлекаловка\фото\виды города весной 2012\DSC01638.JPG"/>
          <p:cNvPicPr>
            <a:picLocks noChangeAspect="1" noChangeArrowheads="1"/>
          </p:cNvPicPr>
          <p:nvPr/>
        </p:nvPicPr>
        <p:blipFill>
          <a:blip r:embed="rId11" cstate="print"/>
          <a:srcRect t="15537" r="19048" b="19347"/>
          <a:stretch>
            <a:fillRect/>
          </a:stretch>
        </p:blipFill>
        <p:spPr bwMode="auto">
          <a:xfrm>
            <a:off x="2843808" y="4725144"/>
            <a:ext cx="4176464" cy="229838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5850" name="Picture 10" descr="D:\Рабочий стол\развлекаловка\фото\каприз, парк, маяк\DSC0334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80675" y="2780928"/>
            <a:ext cx="3140507" cy="194421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042488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r-ec.bstatic.com/images/hotel/840x460/316/31623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93096"/>
            <a:ext cx="324036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03648" y="0"/>
            <a:ext cx="72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FFFF00"/>
                </a:solidFill>
              </a:rPr>
              <a:t>Где можно разместиться?</a:t>
            </a:r>
            <a:endParaRPr lang="ru-RU" altLang="ru-RU" sz="2400" dirty="0">
              <a:solidFill>
                <a:srgbClr val="FFFF00"/>
              </a:solidFill>
            </a:endParaRPr>
          </a:p>
        </p:txBody>
      </p:sp>
      <p:pic>
        <p:nvPicPr>
          <p:cNvPr id="20" name="Picture 3" descr="C:\Program Files\Miranda Ice Grey\Принятые файлы\adamenko@admn\градец.jpg"/>
          <p:cNvPicPr>
            <a:picLocks noChangeAspect="1" noChangeArrowheads="1"/>
          </p:cNvPicPr>
          <p:nvPr/>
        </p:nvPicPr>
        <p:blipFill>
          <a:blip r:embed="rId3" cstate="print">
            <a:lum bright="2000" contrast="18000"/>
          </a:blip>
          <a:srcRect b="9708"/>
          <a:stretch>
            <a:fillRect/>
          </a:stretch>
        </p:blipFill>
        <p:spPr bwMode="auto">
          <a:xfrm>
            <a:off x="5148064" y="620688"/>
            <a:ext cx="3208982" cy="2016224"/>
          </a:xfrm>
          <a:prstGeom prst="rect">
            <a:avLst/>
          </a:prstGeom>
          <a:noFill/>
          <a:ln w="28575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13" name="Picture 4" descr="C:\Program Files\Miranda Ice Grey\Принятые файлы\adamenko@admn\Дилижанс.jpg"/>
          <p:cNvPicPr>
            <a:picLocks noChangeAspect="1" noChangeArrowheads="1"/>
          </p:cNvPicPr>
          <p:nvPr/>
        </p:nvPicPr>
        <p:blipFill>
          <a:blip r:embed="rId4" cstate="print">
            <a:lum bright="9000" contrast="17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3096344" cy="2069430"/>
          </a:xfrm>
          <a:prstGeom prst="rect">
            <a:avLst/>
          </a:prstGeom>
          <a:noFill/>
          <a:ln w="28575">
            <a:solidFill>
              <a:srgbClr val="FFFF9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Копия ООО Турагентство Волна_кул-познават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420888"/>
            <a:ext cx="3118085" cy="2016224"/>
          </a:xfrm>
          <a:ln w="28575">
            <a:solidFill>
              <a:srgbClr val="FFFF99"/>
            </a:solidFill>
          </a:ln>
        </p:spPr>
      </p:pic>
      <p:pic>
        <p:nvPicPr>
          <p:cNvPr id="24" name="Picture 11" descr="C:\Documents and Settings\Adamenko.ADMN\Рабочий стол\для путеводителя\Раздолье\раздоль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93096"/>
            <a:ext cx="3321157" cy="2160240"/>
          </a:xfrm>
          <a:prstGeom prst="rect">
            <a:avLst/>
          </a:prstGeom>
          <a:noFill/>
          <a:ln w="2857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Adamenko.ADMN\Рабочий стол\для путеводителя\фед. центр\Копия DSC015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48880"/>
            <a:ext cx="3240360" cy="2106736"/>
          </a:xfrm>
          <a:prstGeom prst="rect">
            <a:avLst/>
          </a:prstGeom>
          <a:noFill/>
          <a:ln w="28575">
            <a:solidFill>
              <a:srgbClr val="FFFF9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419872" y="2780928"/>
            <a:ext cx="223224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 dirty="0" smtClean="0">
                <a:solidFill>
                  <a:srgbClr val="FFFF00"/>
                </a:solidFill>
              </a:rPr>
              <a:t>18 </a:t>
            </a:r>
            <a:r>
              <a:rPr lang="ru-RU" sz="1400" b="1" dirty="0" err="1" smtClean="0">
                <a:solidFill>
                  <a:srgbClr val="FFFF00"/>
                </a:solidFill>
              </a:rPr>
              <a:t>чайковских</a:t>
            </a:r>
            <a:r>
              <a:rPr lang="ru-RU" sz="1400" b="1" dirty="0" smtClean="0">
                <a:solidFill>
                  <a:srgbClr val="FFFF00"/>
                </a:solidFill>
              </a:rPr>
              <a:t> средств размещения: гостиницы, отели, </a:t>
            </a:r>
            <a:r>
              <a:rPr lang="ru-RU" sz="1400" b="1" dirty="0" err="1" smtClean="0">
                <a:solidFill>
                  <a:srgbClr val="FFFF00"/>
                </a:solidFill>
              </a:rPr>
              <a:t>хостелы</a:t>
            </a:r>
            <a:r>
              <a:rPr lang="ru-RU" sz="1400" b="1" dirty="0" smtClean="0">
                <a:solidFill>
                  <a:srgbClr val="FFFF00"/>
                </a:solidFill>
              </a:rPr>
              <a:t>, базы отдыха, санатории и гостевые дома готовы разместить одновременно до </a:t>
            </a:r>
          </a:p>
          <a:p>
            <a:pPr algn="ctr" eaLnBrk="1" hangingPunct="1"/>
            <a:r>
              <a:rPr lang="ru-RU" sz="1400" b="1" dirty="0" smtClean="0">
                <a:solidFill>
                  <a:srgbClr val="FFFF00"/>
                </a:solidFill>
              </a:rPr>
              <a:t>1500 человек, предлагая </a:t>
            </a:r>
          </a:p>
          <a:p>
            <a:pPr algn="ctr" eaLnBrk="1" hangingPunct="1"/>
            <a:r>
              <a:rPr lang="ru-RU" sz="1400" b="1" dirty="0" smtClean="0">
                <a:solidFill>
                  <a:srgbClr val="FFFF00"/>
                </a:solidFill>
              </a:rPr>
              <a:t>условия от </a:t>
            </a:r>
          </a:p>
          <a:p>
            <a:pPr algn="ctr" eaLnBrk="1" hangingPunct="1"/>
            <a:r>
              <a:rPr lang="ru-RU" sz="1400" b="1" dirty="0" smtClean="0">
                <a:solidFill>
                  <a:srgbClr val="FFFF00"/>
                </a:solidFill>
              </a:rPr>
              <a:t>эконом варианта </a:t>
            </a:r>
          </a:p>
          <a:p>
            <a:pPr algn="ctr" eaLnBrk="1" hangingPunct="1"/>
            <a:r>
              <a:rPr lang="ru-RU" sz="1400" b="1" dirty="0" smtClean="0">
                <a:solidFill>
                  <a:srgbClr val="FFFF00"/>
                </a:solidFill>
              </a:rPr>
              <a:t>до номеров </a:t>
            </a:r>
          </a:p>
          <a:p>
            <a:pPr algn="ctr" eaLnBrk="1" hangingPunct="1"/>
            <a:r>
              <a:rPr lang="ru-RU" sz="1400" b="1" dirty="0" smtClean="0">
                <a:solidFill>
                  <a:srgbClr val="FFFF00"/>
                </a:solidFill>
              </a:rPr>
              <a:t>категории люкс</a:t>
            </a:r>
            <a:endParaRPr lang="ru-RU" altLang="ru-RU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2488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C:\Documents and Settings\Adamenko.ADMN\Рабочий стол\для путеводителя\где поесть и развлечься\речная 1\DSC00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347864" cy="21602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940152" y="188640"/>
            <a:ext cx="2873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FFFF00"/>
                </a:solidFill>
              </a:rPr>
              <a:t>Где поесть?</a:t>
            </a:r>
            <a:endParaRPr lang="ru-RU" altLang="ru-RU" sz="2400" dirty="0">
              <a:solidFill>
                <a:srgbClr val="FFFF00"/>
              </a:solidFill>
            </a:endParaRPr>
          </a:p>
        </p:txBody>
      </p:sp>
      <p:pic>
        <p:nvPicPr>
          <p:cNvPr id="13" name="Picture 10" descr="C:\Documents and Settings\Adamenko.ADMN\Рабочий стол\для путеводителя\где поесть и развлечься\ресторан Бавария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203848" cy="218802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C:\Documents and Settings\Adamenko.ADMN\Рабочий стол\для путеводителя\где поесть и развлечься\речная 1\DSC004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193212" cy="220885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131840" y="2204864"/>
            <a:ext cx="273630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dirty="0" smtClean="0"/>
              <a:t>На сегодняшний день на территории Чайковского района действуют более 75 точек общественного питания. В </a:t>
            </a:r>
            <a:r>
              <a:rPr lang="ru-RU" sz="1400" dirty="0" err="1" smtClean="0"/>
              <a:t>чайковских</a:t>
            </a:r>
            <a:r>
              <a:rPr lang="ru-RU" sz="1400" dirty="0" smtClean="0"/>
              <a:t> кафе и ресторанах представлена не только традиционная </a:t>
            </a:r>
          </a:p>
          <a:p>
            <a:pPr algn="ctr" eaLnBrk="1" hangingPunct="1"/>
            <a:r>
              <a:rPr lang="ru-RU" sz="1400" dirty="0" smtClean="0"/>
              <a:t>русская кухня, но и национальные кухни </a:t>
            </a:r>
          </a:p>
          <a:p>
            <a:pPr algn="ctr" eaLnBrk="1" hangingPunct="1"/>
            <a:r>
              <a:rPr lang="ru-RU" sz="1400" dirty="0" smtClean="0"/>
              <a:t>Италии, Германии, Японии, Украины, восточная кухня.</a:t>
            </a:r>
            <a:endParaRPr lang="ru-RU" altLang="ru-RU" sz="1400" dirty="0"/>
          </a:p>
        </p:txBody>
      </p:sp>
      <p:pic>
        <p:nvPicPr>
          <p:cNvPr id="20" name="Picture 2" descr="https://pp.vk.me/c421920/v421920050/78e6/LBbiDHqfgs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45024"/>
            <a:ext cx="3131840" cy="223363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Program Files\Miranda Ice Grey\Принятые файлы\adamenko@admn\Эль хмель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86312"/>
            <a:ext cx="2978150" cy="207168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Program Files\Miranda Ice Grey\Принятые файлы\adamenko@admn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52"/>
          <a:stretch>
            <a:fillRect/>
          </a:stretch>
        </p:blipFill>
        <p:spPr bwMode="auto">
          <a:xfrm>
            <a:off x="2843808" y="0"/>
            <a:ext cx="3212976" cy="214198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248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rgbClr val="53D2FF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51720" y="0"/>
            <a:ext cx="7092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FFFF00"/>
                </a:solidFill>
              </a:rPr>
              <a:t>Другие события нашей территории</a:t>
            </a:r>
            <a:endParaRPr lang="ru-RU" altLang="ru-RU" sz="2400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2956856" cy="2061714"/>
          </a:xfrm>
          <a:prstGeom prst="ellipse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Picture 6" descr="C:\Documents and Settings\Adamenko.ADMN\Рабочий стол\для путеводителя\фед. центр\DSC02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76872"/>
            <a:ext cx="2808312" cy="20882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G:\активный туризм\межрегиональное первенство по автокросс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5"/>
            <a:ext cx="2880320" cy="20882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Program Files\Miranda Ice Grey\Принятые файлы\adamenko@admn\P1010078.JPG"/>
          <p:cNvPicPr>
            <a:picLocks noChangeAspect="1" noChangeArrowheads="1"/>
          </p:cNvPicPr>
          <p:nvPr/>
        </p:nvPicPr>
        <p:blipFill>
          <a:blip r:embed="rId5" cstate="print">
            <a:lum bright="11000" contrast="11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04" y="620688"/>
            <a:ext cx="2949014" cy="201622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Program Files\Miranda Ice Grey\Принятые файлы\adamenko@admn\кон-спорт.пр.JPG"/>
          <p:cNvPicPr>
            <a:picLocks noChangeAspect="1" noChangeArrowheads="1"/>
          </p:cNvPicPr>
          <p:nvPr/>
        </p:nvPicPr>
        <p:blipFill>
          <a:blip r:embed="rId6" cstate="print">
            <a:lum bright="14000" contrast="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509" b="17899"/>
          <a:stretch>
            <a:fillRect/>
          </a:stretch>
        </p:blipFill>
        <p:spPr bwMode="auto">
          <a:xfrm>
            <a:off x="3059833" y="4581128"/>
            <a:ext cx="2952327" cy="2121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83"/>
          <a:stretch>
            <a:fillRect/>
          </a:stretch>
        </p:blipFill>
        <p:spPr bwMode="auto">
          <a:xfrm>
            <a:off x="323528" y="4293096"/>
            <a:ext cx="2979564" cy="209690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2807915" cy="210627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059832" y="2564904"/>
            <a:ext cx="316835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 dirty="0" smtClean="0">
                <a:solidFill>
                  <a:srgbClr val="C00000"/>
                </a:solidFill>
              </a:rPr>
              <a:t>Более 60 крупных мероприятий в сфере культуры, молодежного движения, спорта и туризма ежегодно проводятся в Чайковском, привлекая сотни участников и зрителей со всей России и стран зарубежья.</a:t>
            </a:r>
          </a:p>
          <a:p>
            <a:pPr algn="ctr" eaLnBrk="1" hangingPunct="1"/>
            <a:r>
              <a:rPr lang="ru-RU" altLang="ru-RU" sz="1400" b="1" dirty="0" smtClean="0">
                <a:solidFill>
                  <a:srgbClr val="C00000"/>
                </a:solidFill>
              </a:rPr>
              <a:t>Развиваются 46 видов спорта, в том числе водные</a:t>
            </a:r>
            <a:endParaRPr lang="ru-RU" altLang="ru-RU" sz="1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лого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  <p:extLst>
      <p:ext uri="{BB962C8B-B14F-4D97-AF65-F5344CB8AC3E}">
        <p14:creationId xmlns="" xmlns:p14="http://schemas.microsoft.com/office/powerpoint/2010/main" val="1324775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2 трансп схл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1520" y="1268760"/>
            <a:ext cx="5760640" cy="4968552"/>
          </a:xfr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23728" y="404664"/>
            <a:ext cx="54989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</a:rPr>
              <a:t>К нам очень легко добраться!</a:t>
            </a:r>
            <a:endParaRPr lang="ru-RU" sz="2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71600" cy="826491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sp>
        <p:nvSpPr>
          <p:cNvPr id="10" name="Rectangle 113"/>
          <p:cNvSpPr>
            <a:spLocks noChangeArrowheads="1"/>
          </p:cNvSpPr>
          <p:nvPr/>
        </p:nvSpPr>
        <p:spPr bwMode="auto">
          <a:xfrm>
            <a:off x="6012160" y="1340768"/>
            <a:ext cx="273630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42988"/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Территория Чайковского района обслуживается автомобильным, речным и железнодорожным транспортом.</a:t>
            </a:r>
          </a:p>
        </p:txBody>
      </p:sp>
      <p:sp>
        <p:nvSpPr>
          <p:cNvPr id="12" name="Text Box 125"/>
          <p:cNvSpPr txBox="1">
            <a:spLocks noChangeArrowheads="1"/>
          </p:cNvSpPr>
          <p:nvPr/>
        </p:nvSpPr>
        <p:spPr bwMode="auto">
          <a:xfrm>
            <a:off x="6012160" y="2924944"/>
            <a:ext cx="3131840" cy="197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территории района проходит федеральная автомагистраль Москва-Казань-Екатеринбург,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соединяющая центральные 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районы России с восточными.</a:t>
            </a:r>
            <a:endParaRPr lang="en-US" sz="1750" b="1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48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5856" y="0"/>
            <a:ext cx="2736304" cy="41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одном из самых восточных портов Единой глубоководной системы Европейской части России –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порте Чайковский 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делают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остановку </a:t>
            </a:r>
            <a:r>
              <a:rPr lang="ru-RU" sz="1750" b="1" dirty="0" err="1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туристичес-кие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суда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Ежегодно в Чайковский посещают около 100 теплоходов. 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Ниже акватории Чайковского порта начинается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шлюз через 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плотину </a:t>
            </a:r>
            <a:r>
              <a:rPr lang="ru-RU" sz="1750" b="1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Воткинской</a:t>
            </a:r>
            <a:r>
              <a:rPr lang="ru-RU" sz="175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ГЭС. </a:t>
            </a:r>
            <a:endParaRPr lang="en-US" sz="1750" b="1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8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052736"/>
            <a:ext cx="3131840" cy="23762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4" name="Прямоугольник 10"/>
          <p:cNvSpPr>
            <a:spLocks noChangeArrowheads="1"/>
          </p:cNvSpPr>
          <p:nvPr/>
        </p:nvSpPr>
        <p:spPr bwMode="auto">
          <a:xfrm>
            <a:off x="0" y="3573016"/>
            <a:ext cx="30598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Таблица расстояний </a:t>
            </a:r>
            <a:r>
              <a:rPr lang="ru-RU" sz="1600" b="1" dirty="0" smtClean="0"/>
              <a:t>от</a:t>
            </a:r>
          </a:p>
          <a:p>
            <a:pPr algn="ctr"/>
            <a:r>
              <a:rPr lang="ru-RU" sz="1600" b="1" dirty="0" smtClean="0"/>
              <a:t> </a:t>
            </a:r>
            <a:r>
              <a:rPr lang="ru-RU" sz="1600" b="1" dirty="0"/>
              <a:t>г. Чайковский</a:t>
            </a:r>
            <a:endParaRPr lang="ru-RU" sz="16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115616" y="4221088"/>
          <a:ext cx="7416824" cy="2506218"/>
        </p:xfrm>
        <a:graphic>
          <a:graphicData uri="http://schemas.openxmlformats.org/drawingml/2006/table">
            <a:tbl>
              <a:tblPr/>
              <a:tblGrid>
                <a:gridCol w="1872121"/>
                <a:gridCol w="1800287"/>
                <a:gridCol w="1800200"/>
                <a:gridCol w="1944216"/>
              </a:tblGrid>
              <a:tr h="4032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по автомобильной дороге, км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по железной дороге, км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воде, км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Пермь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Екатеринбург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Воткинск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Ижевск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Киров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Уфа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Набережные Челны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Москва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pic>
        <p:nvPicPr>
          <p:cNvPr id="9" name="Picture 8" descr="G:\активный туризм\теплохо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79"/>
          <a:stretch/>
        </p:blipFill>
        <p:spPr bwMode="auto">
          <a:xfrm>
            <a:off x="0" y="1052736"/>
            <a:ext cx="3203847" cy="2304256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248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251520" y="332656"/>
            <a:ext cx="8712968" cy="6165303"/>
            <a:chOff x="269548" y="785814"/>
            <a:chExt cx="9337467" cy="6140659"/>
          </a:xfrm>
        </p:grpSpPr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1427085" y="785814"/>
              <a:ext cx="7485409" cy="444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slope"/>
              </a:sp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300" b="1" dirty="0" smtClean="0">
                  <a:solidFill>
                    <a:srgbClr val="C00000"/>
                  </a:solidFill>
                  <a:cs typeface="Arial" charset="0"/>
                </a:rPr>
                <a:t>Природные условия</a:t>
              </a:r>
              <a:endParaRPr lang="ru-RU" altLang="ru-RU" sz="2300" dirty="0">
                <a:solidFill>
                  <a:srgbClr val="C00000"/>
                </a:solidFill>
                <a:cs typeface="Arial" charset="0"/>
              </a:endParaRPr>
            </a:p>
          </p:txBody>
        </p:sp>
        <p:grpSp>
          <p:nvGrpSpPr>
            <p:cNvPr id="3" name="Группа 31"/>
            <p:cNvGrpSpPr>
              <a:grpSpLocks/>
            </p:cNvGrpSpPr>
            <p:nvPr/>
          </p:nvGrpSpPr>
          <p:grpSpPr bwMode="auto">
            <a:xfrm>
              <a:off x="4571982" y="1930399"/>
              <a:ext cx="4957863" cy="4996074"/>
              <a:chOff x="4571983" y="1428743"/>
              <a:chExt cx="4957862" cy="4996069"/>
            </a:xfrm>
          </p:grpSpPr>
          <p:sp>
            <p:nvSpPr>
              <p:cNvPr id="25" name="Text Box 15"/>
              <p:cNvSpPr txBox="1">
                <a:spLocks noChangeArrowheads="1"/>
              </p:cNvSpPr>
              <p:nvPr/>
            </p:nvSpPr>
            <p:spPr bwMode="auto">
              <a:xfrm>
                <a:off x="5131205" y="4300484"/>
                <a:ext cx="4398640" cy="2124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defTabSz="1042988">
                  <a:defRPr/>
                </a:pPr>
                <a:r>
                  <a:rPr lang="ru-RU" altLang="ru-RU" sz="1400" b="1" dirty="0" smtClean="0">
                    <a:solidFill>
                      <a:srgbClr val="2110FC"/>
                    </a:solidFill>
                    <a:latin typeface="Arial" charset="0"/>
                    <a:cs typeface="Arial" charset="0"/>
                  </a:rPr>
                  <a:t>Наличие 4 особо охраняемых природных зон.</a:t>
                </a:r>
              </a:p>
              <a:p>
                <a:pPr algn="ctr" defTabSz="1042988">
                  <a:defRPr/>
                </a:pPr>
                <a:r>
                  <a:rPr lang="ru-RU" altLang="ru-RU" sz="1400" b="1" dirty="0" smtClean="0">
                    <a:solidFill>
                      <a:srgbClr val="2110FC"/>
                    </a:solidFill>
                    <a:latin typeface="Arial" charset="0"/>
                    <a:cs typeface="Arial" charset="0"/>
                  </a:rPr>
                  <a:t>По результатам исследований, проведённых ГУ «Пермский центр по гидрометеорологии и мониторингу окружающей среды», уровень загрязнения атмосферы в черте города Чайковский определён как низкий. Индекс загрязнённости водоёмов вокруг Чайковского является самым низким в крае</a:t>
                </a:r>
                <a:r>
                  <a:rPr lang="ru-RU" altLang="ru-RU" sz="1400" dirty="0" smtClean="0">
                    <a:solidFill>
                      <a:srgbClr val="2110FC"/>
                    </a:solidFill>
                    <a:latin typeface="Arial" charset="0"/>
                    <a:cs typeface="Arial" charset="0"/>
                  </a:rPr>
                  <a:t>.</a:t>
                </a:r>
              </a:p>
              <a:p>
                <a:pPr algn="ctr" defTabSz="1042988">
                  <a:defRPr/>
                </a:pPr>
                <a:r>
                  <a:rPr lang="ru-RU" altLang="ru-RU" sz="1400" dirty="0" smtClean="0">
                    <a:solidFill>
                      <a:srgbClr val="2110FC"/>
                    </a:solidFill>
                    <a:latin typeface="Arial" charset="0"/>
                    <a:cs typeface="Arial" charset="0"/>
                  </a:rPr>
                  <a:t>   </a:t>
                </a:r>
                <a:endParaRPr lang="ru-RU" altLang="ru-RU" sz="1400" dirty="0">
                  <a:solidFill>
                    <a:srgbClr val="2110FC"/>
                  </a:solidFill>
                  <a:latin typeface="Arial" charset="0"/>
                  <a:cs typeface="Arial" charset="0"/>
                </a:endParaRPr>
              </a:p>
              <a:p>
                <a:pPr algn="ctr" defTabSz="1042988">
                  <a:defRPr/>
                </a:pPr>
                <a:endParaRPr lang="ru-RU" sz="1700" b="1" dirty="0">
                  <a:solidFill>
                    <a:schemeClr val="accent4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 Box 15"/>
              <p:cNvSpPr txBox="1">
                <a:spLocks noChangeArrowheads="1"/>
              </p:cNvSpPr>
              <p:nvPr/>
            </p:nvSpPr>
            <p:spPr bwMode="auto">
              <a:xfrm>
                <a:off x="4571983" y="1428743"/>
                <a:ext cx="4572017" cy="928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ru-RU" altLang="ru-RU" b="1">
                  <a:solidFill>
                    <a:srgbClr val="C00000"/>
                  </a:solidFill>
                  <a:cs typeface="Arial" charset="0"/>
                </a:endParaRPr>
              </a:p>
            </p:txBody>
          </p:sp>
        </p:grpSp>
        <p:grpSp>
          <p:nvGrpSpPr>
            <p:cNvPr id="4" name="Группа 35"/>
            <p:cNvGrpSpPr>
              <a:grpSpLocks/>
            </p:cNvGrpSpPr>
            <p:nvPr/>
          </p:nvGrpSpPr>
          <p:grpSpPr bwMode="auto">
            <a:xfrm>
              <a:off x="269548" y="1861617"/>
              <a:ext cx="8653580" cy="1849531"/>
              <a:chOff x="269549" y="1299411"/>
              <a:chExt cx="8653579" cy="1849535"/>
            </a:xfrm>
          </p:grpSpPr>
          <p:sp>
            <p:nvSpPr>
              <p:cNvPr id="22" name="Text Box 15"/>
              <p:cNvSpPr txBox="1">
                <a:spLocks noChangeArrowheads="1"/>
              </p:cNvSpPr>
              <p:nvPr/>
            </p:nvSpPr>
            <p:spPr bwMode="auto">
              <a:xfrm>
                <a:off x="269549" y="1442852"/>
                <a:ext cx="3714750" cy="855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defTabSz="1042988">
                  <a:defRPr/>
                </a:pPr>
                <a:r>
                  <a:rPr lang="ru-RU" sz="2000" b="1" dirty="0">
                    <a:solidFill>
                      <a:schemeClr val="accent4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УМЕРЕННЫЙ КЛИМАТ</a:t>
                </a:r>
              </a:p>
              <a:p>
                <a:pPr algn="ctr" defTabSz="1042988">
                  <a:defRPr/>
                </a:pPr>
                <a:endParaRPr lang="en-US" sz="1600" b="1" dirty="0">
                  <a:solidFill>
                    <a:schemeClr val="accent4">
                      <a:lumMod val="10000"/>
                    </a:schemeClr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Text Box 15"/>
              <p:cNvSpPr txBox="1">
                <a:spLocks noChangeArrowheads="1"/>
              </p:cNvSpPr>
              <p:nvPr/>
            </p:nvSpPr>
            <p:spPr bwMode="auto">
              <a:xfrm>
                <a:off x="5208374" y="2537756"/>
                <a:ext cx="3714754" cy="611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ru-RU" altLang="ru-RU" b="1">
                  <a:solidFill>
                    <a:srgbClr val="C00000"/>
                  </a:solidFill>
                  <a:cs typeface="Arial" charset="0"/>
                </a:endParaRPr>
              </a:p>
            </p:txBody>
          </p:sp>
          <p:sp>
            <p:nvSpPr>
              <p:cNvPr id="24" name="Штриховая стрелка вправо 23"/>
              <p:cNvSpPr/>
              <p:nvPr/>
            </p:nvSpPr>
            <p:spPr bwMode="auto">
              <a:xfrm>
                <a:off x="4050837" y="1299411"/>
                <a:ext cx="848861" cy="549276"/>
              </a:xfrm>
              <a:prstGeom prst="stripedRightArrow">
                <a:avLst>
                  <a:gd name="adj1" fmla="val 50000"/>
                  <a:gd name="adj2" fmla="val 50000"/>
                </a:avLst>
              </a:prstGeom>
              <a:solidFill>
                <a:srgbClr val="FFFF00"/>
              </a:solidFill>
              <a:ln w="3175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5" name="Группа 37"/>
            <p:cNvGrpSpPr>
              <a:grpSpLocks/>
            </p:cNvGrpSpPr>
            <p:nvPr/>
          </p:nvGrpSpPr>
          <p:grpSpPr bwMode="auto">
            <a:xfrm>
              <a:off x="655394" y="2650539"/>
              <a:ext cx="8951621" cy="2291653"/>
              <a:chOff x="654643" y="2150463"/>
              <a:chExt cx="8952414" cy="2291683"/>
            </a:xfrm>
          </p:grpSpPr>
          <p:sp>
            <p:nvSpPr>
              <p:cNvPr id="19" name="Text Box 15"/>
              <p:cNvSpPr txBox="1">
                <a:spLocks noChangeArrowheads="1"/>
              </p:cNvSpPr>
              <p:nvPr/>
            </p:nvSpPr>
            <p:spPr bwMode="auto">
              <a:xfrm>
                <a:off x="654643" y="3584885"/>
                <a:ext cx="3643633" cy="857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defTabSz="1042988">
                  <a:defRPr/>
                </a:pPr>
                <a:r>
                  <a:rPr lang="ru-RU" sz="2000" b="1" dirty="0" smtClean="0">
                    <a:solidFill>
                      <a:schemeClr val="accent4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РАЗНООБРАЗИЕ </a:t>
                </a:r>
              </a:p>
              <a:p>
                <a:pPr algn="ctr" defTabSz="1042988">
                  <a:defRPr/>
                </a:pPr>
                <a:r>
                  <a:rPr lang="ru-RU" sz="2000" b="1" dirty="0" smtClean="0">
                    <a:solidFill>
                      <a:schemeClr val="accent4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ЛЕСНЫХ РЕСУРСОВ</a:t>
                </a:r>
                <a:endParaRPr lang="ru-RU" sz="2000" b="1" dirty="0">
                  <a:solidFill>
                    <a:schemeClr val="accent4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 defTabSz="1042988">
                  <a:defRPr/>
                </a:pPr>
                <a:r>
                  <a:rPr lang="ru-RU" sz="1600" dirty="0">
                    <a:solidFill>
                      <a:srgbClr val="0000CC"/>
                    </a:solidFill>
                    <a:cs typeface="Arial" charset="0"/>
                  </a:rPr>
                  <a:t>  </a:t>
                </a:r>
                <a:endParaRPr lang="en-US" sz="1700" b="1" dirty="0">
                  <a:solidFill>
                    <a:schemeClr val="accent4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auto">
              <a:xfrm>
                <a:off x="5130850" y="3441442"/>
                <a:ext cx="4476207" cy="80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ru-RU" altLang="ru-RU" sz="1400" b="1" dirty="0">
                    <a:solidFill>
                      <a:srgbClr val="2110FC"/>
                    </a:solidFill>
                    <a:cs typeface="Arial" charset="0"/>
                  </a:rPr>
                  <a:t>Общая площадь лесного фонда территории составляет 122,6 тыс. га, в том числе покрытая лесом – 116,5 тыс. га. </a:t>
                </a:r>
              </a:p>
            </p:txBody>
          </p:sp>
          <p:sp>
            <p:nvSpPr>
              <p:cNvPr id="21" name="Штриховая стрелка вправо 20"/>
              <p:cNvSpPr/>
              <p:nvPr/>
            </p:nvSpPr>
            <p:spPr bwMode="auto">
              <a:xfrm>
                <a:off x="4050386" y="2150463"/>
                <a:ext cx="848936" cy="549282"/>
              </a:xfrm>
              <a:prstGeom prst="stripedRightArrow">
                <a:avLst>
                  <a:gd name="adj1" fmla="val 50000"/>
                  <a:gd name="adj2" fmla="val 50000"/>
                </a:avLst>
              </a:prstGeom>
              <a:solidFill>
                <a:srgbClr val="FFFF00"/>
              </a:solidFill>
              <a:ln w="3175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6" name="Группа 39"/>
            <p:cNvGrpSpPr>
              <a:grpSpLocks/>
            </p:cNvGrpSpPr>
            <p:nvPr/>
          </p:nvGrpSpPr>
          <p:grpSpPr bwMode="auto">
            <a:xfrm>
              <a:off x="346717" y="2578819"/>
              <a:ext cx="8951620" cy="1983679"/>
              <a:chOff x="346721" y="1818509"/>
              <a:chExt cx="8951648" cy="1983616"/>
            </a:xfrm>
          </p:grpSpPr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346721" y="1961945"/>
                <a:ext cx="4071951" cy="9667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defTabSz="1042988">
                  <a:defRPr/>
                </a:pPr>
                <a:r>
                  <a:rPr lang="ru-RU" sz="2000" b="1" dirty="0" smtClean="0">
                    <a:solidFill>
                      <a:schemeClr val="accent4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ОБИЛИЕ ВОДНЫХ </a:t>
                </a:r>
              </a:p>
              <a:p>
                <a:pPr algn="ctr" defTabSz="1042988">
                  <a:defRPr/>
                </a:pPr>
                <a:r>
                  <a:rPr lang="ru-RU" sz="2000" b="1" dirty="0" smtClean="0">
                    <a:solidFill>
                      <a:schemeClr val="accent4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РЕСУРСОВ</a:t>
                </a:r>
                <a:endParaRPr lang="ru-RU" sz="2000" b="1" dirty="0">
                  <a:solidFill>
                    <a:schemeClr val="accent4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 defTabSz="1042988">
                  <a:defRPr/>
                </a:pPr>
                <a:r>
                  <a:rPr lang="ru-RU" sz="1600" b="1" dirty="0">
                    <a:solidFill>
                      <a:srgbClr val="0000CC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1600" dirty="0">
                  <a:solidFill>
                    <a:schemeClr val="accent4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5054053" y="1818509"/>
                <a:ext cx="4244316" cy="758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04298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ru-RU" altLang="ru-RU" sz="1400" b="1" dirty="0" err="1">
                    <a:solidFill>
                      <a:srgbClr val="2110FC"/>
                    </a:solidFill>
                    <a:cs typeface="Arial" charset="0"/>
                  </a:rPr>
                  <a:t>Воткинское</a:t>
                </a:r>
                <a:r>
                  <a:rPr lang="ru-RU" altLang="ru-RU" sz="1400" b="1" dirty="0">
                    <a:solidFill>
                      <a:srgbClr val="2110FC"/>
                    </a:solidFill>
                    <a:cs typeface="Arial" charset="0"/>
                  </a:rPr>
                  <a:t> водохранилище </a:t>
                </a:r>
                <a:r>
                  <a:rPr lang="ru-RU" altLang="ru-RU" sz="1400" b="1" dirty="0" smtClean="0">
                    <a:solidFill>
                      <a:srgbClr val="2110FC"/>
                    </a:solidFill>
                    <a:cs typeface="Arial" charset="0"/>
                  </a:rPr>
                  <a:t>р.Кама (Камское море),</a:t>
                </a:r>
                <a:endParaRPr lang="ru-RU" altLang="ru-RU" sz="1400" b="1" dirty="0">
                  <a:solidFill>
                    <a:srgbClr val="2110FC"/>
                  </a:solidFill>
                  <a:cs typeface="Arial" charset="0"/>
                </a:endParaRPr>
              </a:p>
              <a:p>
                <a:pPr algn="ctr" eaLnBrk="1" hangingPunct="1"/>
                <a:r>
                  <a:rPr lang="ru-RU" altLang="ru-RU" sz="1400" b="1" dirty="0">
                    <a:solidFill>
                      <a:srgbClr val="2110FC"/>
                    </a:solidFill>
                    <a:cs typeface="Arial" charset="0"/>
                  </a:rPr>
                  <a:t> подземные водные источники, </a:t>
                </a:r>
                <a:r>
                  <a:rPr lang="ru-RU" altLang="ru-RU" sz="1400" b="1" dirty="0" smtClean="0">
                    <a:solidFill>
                      <a:srgbClr val="2110FC"/>
                    </a:solidFill>
                    <a:cs typeface="Arial" charset="0"/>
                  </a:rPr>
                  <a:t>речки</a:t>
                </a:r>
              </a:p>
              <a:p>
                <a:pPr algn="ctr" eaLnBrk="1" hangingPunct="1"/>
                <a:r>
                  <a:rPr lang="ru-RU" altLang="ru-RU" sz="1400" b="1" dirty="0" smtClean="0">
                    <a:solidFill>
                      <a:srgbClr val="2110FC"/>
                    </a:solidFill>
                    <a:cs typeface="Arial" charset="0"/>
                  </a:rPr>
                  <a:t>искусственные и естественные пруды</a:t>
                </a:r>
                <a:r>
                  <a:rPr lang="ru-RU" altLang="ru-RU" sz="1400" b="1" dirty="0">
                    <a:solidFill>
                      <a:srgbClr val="2110FC"/>
                    </a:solidFill>
                    <a:cs typeface="Arial" charset="0"/>
                  </a:rPr>
                  <a:t>, </a:t>
                </a:r>
                <a:r>
                  <a:rPr lang="ru-RU" altLang="ru-RU" sz="1400" b="1" dirty="0" smtClean="0">
                    <a:solidFill>
                      <a:srgbClr val="2110FC"/>
                    </a:solidFill>
                    <a:cs typeface="Arial" charset="0"/>
                  </a:rPr>
                  <a:t>озера</a:t>
                </a:r>
                <a:endParaRPr lang="ru-RU" altLang="ru-RU" sz="1400" b="1" dirty="0">
                  <a:solidFill>
                    <a:srgbClr val="2110FC"/>
                  </a:solidFill>
                  <a:cs typeface="Arial" charset="0"/>
                </a:endParaRPr>
              </a:p>
            </p:txBody>
          </p:sp>
          <p:sp>
            <p:nvSpPr>
              <p:cNvPr id="18" name="Штриховая стрелка вправо 17"/>
              <p:cNvSpPr/>
              <p:nvPr/>
            </p:nvSpPr>
            <p:spPr bwMode="auto">
              <a:xfrm>
                <a:off x="4128021" y="3252868"/>
                <a:ext cx="848863" cy="549257"/>
              </a:xfrm>
              <a:prstGeom prst="stripedRightArrow">
                <a:avLst>
                  <a:gd name="adj1" fmla="val 50000"/>
                  <a:gd name="adj2" fmla="val 37808"/>
                </a:avLst>
              </a:prstGeom>
              <a:solidFill>
                <a:srgbClr val="FFFF00"/>
              </a:solidFill>
              <a:ln w="3175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5" name="Прямоугольник 24"/>
            <p:cNvSpPr>
              <a:spLocks noChangeArrowheads="1"/>
            </p:cNvSpPr>
            <p:nvPr/>
          </p:nvSpPr>
          <p:spPr bwMode="auto">
            <a:xfrm>
              <a:off x="5208373" y="1861617"/>
              <a:ext cx="3714750" cy="521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042988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42988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42988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42988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42988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1400" b="1" dirty="0">
                  <a:solidFill>
                    <a:srgbClr val="2110FC"/>
                  </a:solidFill>
                  <a:cs typeface="Arial" charset="0"/>
                </a:rPr>
                <a:t>т</a:t>
              </a:r>
              <a:r>
                <a:rPr lang="ru-RU" altLang="ru-RU" sz="1400" b="1" dirty="0" smtClean="0">
                  <a:solidFill>
                    <a:srgbClr val="2110FC"/>
                  </a:solidFill>
                  <a:cs typeface="Arial" charset="0"/>
                </a:rPr>
                <a:t>еплое лето со средним уровнем температур в летнем сезоне +25С </a:t>
              </a:r>
              <a:endParaRPr lang="ru-RU" altLang="ru-RU" sz="1400" b="1" dirty="0">
                <a:solidFill>
                  <a:srgbClr val="2110FC"/>
                </a:solidFill>
                <a:cs typeface="Arial" charset="0"/>
              </a:endParaRPr>
            </a:p>
          </p:txBody>
        </p:sp>
      </p:grp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395536" y="4653136"/>
            <a:ext cx="3799603" cy="83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1042988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БЛАГОПРИЯТНЫЙ ЭКОЛОГИЧЕСКИЙ ФОН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1042988">
              <a:defRPr/>
            </a:pPr>
            <a:r>
              <a:rPr lang="ru-RU" sz="1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Штриховая стрелка вправо 30"/>
          <p:cNvSpPr/>
          <p:nvPr/>
        </p:nvSpPr>
        <p:spPr bwMode="auto">
          <a:xfrm>
            <a:off x="3851920" y="4581128"/>
            <a:ext cx="792088" cy="551479"/>
          </a:xfrm>
          <a:prstGeom prst="stripedRightArrow">
            <a:avLst>
              <a:gd name="adj1" fmla="val 50000"/>
              <a:gd name="adj2" fmla="val 37808"/>
            </a:avLst>
          </a:prstGeom>
          <a:solidFill>
            <a:srgbClr val="FFFF00"/>
          </a:solidFill>
          <a:ln w="31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Рисунок 26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304248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C:\Documents and Settings\Adamenko.ADMN\Рабочий стол\для путеводителя\природ. ресурсы\DSC01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872108" cy="4044149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300192" y="332656"/>
            <a:ext cx="2843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2400" b="1" dirty="0">
                <a:solidFill>
                  <a:srgbClr val="C00000"/>
                </a:solidFill>
                <a:cs typeface="Arial" charset="0"/>
              </a:rPr>
              <a:t>Водные </a:t>
            </a:r>
            <a:r>
              <a:rPr lang="ru-RU" altLang="ru-RU" sz="2400" b="1" dirty="0" smtClean="0">
                <a:solidFill>
                  <a:srgbClr val="C00000"/>
                </a:solidFill>
                <a:cs typeface="Arial" charset="0"/>
              </a:rPr>
              <a:t>ресурсы</a:t>
            </a:r>
            <a:endParaRPr lang="ru-RU" altLang="ru-RU" sz="2400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2050" name="Picture 2" descr="C:\Documents and Settings\adamenko\Рабочий стол\нац. премия\image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51520" y="4149080"/>
            <a:ext cx="3142167" cy="230425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1" name="Picture 3" descr="D:\Рабочий стол\фото\фотоконкрс\Абрамова 123-130\127. Рождение нового дня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67944" y="3887670"/>
            <a:ext cx="3888432" cy="291632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2" name="Picture 4" descr="D:\Рабочий стол\фото\плот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916832"/>
            <a:ext cx="3168352" cy="237626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</p:spTree>
    <p:extLst>
      <p:ext uri="{BB962C8B-B14F-4D97-AF65-F5344CB8AC3E}">
        <p14:creationId xmlns="" xmlns:p14="http://schemas.microsoft.com/office/powerpoint/2010/main" val="3042488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Documents and Settings\adamenko\Рабочий стол\waves7.jpg"/>
          <p:cNvPicPr>
            <a:picLocks noChangeAspect="1" noChangeArrowheads="1"/>
          </p:cNvPicPr>
          <p:nvPr/>
        </p:nvPicPr>
        <p:blipFill>
          <a:blip r:embed="rId2" cstate="print">
            <a:lum bright="5000" contrast="-5000"/>
          </a:blip>
          <a:srcRect/>
          <a:stretch>
            <a:fillRect/>
          </a:stretch>
        </p:blipFill>
        <p:spPr bwMode="auto">
          <a:xfrm>
            <a:off x="0" y="-23630"/>
            <a:ext cx="9144000" cy="68816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5528" y="332656"/>
            <a:ext cx="4248472" cy="92697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Открывают фестиваль Межрегиональные соревнования по триатлону</a:t>
            </a:r>
            <a:br>
              <a:rPr lang="ru-RU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300+8+2</a:t>
            </a:r>
            <a:endParaRPr lang="ru-RU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D:\Принятые файлы\Настина Анжела Вячеславовна\DSCN8339.jpg"/>
          <p:cNvPicPr>
            <a:picLocks noChangeAspect="1" noChangeArrowheads="1"/>
          </p:cNvPicPr>
          <p:nvPr/>
        </p:nvPicPr>
        <p:blipFill>
          <a:blip r:embed="rId3" cstate="print">
            <a:lum bright="6000" contrast="8000"/>
          </a:blip>
          <a:srcRect/>
          <a:stretch>
            <a:fillRect/>
          </a:stretch>
        </p:blipFill>
        <p:spPr bwMode="auto">
          <a:xfrm>
            <a:off x="179511" y="188640"/>
            <a:ext cx="4608511" cy="3456384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5373216"/>
            <a:ext cx="4427984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Проходит по улицам города Чайковский: от набережной до речного вокзала по улице Ленина, далее -  по улице </a:t>
            </a:r>
            <a:r>
              <a:rPr lang="ru-RU" sz="1600" b="1" dirty="0" err="1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Кабалевского</a:t>
            </a:r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до набережной. 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Дистанция -8 км.</a:t>
            </a:r>
          </a:p>
        </p:txBody>
      </p:sp>
      <p:pic>
        <p:nvPicPr>
          <p:cNvPr id="9" name="Picture 2" descr="C:\Documents and Settings\adamenko\Рабочий стол\семинар по агротуризму\DSC05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56992"/>
            <a:ext cx="4464496" cy="3348371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924944"/>
            <a:ext cx="158417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велогонка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adamenko\Рабочий стол\картинки волн\krasivye-fotografii-voln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noFill/>
        </p:spPr>
      </p:pic>
      <p:pic>
        <p:nvPicPr>
          <p:cNvPr id="6146" name="Picture 2" descr="C:\Documents and Settings\adamenko\Рабочий стол\нац. премия\9464df_s.JPG"/>
          <p:cNvPicPr>
            <a:picLocks noChangeAspect="1" noChangeArrowheads="1"/>
          </p:cNvPicPr>
          <p:nvPr/>
        </p:nvPicPr>
        <p:blipFill>
          <a:blip r:embed="rId3" cstate="print">
            <a:lum bright="-5000" contrast="5000"/>
          </a:blip>
          <a:srcRect/>
          <a:stretch>
            <a:fillRect/>
          </a:stretch>
        </p:blipFill>
        <p:spPr bwMode="auto">
          <a:xfrm>
            <a:off x="4067944" y="332656"/>
            <a:ext cx="4798086" cy="3728830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508104" y="4725144"/>
            <a:ext cx="3347864" cy="1844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Бег проходит по асфальтовой дорожке вдоль набережной, далее по беговой тропе вдоль ул. </a:t>
            </a:r>
            <a:r>
              <a:rPr lang="ru-RU" sz="1600" b="1" dirty="0" err="1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Кабалевского</a:t>
            </a:r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Дистанция – 2 км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508104" y="476672"/>
            <a:ext cx="316835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Плавание. Протяженность дистанции – 300 метров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23528" y="1916832"/>
            <a:ext cx="262778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Кросс по пересеченной местности</a:t>
            </a:r>
          </a:p>
        </p:txBody>
      </p:sp>
      <p:pic>
        <p:nvPicPr>
          <p:cNvPr id="2050" name="Picture 2" descr="C:\Documents and Settings\adamenko.ADM\Рабочий стол\картинки\бегу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564904"/>
            <a:ext cx="3111423" cy="3960440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Documents and Settings\adamenko\Рабочий стол\waves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-23630"/>
            <a:ext cx="9144000" cy="68816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098" name="Picture 2" descr="C:\Documents and Settings\adamenko\Рабочий стол\семинар по агротуризму\DSC05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573016"/>
            <a:ext cx="393643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11560" y="5805264"/>
            <a:ext cx="4186808" cy="86895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Дети младшего возраста объединяются в команды для участия в детской спортивно - игровой программе</a:t>
            </a:r>
            <a:endParaRPr lang="ru-RU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:\Рабочий стол\развлекаловка\фото\Новая папка (5)\DSC05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6672"/>
            <a:ext cx="3816424" cy="2748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 descr="C:\Documents and Settings\adamenko.ADM\Рабочий стол\картинки\фризб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88640"/>
            <a:ext cx="438735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C:\Documents and Settings\adamenko.ADM\Рабочий стол\картинки\замки на песк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005064"/>
            <a:ext cx="3456384" cy="2315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4572000" y="260648"/>
            <a:ext cx="331236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Чемпионат по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фризби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899592" cy="765237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508104" y="5805264"/>
            <a:ext cx="331236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Семейный конкурс «Замки на песке»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27584" y="620688"/>
            <a:ext cx="331236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Пока одни соревнуются, другие расслабляются на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чайковском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песочке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001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729</Words>
  <Application>Microsoft Office PowerPoint</Application>
  <PresentationFormat>Экран (4:3)</PresentationFormat>
  <Paragraphs>140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«Чайковская Ривьера»</vt:lpstr>
      <vt:lpstr>Слайд 2</vt:lpstr>
      <vt:lpstr>Слайд 3</vt:lpstr>
      <vt:lpstr>Слайд 4</vt:lpstr>
      <vt:lpstr>Слайд 5</vt:lpstr>
      <vt:lpstr>Слайд 6</vt:lpstr>
      <vt:lpstr>Открывают фестиваль Межрегиональные соревнования по триатлону 300+8+2</vt:lpstr>
      <vt:lpstr>Слайд 8</vt:lpstr>
      <vt:lpstr>Дети младшего возраста объединяются в команды для участия в детской спортивно - игровой программе</vt:lpstr>
      <vt:lpstr>Музыкальные игры</vt:lpstr>
      <vt:lpstr>Слайд 11</vt:lpstr>
      <vt:lpstr>Слайд 12</vt:lpstr>
      <vt:lpstr>Музыкальная программа «Киндер – сюрприз»</vt:lpstr>
      <vt:lpstr>Слайд 14</vt:lpstr>
      <vt:lpstr>В программе второго дня Водного фестиваля Командные соревнования по рыбной ловле на приз главы Чайковского района  «Чайковский улов» </vt:lpstr>
      <vt:lpstr> </vt:lpstr>
      <vt:lpstr>В программе второго дня Водного фестиваля Командные соревнования по рыбной ловле на приз главы Чайковского района  «Чайковский улов» 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ЗАО "КЭС"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Чайковский – имя известное миру</dc:title>
  <dc:creator>mirc</dc:creator>
  <cp:lastModifiedBy>adamenko</cp:lastModifiedBy>
  <cp:revision>163</cp:revision>
  <dcterms:created xsi:type="dcterms:W3CDTF">2014-06-11T08:56:57Z</dcterms:created>
  <dcterms:modified xsi:type="dcterms:W3CDTF">2015-09-11T04:53:12Z</dcterms:modified>
</cp:coreProperties>
</file>