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0071100" cy="7556500"/>
  <p:notesSz cx="6858000" cy="9144000"/>
  <p:defaultTextStyle>
    <a:lvl1pPr defTabSz="449262">
      <a:lnSpc>
        <a:spcPct val="93000"/>
      </a:lnSpc>
      <a:defRPr>
        <a:latin typeface="Arial"/>
        <a:ea typeface="Arial"/>
        <a:cs typeface="Arial"/>
        <a:sym typeface="Arial"/>
      </a:defRPr>
    </a:lvl1pPr>
    <a:lvl2pPr indent="457200" defTabSz="449262">
      <a:lnSpc>
        <a:spcPct val="93000"/>
      </a:lnSpc>
      <a:defRPr>
        <a:latin typeface="Arial"/>
        <a:ea typeface="Arial"/>
        <a:cs typeface="Arial"/>
        <a:sym typeface="Arial"/>
      </a:defRPr>
    </a:lvl2pPr>
    <a:lvl3pPr indent="914400" defTabSz="449262">
      <a:lnSpc>
        <a:spcPct val="93000"/>
      </a:lnSpc>
      <a:defRPr>
        <a:latin typeface="Arial"/>
        <a:ea typeface="Arial"/>
        <a:cs typeface="Arial"/>
        <a:sym typeface="Arial"/>
      </a:defRPr>
    </a:lvl3pPr>
    <a:lvl4pPr indent="1371600" defTabSz="449262">
      <a:lnSpc>
        <a:spcPct val="93000"/>
      </a:lnSpc>
      <a:defRPr>
        <a:latin typeface="Arial"/>
        <a:ea typeface="Arial"/>
        <a:cs typeface="Arial"/>
        <a:sym typeface="Arial"/>
      </a:defRPr>
    </a:lvl4pPr>
    <a:lvl5pPr indent="1828800" defTabSz="449262">
      <a:lnSpc>
        <a:spcPct val="93000"/>
      </a:lnSpc>
      <a:defRPr>
        <a:latin typeface="Arial"/>
        <a:ea typeface="Arial"/>
        <a:cs typeface="Arial"/>
        <a:sym typeface="Arial"/>
      </a:defRPr>
    </a:lvl5pPr>
    <a:lvl6pPr defTabSz="449262">
      <a:lnSpc>
        <a:spcPct val="93000"/>
      </a:lnSpc>
      <a:defRPr>
        <a:latin typeface="Arial"/>
        <a:ea typeface="Arial"/>
        <a:cs typeface="Arial"/>
        <a:sym typeface="Arial"/>
      </a:defRPr>
    </a:lvl6pPr>
    <a:lvl7pPr defTabSz="449262">
      <a:lnSpc>
        <a:spcPct val="93000"/>
      </a:lnSpc>
      <a:defRPr>
        <a:latin typeface="Arial"/>
        <a:ea typeface="Arial"/>
        <a:cs typeface="Arial"/>
        <a:sym typeface="Arial"/>
      </a:defRPr>
    </a:lvl7pPr>
    <a:lvl8pPr defTabSz="449262">
      <a:lnSpc>
        <a:spcPct val="93000"/>
      </a:lnSpc>
      <a:defRPr>
        <a:latin typeface="Arial"/>
        <a:ea typeface="Arial"/>
        <a:cs typeface="Arial"/>
        <a:sym typeface="Arial"/>
      </a:defRPr>
    </a:lvl8pPr>
    <a:lvl9pPr defTabSz="449262">
      <a:lnSpc>
        <a:spcPct val="93000"/>
      </a:lnSpc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7227887" y="6886575"/>
            <a:ext cx="2346326" cy="1956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1pPr>
      <a:lvl2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2pPr>
      <a:lvl3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3pPr>
      <a:lvl4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4pPr>
      <a:lvl5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5pPr>
      <a:lvl6pPr indent="457200"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6pPr>
      <a:lvl7pPr indent="914400"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7pPr>
      <a:lvl8pPr indent="1371600"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8pPr>
      <a:lvl9pPr indent="1828800"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1pPr>
      <a:lvl2pPr marL="342900" indent="1143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2pPr>
      <a:lvl3pPr marL="342900" indent="5715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3pPr>
      <a:lvl4pPr marL="342900" indent="10287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4pPr>
      <a:lvl5pPr marL="342900" indent="1485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5pPr>
      <a:lvl6pPr marL="342900" indent="19431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6pPr>
      <a:lvl7pPr marL="342900" indent="24003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7pPr>
      <a:lvl8pPr marL="342900" indent="28575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8pPr>
      <a:lvl9pPr marL="342900" indent="33147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Relationship Id="rId4" Type="http://schemas.openxmlformats.org/officeDocument/2006/relationships/image" Target="../media/image1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4.jpeg"/><Relationship Id="rId4" Type="http://schemas.openxmlformats.org/officeDocument/2006/relationships/image" Target="../media/image2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Relationship Id="rId4" Type="http://schemas.openxmlformats.org/officeDocument/2006/relationships/image" Target="../media/image2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4.jpeg"/><Relationship Id="rId4" Type="http://schemas.openxmlformats.org/officeDocument/2006/relationships/image" Target="../media/image2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4.jpeg"/><Relationship Id="rId4" Type="http://schemas.openxmlformats.org/officeDocument/2006/relationships/image" Target="../media/image27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4.jpeg"/><Relationship Id="rId4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ОБЛОЖКА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4467" y="-10524"/>
            <a:ext cx="10260034" cy="8729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" name="Group 49"/>
          <p:cNvGrpSpPr/>
          <p:nvPr/>
        </p:nvGrpSpPr>
        <p:grpSpPr>
          <a:xfrm>
            <a:off x="1655762" y="1679574"/>
            <a:ext cx="7200901" cy="2299407"/>
            <a:chOff x="0" y="0"/>
            <a:chExt cx="7200900" cy="2299405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7200900" cy="6477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lnSpc>
                  <a:spcPct val="100000"/>
                </a:lnSpc>
                <a:defRPr sz="2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7200900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lnSpc>
                  <a:spcPct val="100000"/>
                </a:lnSpc>
                <a:defRPr sz="3000">
                  <a:solidFill>
                    <a:srgbClr val="020214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20214"/>
                  </a:solidFill>
                </a:rPr>
                <a:t>ОТКРЫТЫЕ ГОРОДСКИЕ ПЛОЩАДКИ, ШКОЛЬНЫЕ СТАДИОНЫ</a:t>
              </a:r>
            </a:p>
          </p:txBody>
        </p:sp>
        <p:sp>
          <p:nvSpPr>
            <p:cNvPr id="48" name="Shape 48"/>
            <p:cNvSpPr/>
            <p:nvPr/>
          </p:nvSpPr>
          <p:spPr>
            <a:xfrm>
              <a:off x="3293958" y="1948744"/>
              <a:ext cx="679659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/>
            </a:p>
          </p:txBody>
        </p:sp>
      </p:grpSp>
      <p:pic>
        <p:nvPicPr>
          <p:cNvPr id="50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168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7792" y="3400108"/>
            <a:ext cx="6101520" cy="3648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6351" y="5878"/>
            <a:ext cx="10083801" cy="1740844"/>
          </a:xfrm>
          <a:prstGeom prst="rect">
            <a:avLst/>
          </a:prstGeom>
          <a:solidFill>
            <a:srgbClr val="02010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/>
            <a:r>
              <a:t>НО</a:t>
            </a:r>
          </a:p>
        </p:txBody>
      </p:sp>
      <p:pic>
        <p:nvPicPr>
          <p:cNvPr id="54" name="лого тт.jpg" descr="C:\Users\user\Downloads\лого тт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2905020" y="224719"/>
            <a:ext cx="6384614" cy="134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НОМИНАЦИИ И ВОЗРАСТНЫЕ </a:t>
            </a:r>
            <a:endParaRPr sz="42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ГРУППЫ</a:t>
            </a:r>
          </a:p>
        </p:txBody>
      </p:sp>
      <p:sp>
        <p:nvSpPr>
          <p:cNvPr id="56" name="Shape 56"/>
          <p:cNvSpPr/>
          <p:nvPr/>
        </p:nvSpPr>
        <p:spPr>
          <a:xfrm>
            <a:off x="6270520" y="2259184"/>
            <a:ext cx="3174949" cy="411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600">
                <a:solidFill>
                  <a:srgbClr val="BF2B42"/>
                </a:solidFill>
                <a:latin typeface="Impact"/>
                <a:ea typeface="Impact"/>
                <a:cs typeface="Impact"/>
                <a:sym typeface="Impact"/>
              </a:rPr>
              <a:t>Состав участников:</a:t>
            </a:r>
            <a:endParaRPr sz="2600">
              <a:solidFill>
                <a:srgbClr val="BF2B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>
                <a:latin typeface="Impact"/>
                <a:ea typeface="Impact"/>
                <a:cs typeface="Impact"/>
                <a:sym typeface="Impact"/>
              </a:rPr>
              <a:t>- танцевальная команда;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>
                <a:latin typeface="Impact"/>
                <a:ea typeface="Impact"/>
                <a:cs typeface="Impact"/>
                <a:sym typeface="Impact"/>
              </a:rPr>
              <a:t>- флэш-моб – команда.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>
                <a:latin typeface="Impact"/>
                <a:ea typeface="Impact"/>
                <a:cs typeface="Impact"/>
                <a:sym typeface="Impact"/>
              </a:rPr>
              <a:t>4.3. Возрастные категории: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>
                <a:latin typeface="Impact"/>
                <a:ea typeface="Impact"/>
                <a:cs typeface="Impact"/>
                <a:sym typeface="Impact"/>
              </a:rPr>
              <a:t>- хореография – 10 – 13 лет;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>
                <a:latin typeface="Impact"/>
                <a:ea typeface="Impact"/>
                <a:cs typeface="Impact"/>
                <a:sym typeface="Impact"/>
              </a:rPr>
              <a:t>                           юниоры: 14 –18 лет;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>
                <a:latin typeface="Impact"/>
                <a:ea typeface="Impact"/>
                <a:cs typeface="Impact"/>
                <a:sym typeface="Impact"/>
              </a:rPr>
              <a:t>                           взрослые: от 19 лет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>
                <a:latin typeface="Impact"/>
                <a:ea typeface="Impact"/>
                <a:cs typeface="Impact"/>
                <a:sym typeface="Impact"/>
              </a:rPr>
              <a:t>- флэш-моб: от 14 лет</a:t>
            </a:r>
          </a:p>
        </p:txBody>
      </p:sp>
      <p:sp>
        <p:nvSpPr>
          <p:cNvPr id="57" name="Shape 57"/>
          <p:cNvSpPr/>
          <p:nvPr/>
        </p:nvSpPr>
        <p:spPr>
          <a:xfrm>
            <a:off x="531714" y="2168934"/>
            <a:ext cx="4795352" cy="228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700">
                <a:solidFill>
                  <a:srgbClr val="BF2A42"/>
                </a:solidFill>
                <a:latin typeface="Impact"/>
                <a:ea typeface="Impact"/>
                <a:cs typeface="Impact"/>
                <a:sym typeface="Impact"/>
              </a:rPr>
              <a:t>Номинации:</a:t>
            </a:r>
            <a:endParaRPr sz="27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>
                <a:latin typeface="Impact"/>
                <a:ea typeface="Impact"/>
                <a:cs typeface="Impact"/>
                <a:sym typeface="Impact"/>
              </a:rPr>
              <a:t>- хореография (хип-хоп, хаус, брейк-данс и др.);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>
                <a:latin typeface="Impact"/>
                <a:ea typeface="Impact"/>
                <a:cs typeface="Impact"/>
                <a:sym typeface="Impact"/>
              </a:rPr>
              <a:t>- флэш-моб.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 sz="26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8" name="DXHjUdby8k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466" y="3733091"/>
            <a:ext cx="4993321" cy="3728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-6351" y="5878"/>
            <a:ext cx="10083801" cy="1740844"/>
          </a:xfrm>
          <a:prstGeom prst="rect">
            <a:avLst/>
          </a:prstGeom>
          <a:solidFill>
            <a:srgbClr val="02010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/>
            <a:r>
              <a:t>НО</a:t>
            </a:r>
          </a:p>
        </p:txBody>
      </p:sp>
      <p:pic>
        <p:nvPicPr>
          <p:cNvPr id="61" name="лого тт.jpg" descr="C:\Users\user\Downloads\лого тт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3628920" y="506729"/>
            <a:ext cx="413589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УСЛОВИЯ УЧАСТИЯ</a:t>
            </a:r>
          </a:p>
        </p:txBody>
      </p:sp>
      <p:sp>
        <p:nvSpPr>
          <p:cNvPr id="63" name="Shape 63"/>
          <p:cNvSpPr/>
          <p:nvPr/>
        </p:nvSpPr>
        <p:spPr>
          <a:xfrm>
            <a:off x="521011" y="1927634"/>
            <a:ext cx="9029078" cy="1524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4700">
                <a:solidFill>
                  <a:srgbClr val="BF2A42"/>
                </a:solidFill>
                <a:latin typeface="Impact"/>
                <a:ea typeface="Impact"/>
                <a:cs typeface="Impact"/>
                <a:sym typeface="Impact"/>
              </a:rPr>
              <a:t>Участие в фестивале БЕСПЛАТНОЕ!</a:t>
            </a:r>
            <a:endParaRPr sz="47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 sz="26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4" name="i53APLDrv8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494" y="2928267"/>
            <a:ext cx="4577433" cy="4577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LTcNsSk-I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6152" y="2956495"/>
            <a:ext cx="4520978" cy="4520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лого тт.jpg" descr="C:\Users\user\Downloads\лого тт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2905020" y="224719"/>
            <a:ext cx="6384614" cy="134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НОМИНАЦИИ И ВОЗРАСТНЫЕ </a:t>
            </a:r>
            <a:endParaRPr sz="42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ГРУППЫ</a:t>
            </a:r>
          </a:p>
        </p:txBody>
      </p:sp>
      <p:sp>
        <p:nvSpPr>
          <p:cNvPr id="69" name="Shape 69"/>
          <p:cNvSpPr/>
          <p:nvPr/>
        </p:nvSpPr>
        <p:spPr>
          <a:xfrm>
            <a:off x="178111" y="1991134"/>
            <a:ext cx="8861857" cy="1949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600">
                <a:solidFill>
                  <a:srgbClr val="BF2A42"/>
                </a:solidFill>
                <a:latin typeface="Impact"/>
                <a:ea typeface="Impact"/>
                <a:cs typeface="Impact"/>
                <a:sym typeface="Impact"/>
              </a:rPr>
              <a:t>ВСЕ УЧАСТНКИКИ ФЕСТИВАЛЯ НАГРАЖДАЮТСЯ ДИПЛОМАМИ, ФИНАЛИСТЫ МЕДАЛЯМИ, А ПОБЕДИТЕЛИ ДЕНЕЖНЫМИ ПРИЗАМИ, КУБКАМИ И ПОДАРКАМИ.</a:t>
            </a:r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 sz="26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_69vxGUDyzI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4816" y="2854452"/>
            <a:ext cx="4435944" cy="4435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5POlUCr6y3Y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614" y="4082471"/>
            <a:ext cx="4845753" cy="323317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-6351" y="5878"/>
            <a:ext cx="10083801" cy="1740844"/>
          </a:xfrm>
          <a:prstGeom prst="rect">
            <a:avLst/>
          </a:prstGeom>
          <a:solidFill>
            <a:srgbClr val="02010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/>
            <a:r>
              <a:t>НО</a:t>
            </a:r>
          </a:p>
        </p:txBody>
      </p:sp>
      <p:pic>
        <p:nvPicPr>
          <p:cNvPr id="73" name="лого тт.jpg" descr="C:\Users\user\Downloads\лого тт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4581420" y="506729"/>
            <a:ext cx="2048134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НАГРАДА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78111" y="1991134"/>
            <a:ext cx="9880028" cy="5977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600">
                <a:solidFill>
                  <a:srgbClr val="BF2A42"/>
                </a:solidFill>
                <a:latin typeface="Impact"/>
                <a:ea typeface="Impact"/>
                <a:cs typeface="Impact"/>
                <a:sym typeface="Impact"/>
              </a:rPr>
              <a:t>С КАЖДЫМ ГОДОМ ЧИСЛО УЧАСТНИКОВ И ЗРИТЕЛЕЙ РАСТЕТ. ДЕТИ И МОЛОДЕЖЬ ДЛЯ УЧАСТИЯ В КОНКУРСЕ ОРГАНИЗУЮТ КОМАНДЫ</a:t>
            </a:r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 sz="2600">
                <a:solidFill>
                  <a:srgbClr val="BF2A42"/>
                </a:solidFill>
                <a:latin typeface="Impact"/>
                <a:ea typeface="Impact"/>
                <a:cs typeface="Impact"/>
                <a:sym typeface="Impact"/>
              </a:rPr>
              <a:t>И ГОТОВЯТ НОМЕРА НА ПРОТЯЖЕНИИ ГОДА. В ШКОЛЬНЫХ УЧРЕЖДЕНИЯХ РАСТЕТ КОЛИЧЕСТВО КРУЖКОВ, А В ГОРОДЕ ОРГАНИЗУЕТСЯ ВСЕ БОЛЬШЕ ТАНЦЕВАЛЬНЫХ СТУДИЙ.</a:t>
            </a:r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 sz="2600">
                <a:solidFill>
                  <a:srgbClr val="BF2A42"/>
                </a:solidFill>
                <a:latin typeface="Impact"/>
                <a:ea typeface="Impact"/>
                <a:cs typeface="Impact"/>
                <a:sym typeface="Impact"/>
              </a:rPr>
              <a:t>ЕСЛИ В 2013 ГОДУ ФЕСТИВАЛЬ НАЧИНАЛ С 12 КОМАНД И ЧУТЬ БОЛЕЕ 100 УЧАСТНИКОВ, ТО В 2015 ГОДУ НАСЧИТЫВАЛ УЖЕ 40 КОМАНД И БОЛЕЕ 500 УЧАСТНИКОВ.</a:t>
            </a:r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 sz="2600">
                <a:solidFill>
                  <a:srgbClr val="BF2A42"/>
                </a:solidFill>
                <a:latin typeface="Impact"/>
                <a:ea typeface="Impact"/>
                <a:cs typeface="Impact"/>
                <a:sym typeface="Impact"/>
              </a:rPr>
              <a:t>КОЛИЧЕСТВО ЗРИТЕЛЕЙ ТАКЖЕ РАСТЕТ.  С УЧЕТОМ ОТБОРОЧНЫХ ТУРОВ МЕРОПРИЯТИЕ ПОСЕТИЛИ ОКОЛО 5000 ЧЕЛОВЕК.</a:t>
            </a:r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7" name="лого тт.jpg" descr="C:\Users\user\Downloads\лого тт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2905020" y="224719"/>
            <a:ext cx="6384614" cy="134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НОМИНАЦИИ И ВОЗРАСТНЫЕ </a:t>
            </a:r>
            <a:endParaRPr sz="42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r>
              <a: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ГРУППЫ</a:t>
            </a:r>
          </a:p>
        </p:txBody>
      </p:sp>
      <p:sp>
        <p:nvSpPr>
          <p:cNvPr id="79" name="Shape 79"/>
          <p:cNvSpPr/>
          <p:nvPr/>
        </p:nvSpPr>
        <p:spPr>
          <a:xfrm>
            <a:off x="-6351" y="5878"/>
            <a:ext cx="10083801" cy="1740844"/>
          </a:xfrm>
          <a:prstGeom prst="rect">
            <a:avLst/>
          </a:prstGeom>
          <a:solidFill>
            <a:srgbClr val="02010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/>
            <a:r>
              <a:t>НО</a:t>
            </a:r>
          </a:p>
        </p:txBody>
      </p:sp>
      <p:pic>
        <p:nvPicPr>
          <p:cNvPr id="80" name="лого тт.jpg" descr="C:\Users\user\Downloads\лого тт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4581420" y="506729"/>
            <a:ext cx="248386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РЕЗУЛЬТАТ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63" y="-1588"/>
            <a:ext cx="10080626" cy="7559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DQ-Kh9F1IGg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1" y="1604813"/>
            <a:ext cx="10066338" cy="6716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gv5C3fNJvYY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763" y="1520080"/>
            <a:ext cx="10080626" cy="6725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qASHwbTpsyU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3132" y="1661269"/>
            <a:ext cx="10177364" cy="6402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UauYHM6YBdw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6442" y="1653430"/>
            <a:ext cx="10123984" cy="6738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74787"/>
            <a:ext cx="10080625" cy="6507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ОБЛОЖКА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4467" y="-23224"/>
            <a:ext cx="10260034" cy="872972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2308120" y="6333419"/>
            <a:ext cx="587070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ВСЕ ЭТО ТАНЦЫ, ТАНЦЫ ТАНЦЫ!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4806950" y="5651847"/>
            <a:ext cx="767160" cy="7045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1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100"/>
              <a:t>В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63" y="-1588"/>
            <a:ext cx="10080626" cy="7559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1777751" y="3090465"/>
            <a:ext cx="200126" cy="5099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7" name="Shape 27"/>
          <p:cNvSpPr/>
          <p:nvPr/>
        </p:nvSpPr>
        <p:spPr>
          <a:xfrm>
            <a:off x="1732230" y="3052087"/>
            <a:ext cx="27827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>
                <a:solidFill>
                  <a:srgbClr val="483EB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83EBE"/>
                </a:solidFill>
              </a:rPr>
              <a:t>А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41287"/>
            <a:ext cx="2160588" cy="139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6351" y="5878"/>
            <a:ext cx="10083801" cy="1740844"/>
          </a:xfrm>
          <a:prstGeom prst="rect">
            <a:avLst/>
          </a:prstGeom>
          <a:solidFill>
            <a:srgbClr val="02010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/>
            <a:r>
              <a:t>НО</a:t>
            </a:r>
          </a:p>
        </p:txBody>
      </p:sp>
      <p:pic>
        <p:nvPicPr>
          <p:cNvPr id="33" name="лого тт.jpg" descr="C:\Users\user\Downloads\лого тт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3336820" y="506729"/>
            <a:ext cx="568739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РАБОТА В ЛЕТНИЙ ПЕРИОД</a:t>
            </a:r>
          </a:p>
        </p:txBody>
      </p:sp>
      <p:sp>
        <p:nvSpPr>
          <p:cNvPr id="35" name="Shape 35"/>
          <p:cNvSpPr/>
          <p:nvPr/>
        </p:nvSpPr>
        <p:spPr>
          <a:xfrm>
            <a:off x="178111" y="1991134"/>
            <a:ext cx="9938877" cy="1949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600">
                <a:solidFill>
                  <a:srgbClr val="BF2A42"/>
                </a:solidFill>
                <a:latin typeface="Impact"/>
                <a:ea typeface="Impact"/>
                <a:cs typeface="Impact"/>
                <a:sym typeface="Impact"/>
              </a:rPr>
              <a:t>В ЛЕТНИЙ ПЕРИОД ФЕСТИВАЛЬ СОВМЕСТНО СО СТУДИЕЙ ТАНЦА «КАФЕ ЛАТИНО» ПОСЕТИЛ ДЕТСКИЕ ОЗДОРОВИТЕЛЬНЫЕ ЛАГЕРЯ С ПРЕЗЕНТАЦИЕЙ ФЕСТИВАЛЯ И МАСТЕР - КЛАССАМИ.</a:t>
            </a:r>
            <a:endParaRPr sz="2600">
              <a:solidFill>
                <a:srgbClr val="BF2A42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/>
            <a:endParaRPr sz="26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" name="IMAG213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609" y="3460894"/>
            <a:ext cx="6315476" cy="3571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214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7238" y="3460894"/>
            <a:ext cx="2019458" cy="3571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лого тт.jpg" descr="C:\Users\user\Downloads\лого тт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179387"/>
            <a:ext cx="2160588" cy="13938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" name="Group 43"/>
          <p:cNvGrpSpPr/>
          <p:nvPr/>
        </p:nvGrpSpPr>
        <p:grpSpPr>
          <a:xfrm>
            <a:off x="2160587" y="1835149"/>
            <a:ext cx="2808288" cy="523242"/>
            <a:chOff x="0" y="0"/>
            <a:chExt cx="2808287" cy="523240"/>
          </a:xfrm>
        </p:grpSpPr>
        <p:sp>
          <p:nvSpPr>
            <p:cNvPr id="41" name="Shape 41"/>
            <p:cNvSpPr/>
            <p:nvPr/>
          </p:nvSpPr>
          <p:spPr>
            <a:xfrm>
              <a:off x="0" y="0"/>
              <a:ext cx="2808288" cy="50482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lnSpc>
                  <a:spcPct val="100000"/>
                </a:lnSpc>
                <a:defRPr sz="2800">
                  <a:solidFill>
                    <a:srgbClr val="3333CC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42" name="Shape 42"/>
            <p:cNvSpPr/>
            <p:nvPr/>
          </p:nvSpPr>
          <p:spPr>
            <a:xfrm>
              <a:off x="0" y="0"/>
              <a:ext cx="2808288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lnSpc>
                  <a:spcPct val="100000"/>
                </a:lnSpc>
                <a:defRPr sz="2800">
                  <a:solidFill>
                    <a:srgbClr val="3333CC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3333CC"/>
                  </a:solidFill>
                </a:rPr>
                <a:t>От 10  лет</a:t>
              </a:r>
            </a:p>
          </p:txBody>
        </p:sp>
      </p:grp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