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72" r:id="rId3"/>
    <p:sldId id="261" r:id="rId4"/>
    <p:sldId id="273" r:id="rId5"/>
    <p:sldId id="271" r:id="rId6"/>
    <p:sldId id="275" r:id="rId7"/>
    <p:sldId id="262" r:id="rId8"/>
    <p:sldId id="282" r:id="rId9"/>
    <p:sldId id="276" r:id="rId10"/>
    <p:sldId id="274" r:id="rId11"/>
    <p:sldId id="277" r:id="rId12"/>
    <p:sldId id="279" r:id="rId13"/>
    <p:sldId id="280" r:id="rId14"/>
    <p:sldId id="283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Rg st="1" end="13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8" d="100"/>
          <a:sy n="78" d="100"/>
        </p:scale>
        <p:origin x="-2574" y="-7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0233B-3F47-4FD9-A2DC-60E6E890C24A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CDB9A-8F67-4527-A9A9-84F34AB1840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0233B-3F47-4FD9-A2DC-60E6E890C24A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CDB9A-8F67-4527-A9A9-84F34AB1840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0233B-3F47-4FD9-A2DC-60E6E890C24A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CDB9A-8F67-4527-A9A9-84F34AB1840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0233B-3F47-4FD9-A2DC-60E6E890C24A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CDB9A-8F67-4527-A9A9-84F34AB1840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0233B-3F47-4FD9-A2DC-60E6E890C24A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CDB9A-8F67-4527-A9A9-84F34AB1840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0233B-3F47-4FD9-A2DC-60E6E890C24A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CDB9A-8F67-4527-A9A9-84F34AB1840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0233B-3F47-4FD9-A2DC-60E6E890C24A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CDB9A-8F67-4527-A9A9-84F34AB1840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0233B-3F47-4FD9-A2DC-60E6E890C24A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CDB9A-8F67-4527-A9A9-84F34AB1840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0233B-3F47-4FD9-A2DC-60E6E890C24A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CDB9A-8F67-4527-A9A9-84F34AB1840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0233B-3F47-4FD9-A2DC-60E6E890C24A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CDB9A-8F67-4527-A9A9-84F34AB1840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0233B-3F47-4FD9-A2DC-60E6E890C24A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CDB9A-8F67-4527-A9A9-84F34AB1840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70233B-3F47-4FD9-A2DC-60E6E890C24A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FCDB9A-8F67-4527-A9A9-84F34AB1840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3.png"/><Relationship Id="rId2" Type="http://schemas.microsoft.com/office/2007/relationships/media" Target="../media/media1.mp3"/><Relationship Id="rId1" Type="http://schemas.openxmlformats.org/officeDocument/2006/relationships/audio" Target="file:///F:\&#1056;&#1077;&#1082;&#1086;&#1085;&#1089;&#1090;&#1088;&#1091;&#1082;&#1094;&#1080;&#1103;\KYemshenetskaya-Stihi-Avtor-PDavydov---Nu-chto-my-pomnim-o-voyne(muzofon.com).mp3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6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13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9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2.mp3"/><Relationship Id="rId7" Type="http://schemas.openxmlformats.org/officeDocument/2006/relationships/image" Target="../media/image14.png"/><Relationship Id="rId2" Type="http://schemas.microsoft.com/office/2007/relationships/media" Target="../media/media2.mp3"/><Relationship Id="rId1" Type="http://schemas.openxmlformats.org/officeDocument/2006/relationships/audio" Target="file:///F:\&#1056;&#1077;&#1082;&#1086;&#1085;&#1089;&#1090;&#1088;&#1091;&#1082;&#1094;&#1080;&#1103;\POMN&#1048;M33-My-znaem-o-voyne-lish_-ponaslyshke(muzofon.com).mp3" TargetMode="External"/><Relationship Id="rId6" Type="http://schemas.openxmlformats.org/officeDocument/2006/relationships/image" Target="../media/image13.gif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3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5426_html_m6bbe9c67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52112" cy="6858000"/>
          </a:xfrm>
          <a:prstGeom prst="rect">
            <a:avLst/>
          </a:prstGeom>
          <a:ln w="2286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420888"/>
          </a:xfrm>
          <a:ln>
            <a:noFill/>
          </a:ln>
        </p:spPr>
        <p:txBody>
          <a:bodyPr>
            <a:noAutofit/>
          </a:bodyPr>
          <a:lstStyle/>
          <a:p>
            <a:r>
              <a:rPr lang="ru-RU" sz="3600" b="1" i="1" spc="300" dirty="0">
                <a:ln w="1143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Georgia" pitchFamily="18" charset="0"/>
              </a:rPr>
              <a:t>Реконструкция </a:t>
            </a:r>
            <a:r>
              <a:rPr lang="ru-RU" sz="3600" b="1" i="1" spc="300" dirty="0" smtClean="0">
                <a:ln w="1143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Georgia" pitchFamily="18" charset="0"/>
              </a:rPr>
              <a:t>событий</a:t>
            </a:r>
            <a:br>
              <a:rPr lang="ru-RU" sz="3600" b="1" i="1" spc="300" dirty="0" smtClean="0">
                <a:ln w="1143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Georgia" pitchFamily="18" charset="0"/>
              </a:rPr>
            </a:br>
            <a:r>
              <a:rPr lang="ru-RU" sz="3600" b="1" i="1" spc="300" dirty="0" smtClean="0">
                <a:ln w="1143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Georgia" pitchFamily="18" charset="0"/>
              </a:rPr>
              <a:t> </a:t>
            </a:r>
            <a:r>
              <a:rPr lang="ru-RU" sz="3600" b="1" i="1" spc="300" dirty="0">
                <a:ln w="1143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Georgia" pitchFamily="18" charset="0"/>
              </a:rPr>
              <a:t>Великой Отечественной Войны.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71600" y="5301208"/>
            <a:ext cx="93965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spc="300" dirty="0" smtClean="0">
                <a:ln w="1143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Georgia" pitchFamily="18" charset="0"/>
              </a:rPr>
              <a:t>«1941 год. </a:t>
            </a:r>
            <a:br>
              <a:rPr lang="ru-RU" sz="3600" b="1" i="1" spc="300" dirty="0" smtClean="0">
                <a:ln w="1143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Georgia" pitchFamily="18" charset="0"/>
              </a:rPr>
            </a:br>
            <a:r>
              <a:rPr lang="ru-RU" sz="3600" b="1" i="1" spc="300" dirty="0" smtClean="0">
                <a:ln w="1143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Georgia" pitchFamily="18" charset="0"/>
              </a:rPr>
              <a:t>Западное направление».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360384" y="2564904"/>
            <a:ext cx="5616624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ru-RU" sz="2400" b="1" cap="none" spc="0" dirty="0" smtClean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Дата проведения: </a:t>
            </a:r>
          </a:p>
          <a:p>
            <a:pPr algn="r"/>
            <a:r>
              <a:rPr lang="ru-RU" sz="3200" b="1" cap="none" spc="0" dirty="0" smtClean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18 июля 2015 года</a:t>
            </a:r>
          </a:p>
          <a:p>
            <a:pPr algn="r"/>
            <a:r>
              <a:rPr lang="ru-RU" sz="2400" b="1" dirty="0" smtClean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Место проведения:</a:t>
            </a:r>
          </a:p>
          <a:p>
            <a:pPr algn="r"/>
            <a:r>
              <a:rPr lang="ru-RU" sz="2400" b="1" cap="none" spc="0" dirty="0" smtClean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Свердловская область</a:t>
            </a:r>
          </a:p>
          <a:p>
            <a:pPr algn="r"/>
            <a:r>
              <a:rPr lang="ru-RU" sz="2400" b="1" dirty="0" smtClean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Городской округ Верх-Нейвинский</a:t>
            </a:r>
          </a:p>
          <a:p>
            <a:pPr algn="r"/>
            <a:r>
              <a:rPr lang="ru-RU" sz="2400" b="1" dirty="0" smtClean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Первый километр тропы «Здоровья»</a:t>
            </a:r>
            <a:endParaRPr lang="ru-RU" sz="5400" b="1" cap="none" spc="0" dirty="0">
              <a:ln w="17780" cmpd="sng">
                <a:solidFill>
                  <a:schemeClr val="bg1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KYemshenetskaya-Stihi-Avtor-PDavydov---Nu-chto-my-pomnim-o-voyne(muzofon.co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8676456" y="6553200"/>
            <a:ext cx="304800" cy="304800"/>
          </a:xfrm>
          <a:prstGeom prst="rect">
            <a:avLst/>
          </a:prstGeom>
        </p:spPr>
      </p:pic>
      <p:pic>
        <p:nvPicPr>
          <p:cNvPr id="3" name="KYemshenetskaya-Stihi-Avtor-PDavydov---Nu-chto-my-pomnim-o-voyne(muzofon.com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96336" y="6453336"/>
            <a:ext cx="404664" cy="404664"/>
          </a:xfrm>
          <a:prstGeom prst="rect">
            <a:avLst/>
          </a:prstGeom>
        </p:spPr>
      </p:pic>
    </p:spTree>
  </p:cSld>
  <p:clrMapOvr>
    <a:masterClrMapping/>
  </p:clrMapOvr>
  <p:transition advTm="260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 numSld="999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01b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93172"/>
          </a:xfrm>
          <a:prstGeom prst="rect">
            <a:avLst/>
          </a:prstGeom>
          <a:ln w="2286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Рисунок 5" descr="3117978727529437263_9c8f7f2e065e1d45205bbe93ebcc31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609815">
            <a:off x="520052" y="1190714"/>
            <a:ext cx="3397247" cy="3397247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 descr="6d6991231bb7514c64efe7e2ec31a06e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92280" y="5013176"/>
            <a:ext cx="1485900" cy="1628800"/>
          </a:xfrm>
          <a:prstGeom prst="rect">
            <a:avLst/>
          </a:prstGeom>
        </p:spPr>
      </p:pic>
      <p:pic>
        <p:nvPicPr>
          <p:cNvPr id="7" name="Рисунок 6" descr="230233_webk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980587">
            <a:off x="4391428" y="1357820"/>
            <a:ext cx="4152089" cy="3063037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251520" y="260648"/>
            <a:ext cx="86409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spc="50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Фото-коллаж</a:t>
            </a:r>
            <a:endParaRPr lang="ru-RU" sz="3200" b="1" spc="50" dirty="0">
              <a:ln w="11430"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 descr="S139001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54066" y="4221088"/>
            <a:ext cx="3774816" cy="2420888"/>
          </a:xfrm>
          <a:prstGeom prst="rect">
            <a:avLst/>
          </a:prstGeom>
          <a:ln w="38100">
            <a:solidFill>
              <a:srgbClr val="00FF00"/>
            </a:solidFill>
          </a:ln>
        </p:spPr>
      </p:pic>
    </p:spTree>
  </p:cSld>
  <p:clrMapOvr>
    <a:masterClrMapping/>
  </p:clrMapOvr>
  <p:transition advTm="307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15607E-6 L -0.25225 -0.18335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00" y="-9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0"/>
                            </p:stCondLst>
                            <p:childTnLst>
                              <p:par>
                                <p:cTn id="1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3000" fill="hold"/>
                                        <p:tgtEl>
                                          <p:spTgt spid="7"/>
                                        </p:tgtEl>
                                      </p:cBhvr>
                                      <p:by x="47000" y="4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3000"/>
                            </p:stCondLst>
                            <p:childTnLst>
                              <p:par>
                                <p:cTn id="22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56069E-6 L 0.2585 -0.22589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00" y="-11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500"/>
                            </p:stCondLst>
                            <p:childTnLst>
                              <p:par>
                                <p:cTn id="2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3000" fill="hold"/>
                                        <p:tgtEl>
                                          <p:spTgt spid="8"/>
                                        </p:tgtEl>
                                      </p:cBhvr>
                                      <p:by x="38000" y="3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9500"/>
                            </p:stCondLst>
                            <p:childTnLst>
                              <p:par>
                                <p:cTn id="3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56069E-6 L 0.2599 0.0552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00" y="2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01b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93172"/>
          </a:xfrm>
          <a:prstGeom prst="rect">
            <a:avLst/>
          </a:prstGeom>
          <a:ln w="2286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Рисунок 9" descr="DSCN50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6" y="1412776"/>
            <a:ext cx="3635896" cy="27269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8516897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212976"/>
            <a:ext cx="9144000" cy="3645024"/>
          </a:xfrm>
          <a:prstGeom prst="rect">
            <a:avLst/>
          </a:prstGeom>
        </p:spPr>
      </p:pic>
      <p:pic>
        <p:nvPicPr>
          <p:cNvPr id="11" name="Рисунок 10" descr="DSC_028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859653">
            <a:off x="4859537" y="3907526"/>
            <a:ext cx="3745762" cy="24809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DSC_041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7544" y="1988840"/>
            <a:ext cx="3960440" cy="26231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576933" y="4616"/>
            <a:ext cx="856706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Результаты работы</a:t>
            </a:r>
            <a:endParaRPr lang="ru-RU" sz="5400" b="1" cap="none" spc="50" dirty="0">
              <a:ln w="11430"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23528" y="824052"/>
            <a:ext cx="83884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n w="63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 реконструкции приняли участие 90 человек, зрителями событий были 500 </a:t>
            </a:r>
            <a:r>
              <a:rPr lang="ru-RU" sz="2400" dirty="0" smtClean="0">
                <a:ln w="63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человек</a:t>
            </a:r>
            <a:endParaRPr lang="ru-RU" sz="2400" dirty="0">
              <a:ln w="6350"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0040" y="4941168"/>
            <a:ext cx="6228184" cy="1556792"/>
          </a:xfrm>
        </p:spPr>
        <p:txBody>
          <a:bodyPr>
            <a:noAutofit/>
          </a:bodyPr>
          <a:lstStyle/>
          <a:p>
            <a:pPr algn="l"/>
            <a:r>
              <a:rPr lang="ru-RU" sz="2400" dirty="0" smtClean="0">
                <a:ln w="63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 мероприятии присутствовали главы городских округов </a:t>
            </a:r>
            <a:r>
              <a:rPr lang="ru-RU" sz="2400" dirty="0" smtClean="0">
                <a:ln w="63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Горнозаводского Округа.</a:t>
            </a:r>
            <a:endParaRPr lang="ru-RU" sz="2400" dirty="0">
              <a:ln w="6350"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advTm="196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5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1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5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5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01b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93172"/>
          </a:xfrm>
          <a:prstGeom prst="rect">
            <a:avLst/>
          </a:prstGeom>
          <a:ln w="2286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Рисунок 8" descr="DSC_028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39952" y="2276872"/>
            <a:ext cx="4824536" cy="32442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" name="Рисунок 4" descr="75478452_540c54fb205deedab254d1b34ad011ae__kopiya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80528" y="332656"/>
            <a:ext cx="6336704" cy="675812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3528" y="5910371"/>
            <a:ext cx="8352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spc="50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наследия,  воспитание гражданственности, прежде всего среди молодежи, была достигнута.</a:t>
            </a:r>
            <a:endParaRPr lang="ru-RU" sz="2400" dirty="0">
              <a:ln w="11430"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 descr="Моментальный снимок 2 (01.09.2015 15-03)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343328">
            <a:off x="506875" y="492950"/>
            <a:ext cx="3446778" cy="1941119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00B05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1" name="Прямоугольник 10"/>
          <p:cNvSpPr/>
          <p:nvPr/>
        </p:nvSpPr>
        <p:spPr>
          <a:xfrm>
            <a:off x="323528" y="3127608"/>
            <a:ext cx="453650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spc="50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Учитывая то, что среди зрителей находились до 50% детей и подростков, одна из целей мероприятия – </a:t>
            </a:r>
            <a:r>
              <a:rPr lang="ru-RU" sz="2400" b="1" spc="50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воспитание и </a:t>
            </a:r>
            <a:r>
              <a:rPr lang="ru-RU" sz="2400" b="1" spc="50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сохранение историко-патриотического </a:t>
            </a:r>
            <a:endParaRPr lang="ru-RU" sz="2400" dirty="0">
              <a:ln w="11430"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707904" y="188640"/>
            <a:ext cx="522007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spc="50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Зрители воочию увидели события Великой Отечественной Войны, находясь в непосредственной близости от происходящего.</a:t>
            </a:r>
            <a:endParaRPr lang="ru-RU" sz="2400" dirty="0">
              <a:ln w="11430"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advTm="195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01b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93172"/>
          </a:xfrm>
          <a:prstGeom prst="rect">
            <a:avLst/>
          </a:prstGeom>
          <a:ln w="2286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Рисунок 4" descr="75478452_540c54fb205deedab254d1b34ad011ae__kopiya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68744" y="1340769"/>
            <a:ext cx="5787608" cy="5616624"/>
          </a:xfrm>
          <a:prstGeom prst="rect">
            <a:avLst/>
          </a:prstGeom>
        </p:spPr>
      </p:pic>
      <p:pic>
        <p:nvPicPr>
          <p:cNvPr id="8" name="Рисунок 7" descr="DSC_047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878930">
            <a:off x="478934" y="1412776"/>
            <a:ext cx="3528392" cy="2336987"/>
          </a:xfrm>
          <a:prstGeom prst="rect">
            <a:avLst/>
          </a:prstGeom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179512" y="4437112"/>
            <a:ext cx="8568952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ru-RU" sz="2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количества участников и зрителей реконструкций из других регионов страны.</a:t>
            </a:r>
          </a:p>
          <a:p>
            <a:pPr algn="r"/>
            <a:r>
              <a:rPr lang="ru-RU" sz="2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Кроме этого, запланировано проведение реконструкции событий времен гражданской войны, а именно «</a:t>
            </a:r>
            <a:r>
              <a:rPr lang="ru-RU" sz="2400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Верх-Нейвинская</a:t>
            </a:r>
            <a:r>
              <a:rPr lang="ru-RU" sz="2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операция 1918 года». 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76934" y="260648"/>
            <a:ext cx="856706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cap="none" spc="50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Перспективы развития</a:t>
            </a:r>
            <a:endParaRPr lang="ru-RU" sz="2800" b="1" cap="none" spc="50" dirty="0">
              <a:ln w="11430"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563888" y="1124744"/>
            <a:ext cx="518457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 результатам (окончании) реконструкции авторским коллективом и организаторами запланировано ежегодное проведение аналогичного мероприятия с внедрением интерактивных технологий, повышение доступности мероприятий с целью расширения </a:t>
            </a:r>
            <a:endParaRPr lang="ru-RU" sz="24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advTm="4514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400"/>
                            </p:stCondLst>
                            <p:childTnLst>
                              <p:par>
                                <p:cTn id="1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01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93172"/>
          </a:xfrm>
          <a:prstGeom prst="rect">
            <a:avLst/>
          </a:prstGeom>
          <a:ln w="2286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691680" y="2276872"/>
            <a:ext cx="6264696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5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Благодарим за внимание!</a:t>
            </a:r>
            <a:endParaRPr lang="ru-RU" sz="54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235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01b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35172"/>
            <a:ext cx="9144000" cy="6893172"/>
          </a:xfrm>
          <a:prstGeom prst="rect">
            <a:avLst/>
          </a:prstGeom>
          <a:ln w="2286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Рисунок 8" descr="b6605a0c5ad89a72c9c0a204b993ea9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92280" y="116632"/>
            <a:ext cx="1848206" cy="1386155"/>
          </a:xfrm>
          <a:prstGeom prst="rect">
            <a:avLst/>
          </a:prstGeom>
        </p:spPr>
      </p:pic>
      <p:pic>
        <p:nvPicPr>
          <p:cNvPr id="13" name="Рисунок 12" descr="6d6991231bb7514c64efe7e2ec31a06e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2037540"/>
            <a:ext cx="2664296" cy="461128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0648"/>
            <a:ext cx="7295794" cy="1143000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Цели и задачи мероприятия</a:t>
            </a:r>
            <a:endParaRPr lang="ru-RU" sz="40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3600" y="4564285"/>
            <a:ext cx="8136904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r">
              <a:buFont typeface="Wingdings" pitchFamily="2" charset="2"/>
              <a:buChar char="ü"/>
            </a:pPr>
            <a:r>
              <a:rPr lang="ru-RU" sz="28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Живое увековечивание  памяти Великой Отечественной Войны</a:t>
            </a:r>
          </a:p>
          <a:p>
            <a:pPr algn="ctr"/>
            <a:endParaRPr lang="ru-RU" sz="28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99592" y="1875064"/>
            <a:ext cx="7866112" cy="9541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r">
              <a:buFont typeface="Wingdings" pitchFamily="2" charset="2"/>
              <a:buChar char="ü"/>
            </a:pPr>
            <a:r>
              <a:rPr lang="ru-RU" sz="28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Воспитание и сохранение </a:t>
            </a:r>
          </a:p>
          <a:p>
            <a:pPr algn="r"/>
            <a:r>
              <a:rPr lang="ru-RU" sz="28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sz="28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сторико-патриотического наследия;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-126776" y="3145688"/>
            <a:ext cx="8892480" cy="9541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r">
              <a:buFont typeface="Wingdings" pitchFamily="2" charset="2"/>
              <a:buChar char="ü"/>
            </a:pPr>
            <a:r>
              <a:rPr lang="ru-RU" sz="28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Воспитание гражданственности, прежде всего среди молодежи;</a:t>
            </a:r>
          </a:p>
        </p:txBody>
      </p:sp>
    </p:spTree>
  </p:cSld>
  <p:clrMapOvr>
    <a:masterClrMapping/>
  </p:clrMapOvr>
  <p:transition advTm="9984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01b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93172"/>
          </a:xfrm>
          <a:prstGeom prst="rect">
            <a:avLst/>
          </a:prstGeom>
          <a:ln w="2286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Рисунок 7" descr="DSC_049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2564904"/>
            <a:ext cx="4022564" cy="266429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96" y="122360"/>
            <a:ext cx="9083352" cy="2520280"/>
          </a:xfrm>
        </p:spPr>
        <p:txBody>
          <a:bodyPr>
            <a:noAutofit/>
          </a:bodyPr>
          <a:lstStyle/>
          <a:p>
            <a:r>
              <a:rPr lang="ru-RU" sz="36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Автор идеи: </a:t>
            </a:r>
            <a:r>
              <a:rPr lang="ru-RU" sz="36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6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Лобанов </a:t>
            </a:r>
            <a:r>
              <a:rPr lang="ru-RU" sz="36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Олег Геннадьевич- руководитель военно-исторического клуба «Искатель». </a:t>
            </a:r>
          </a:p>
        </p:txBody>
      </p:sp>
      <p:pic>
        <p:nvPicPr>
          <p:cNvPr id="7" name="Рисунок 6" descr="329115875295734189a2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188640"/>
            <a:ext cx="792088" cy="1131554"/>
          </a:xfrm>
          <a:prstGeom prst="rect">
            <a:avLst/>
          </a:prstGeom>
          <a:ln w="28575"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323528" y="2708920"/>
            <a:ext cx="547260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Организаторы и авторский коллектив: </a:t>
            </a:r>
          </a:p>
          <a:p>
            <a:r>
              <a:rPr lang="ru-RU" sz="32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Администрация </a:t>
            </a:r>
          </a:p>
          <a:p>
            <a:r>
              <a:rPr lang="ru-RU" sz="32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ГО Верх-Нейвинский,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51520" y="4869160"/>
            <a:ext cx="88924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51520" y="5195733"/>
            <a:ext cx="96125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филиал ПСЦМ ОАО «</a:t>
            </a:r>
            <a:r>
              <a:rPr lang="ru-RU" sz="3200" b="1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Уралэлектромедь</a:t>
            </a:r>
            <a:r>
              <a:rPr lang="ru-RU" sz="32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»,</a:t>
            </a:r>
          </a:p>
          <a:p>
            <a:r>
              <a:rPr lang="ru-RU" sz="32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военно-исторический клуб «</a:t>
            </a:r>
            <a:r>
              <a:rPr lang="ru-RU" sz="32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Искатель»</a:t>
            </a:r>
            <a:endParaRPr lang="ru-RU" sz="3200" b="1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advTm="170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2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000"/>
                            </p:stCondLst>
                            <p:childTnLst>
                              <p:par>
                                <p:cTn id="32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01b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93172"/>
          </a:xfrm>
          <a:prstGeom prst="rect">
            <a:avLst/>
          </a:prstGeom>
          <a:ln w="2286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Рисунок 4" descr="75478452_540c54fb205deedab254d1b34ad011ae__kopiya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188640" y="476672"/>
            <a:ext cx="8568952" cy="6758125"/>
          </a:xfrm>
          <a:prstGeom prst="rect">
            <a:avLst/>
          </a:prstGeom>
        </p:spPr>
      </p:pic>
      <p:pic>
        <p:nvPicPr>
          <p:cNvPr id="7" name="Рисунок 6" descr="DSC_042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02728" y="2420888"/>
            <a:ext cx="3155168" cy="2089787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10" name="Рисунок 9" descr="DSC_042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1135217"/>
            <a:ext cx="3115518" cy="2063525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576934" y="260648"/>
            <a:ext cx="856706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cap="none" spc="50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Участники мероприятия</a:t>
            </a:r>
            <a:endParaRPr lang="ru-RU" sz="4000" b="1" cap="none" spc="50" dirty="0">
              <a:ln w="11430"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 descr="DSC_042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802728" y="4729272"/>
            <a:ext cx="3119280" cy="2066018"/>
          </a:xfrm>
          <a:prstGeom prst="rect">
            <a:avLst/>
          </a:prstGeom>
          <a:ln w="38100">
            <a:solidFill>
              <a:srgbClr val="00FF00"/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1881287" y="1196752"/>
            <a:ext cx="70922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algn="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ВИК </a:t>
            </a:r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190-й </a:t>
            </a:r>
            <a:r>
              <a:rPr lang="ru-RU" sz="2400" b="1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Очаковский</a:t>
            </a:r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полк</a:t>
            </a:r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ea typeface="Calibri" pitchFamily="34" charset="0"/>
                <a:cs typeface="Times New Roman" pitchFamily="18" charset="0"/>
              </a:rPr>
              <a:t>»</a:t>
            </a:r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г. Уфа</a:t>
            </a:r>
          </a:p>
          <a:p>
            <a:pPr lvl="1" indent="449263" algn="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ВИК </a:t>
            </a:r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194-й Троице-Сергиевский </a:t>
            </a:r>
            <a:endParaRPr lang="ru-RU" sz="2400" b="1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1" indent="449263" algn="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полк</a:t>
            </a:r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ea typeface="Calibri" pitchFamily="34" charset="0"/>
                <a:cs typeface="Times New Roman" pitchFamily="18" charset="0"/>
              </a:rPr>
              <a:t>»</a:t>
            </a:r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г. Пермь</a:t>
            </a:r>
          </a:p>
          <a:p>
            <a:pPr lvl="1" indent="449263" algn="r" fontAlgn="base">
              <a:spcBef>
                <a:spcPct val="0"/>
              </a:spcBef>
              <a:spcAft>
                <a:spcPct val="0"/>
              </a:spcAft>
            </a:pPr>
            <a:endParaRPr lang="ru-RU" sz="2400" b="1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-180528" y="3861048"/>
            <a:ext cx="66602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ВИК г. Челябинск</a:t>
            </a:r>
          </a:p>
          <a:p>
            <a:pPr lvl="0" indent="449263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ВИК «Горный щит» г. Екатеринбург</a:t>
            </a:r>
          </a:p>
          <a:p>
            <a:pPr lvl="0" indent="449263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ВИК «Урал-Фронт» г. Екатеринбург</a:t>
            </a: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-180528" y="5061377"/>
            <a:ext cx="653447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ВИК «Связист» г. Санкт-Петербург</a:t>
            </a:r>
          </a:p>
          <a:p>
            <a:pPr marL="0" marR="0" lvl="0" indent="449263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ВИК «</a:t>
            </a:r>
            <a:r>
              <a:rPr kumimoji="0" lang="ru-RU" sz="2400" b="1" i="0" u="none" strike="noStrike" cap="none" normalizeH="0" baseline="0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Штандартъ</a:t>
            </a:r>
            <a:r>
              <a:rPr kumimoji="0" lang="ru-RU" sz="2400" b="1" i="0" u="none" strike="noStrike" cap="none" normalizeH="0" baseline="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» г. Шадринск</a:t>
            </a:r>
          </a:p>
          <a:p>
            <a:pPr marL="0" marR="0" lvl="0" indent="449263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ВИК г. Новосибирск</a:t>
            </a:r>
          </a:p>
          <a:p>
            <a:pPr marL="0" marR="0" lvl="0" indent="449263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ВИК «Искатель» г. </a:t>
            </a:r>
            <a:r>
              <a:rPr kumimoji="0" lang="ru-RU" sz="2400" b="1" i="0" u="none" strike="noStrike" cap="none" normalizeH="0" baseline="0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Новоуральск</a:t>
            </a:r>
            <a:r>
              <a:rPr kumimoji="0" lang="ru-RU" sz="2400" b="1" i="0" u="none" strike="noStrike" cap="none" normalizeH="0" baseline="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. </a:t>
            </a:r>
            <a:endParaRPr kumimoji="0" lang="ru-RU" sz="2400" b="1" i="0" u="none" strike="noStrike" cap="none" normalizeH="0" baseline="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Tm="284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98382E-6 L -0.24775 -0.15002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00" y="-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0"/>
                            </p:stCondLst>
                            <p:childTnLst>
                              <p:par>
                                <p:cTn id="1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2.93574E-6 L 0.26164 -0.06172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00" y="-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000"/>
                            </p:stCondLst>
                            <p:childTnLst>
                              <p:par>
                                <p:cTn id="2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35000" y="3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60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2.04808E-6 L 0.29531 0.31993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00" y="16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8000"/>
                            </p:stCondLst>
                            <p:childTnLst>
                              <p:par>
                                <p:cTn id="3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760"/>
                            </p:stCondLst>
                            <p:childTnLst>
                              <p:par>
                                <p:cTn id="4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3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4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3640"/>
                            </p:stCondLst>
                            <p:childTnLst>
                              <p:par>
                                <p:cTn id="4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9" dur="80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0" dur="80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80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204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01b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6893172"/>
          </a:xfrm>
          <a:prstGeom prst="rect">
            <a:avLst/>
          </a:prstGeom>
          <a:ln w="2286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Рисунок 10" descr="8516897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2564904"/>
            <a:ext cx="9144000" cy="429309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51520" y="980728"/>
            <a:ext cx="9073008" cy="46474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endParaRPr lang="ru-RU" sz="2000" b="1" cap="none" spc="0" dirty="0" smtClean="0">
              <a:ln w="11430"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4600" b="1" cap="none" spc="0" dirty="0" smtClean="0">
                <a:ln w="1143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 этап.</a:t>
            </a:r>
          </a:p>
          <a:p>
            <a:pPr algn="ctr"/>
            <a:r>
              <a:rPr lang="ru-RU" sz="4600" b="1" cap="none" spc="0" dirty="0" smtClean="0">
                <a:ln w="1143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Реконструкция боевого сражения</a:t>
            </a:r>
          </a:p>
          <a:p>
            <a:r>
              <a:rPr lang="ru-RU" sz="4600" b="1" cap="none" spc="0" dirty="0" smtClean="0">
                <a:ln w="1143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ru-RU" sz="4600" b="1" cap="none" spc="0" dirty="0" smtClean="0">
                <a:ln w="1143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этап.</a:t>
            </a:r>
          </a:p>
          <a:p>
            <a:pPr algn="ctr"/>
            <a:r>
              <a:rPr lang="ru-RU" sz="4600" b="1" cap="none" spc="0" dirty="0" smtClean="0">
                <a:ln w="1143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Конкурс полевой кухни </a:t>
            </a:r>
          </a:p>
          <a:p>
            <a:pPr algn="ctr"/>
            <a:r>
              <a:rPr lang="ru-RU" sz="4600" b="1" cap="none" spc="0" dirty="0" smtClean="0">
                <a:ln w="1143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военного времени</a:t>
            </a:r>
            <a:endParaRPr lang="ru-RU" sz="4600" b="1" cap="none" spc="0" dirty="0">
              <a:ln w="11430"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15616" y="476672"/>
            <a:ext cx="748883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spc="50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Этапы мероприятия:</a:t>
            </a:r>
            <a:endParaRPr lang="ru-RU" sz="4400" b="1" spc="50" dirty="0">
              <a:ln w="11430"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OMNИM33-My-znaem-o-voyne-lish_-ponaslyshke(muzofon.co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8839200" y="6553200"/>
            <a:ext cx="304800" cy="304800"/>
          </a:xfrm>
          <a:prstGeom prst="rect">
            <a:avLst/>
          </a:prstGeom>
        </p:spPr>
      </p:pic>
      <p:pic>
        <p:nvPicPr>
          <p:cNvPr id="2" name="ofitsery_-_ot_geroev_bylykh_vremen_(zaycev.net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42448" y="6553200"/>
            <a:ext cx="306152" cy="304800"/>
          </a:xfrm>
          <a:prstGeom prst="rect">
            <a:avLst/>
          </a:prstGeom>
        </p:spPr>
      </p:pic>
    </p:spTree>
  </p:cSld>
  <p:clrMapOvr>
    <a:masterClrMapping/>
  </p:clrMapOvr>
  <p:transition advTm="235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100000" numSld="999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01b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93172"/>
          </a:xfrm>
          <a:prstGeom prst="rect">
            <a:avLst/>
          </a:prstGeom>
          <a:ln w="2286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Рисунок 7" descr="DSC_038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551421">
            <a:off x="462270" y="499321"/>
            <a:ext cx="3702256" cy="245214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DSC_04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854521">
            <a:off x="4098768" y="938623"/>
            <a:ext cx="4732392" cy="313444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899592" y="188640"/>
            <a:ext cx="648072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Фото репортаж реконструкции</a:t>
            </a:r>
            <a:endParaRPr lang="ru-RU" sz="2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50800" algn="tl" rotWithShape="0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 descr="DSC_039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99592" y="2996952"/>
            <a:ext cx="3810974" cy="252415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DSCN500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67944" y="3861048"/>
            <a:ext cx="3611893" cy="270892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8516897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4293096"/>
            <a:ext cx="9144000" cy="2564904"/>
          </a:xfrm>
          <a:prstGeom prst="rect">
            <a:avLst/>
          </a:prstGeom>
        </p:spPr>
      </p:pic>
    </p:spTree>
  </p:cSld>
  <p:clrMapOvr>
    <a:masterClrMapping/>
  </p:clrMapOvr>
  <p:transition advTm="279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3" descr="201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93172"/>
          </a:xfrm>
          <a:prstGeom prst="rect">
            <a:avLst/>
          </a:prstGeom>
          <a:ln w="2286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3" name="Рисунок 32" descr="DSCN499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723418">
            <a:off x="5032840" y="919118"/>
            <a:ext cx="3851920" cy="28889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2" name="Рисунок 31" descr="DSCN498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023118">
            <a:off x="463751" y="919298"/>
            <a:ext cx="3816425" cy="286231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8" name="Прямоугольник 27"/>
          <p:cNvSpPr/>
          <p:nvPr/>
        </p:nvSpPr>
        <p:spPr>
          <a:xfrm>
            <a:off x="467544" y="260648"/>
            <a:ext cx="82809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spc="50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Реконструкция боя, июль 1941 года </a:t>
            </a:r>
            <a:endParaRPr lang="ru-RU" sz="3200" b="1" spc="50" dirty="0">
              <a:ln w="11430"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Рисунок 33" descr="DSC_038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95736" y="2924944"/>
            <a:ext cx="4499992" cy="298051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5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5" name="Рисунок 34" descr="DSC_040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9552" y="4725144"/>
            <a:ext cx="2567886" cy="170080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6" name="Рисунок 35" descr="DSC_040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84168" y="5069826"/>
            <a:ext cx="2699792" cy="178817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312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I:\Материалы группы КОЛОКОЛЬЧИК\фотографии\Фотографии ЛЕТО 2015\день металлурга 2015 Конкурс ПОЛЕВАЯ КУХНЯ\вебка\2302720_webk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46369198"/>
      </p:ext>
    </p:extLst>
  </p:cSld>
  <p:clrMapOvr>
    <a:masterClrMapping/>
  </p:clrMapOvr>
  <p:transition advTm="24672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01b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93172"/>
          </a:xfrm>
          <a:prstGeom prst="rect">
            <a:avLst/>
          </a:prstGeom>
          <a:ln w="2286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Рисунок 6" descr="8516897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84784"/>
            <a:ext cx="9144000" cy="537321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51520" y="260648"/>
            <a:ext cx="86409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spc="50" dirty="0" smtClean="0">
                <a:ln w="1143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 этап. Конкурс полевой кухни в военное время</a:t>
            </a:r>
            <a:endParaRPr lang="ru-RU" sz="3600" b="1" spc="50" dirty="0">
              <a:ln w="11430"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323528" y="1368810"/>
            <a:ext cx="8496944" cy="50783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Конкурс начался с приветствия команд, организацией ими места приготовления пищи.  Ограничений в меню не предусматривалось, главным условием конкурса было создание атмосферы солдатского привала, за отведенные полтора часа необходимо было приготовить пищу из продуктов, доступных в военное время.  </a:t>
            </a:r>
            <a:endParaRPr kumimoji="0" lang="ru-RU" sz="3600" b="0" i="0" u="none" strike="noStrike" cap="none" normalizeH="0" baseline="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Tm="16766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857</TotalTime>
  <Words>353</Words>
  <Application>Microsoft Office PowerPoint</Application>
  <PresentationFormat>Экран (4:3)</PresentationFormat>
  <Paragraphs>53</Paragraphs>
  <Slides>14</Slides>
  <Notes>0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Реконструкция событий  Великой Отечественной Войны. </vt:lpstr>
      <vt:lpstr>Цели и задачи мероприятия</vt:lpstr>
      <vt:lpstr>Автор идеи:       Лобанов Олег Геннадьевич- руководитель военно-исторического клуба «Искатель».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 мероприятии присутствовали главы городских округов Горнозаводского Округа.</vt:lpstr>
      <vt:lpstr>Презентация PowerPoint</vt:lpstr>
      <vt:lpstr>Презентация PowerPoint</vt:lpstr>
      <vt:lpstr>Презентация PowerPoint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</dc:creator>
  <cp:lastModifiedBy>Начальник проектов</cp:lastModifiedBy>
  <cp:revision>81</cp:revision>
  <dcterms:created xsi:type="dcterms:W3CDTF">2015-08-27T15:20:52Z</dcterms:created>
  <dcterms:modified xsi:type="dcterms:W3CDTF">2015-09-02T10:23:49Z</dcterms:modified>
</cp:coreProperties>
</file>