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sldIdLst>
    <p:sldId id="256" r:id="rId2"/>
    <p:sldId id="294" r:id="rId3"/>
    <p:sldId id="295" r:id="rId4"/>
    <p:sldId id="265" r:id="rId5"/>
    <p:sldId id="274" r:id="rId6"/>
    <p:sldId id="267" r:id="rId7"/>
    <p:sldId id="268" r:id="rId8"/>
    <p:sldId id="278" r:id="rId9"/>
    <p:sldId id="296" r:id="rId10"/>
    <p:sldId id="316" r:id="rId11"/>
    <p:sldId id="297" r:id="rId12"/>
    <p:sldId id="298" r:id="rId13"/>
    <p:sldId id="299" r:id="rId14"/>
    <p:sldId id="282" r:id="rId15"/>
    <p:sldId id="302" r:id="rId16"/>
    <p:sldId id="303" r:id="rId17"/>
    <p:sldId id="304" r:id="rId18"/>
    <p:sldId id="300" r:id="rId19"/>
    <p:sldId id="283" r:id="rId20"/>
    <p:sldId id="305" r:id="rId21"/>
    <p:sldId id="306" r:id="rId22"/>
    <p:sldId id="307" r:id="rId23"/>
    <p:sldId id="312" r:id="rId24"/>
    <p:sldId id="311" r:id="rId25"/>
    <p:sldId id="310" r:id="rId26"/>
    <p:sldId id="309" r:id="rId27"/>
    <p:sldId id="308" r:id="rId28"/>
    <p:sldId id="301" r:id="rId29"/>
    <p:sldId id="314" r:id="rId30"/>
    <p:sldId id="315" r:id="rId31"/>
    <p:sldId id="313" r:id="rId32"/>
    <p:sldId id="292" r:id="rId33"/>
  </p:sldIdLst>
  <p:sldSz cx="9144000" cy="6858000" type="screen4x3"/>
  <p:notesSz cx="6858000" cy="9144000"/>
  <p:embeddedFontLst>
    <p:embeddedFont>
      <p:font typeface="Franklin Gothic Medium" panose="020B0603020102020204" pitchFamily="34" charset="0"/>
      <p:regular r:id="rId35"/>
      <p:italic r:id="rId36"/>
    </p:embeddedFont>
    <p:embeddedFont>
      <p:font typeface="Arial Narrow" panose="020B0606020202030204" pitchFamily="34" charset="0"/>
      <p:regular r:id="rId37"/>
      <p:bold r:id="rId38"/>
      <p:italic r:id="rId39"/>
      <p:boldItalic r:id="rId40"/>
    </p:embeddedFont>
    <p:embeddedFont>
      <p:font typeface="Franklin Gothic Book" panose="020B0503020102020204" pitchFamily="34" charset="0"/>
      <p:regular r:id="rId41"/>
      <p:italic r:id="rId42"/>
    </p:embeddedFont>
    <p:embeddedFont>
      <p:font typeface="Tunga" panose="020B0502040204020203" pitchFamily="3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howGuides="1">
      <p:cViewPr>
        <p:scale>
          <a:sx n="75" d="100"/>
          <a:sy n="75" d="100"/>
        </p:scale>
        <p:origin x="-103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89BE0-22D6-4D81-ADD3-6F440A18F0CB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65873-1DE9-491D-BE1F-038263F1B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0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65873-1DE9-491D-BE1F-038263F1BF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5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70B1B4-D30E-4EB3-8508-F5AFBBFCD978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3C8AC90-8152-4158-813E-D519D9D352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zgeo.ru/" TargetMode="External"/><Relationship Id="rId2" Type="http://schemas.openxmlformats.org/officeDocument/2006/relationships/hyperlink" Target="mailto:muzgeo@muzgeo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29" y="188640"/>
            <a:ext cx="15501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43808" y="3068960"/>
            <a:ext cx="6048672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700" b="1" dirty="0" smtClean="0">
                <a:solidFill>
                  <a:schemeClr val="bg1"/>
                </a:solidFill>
              </a:rPr>
              <a:t>НОМИНАЦИЯ </a:t>
            </a:r>
          </a:p>
          <a:p>
            <a:pPr algn="r"/>
            <a:r>
              <a:rPr lang="ru-RU" sz="2700" b="1" dirty="0" smtClean="0">
                <a:solidFill>
                  <a:schemeClr val="bg1"/>
                </a:solidFill>
              </a:rPr>
              <a:t>«ЛУЧШАЯ ПЛОЩАДКА ДЛЯ РАЗВИТИЯ СОБЫТИЙНОГО ТУРИЗМА». </a:t>
            </a:r>
          </a:p>
          <a:p>
            <a:pPr algn="r"/>
            <a:r>
              <a:rPr lang="ru-RU" sz="2700" b="1" dirty="0" smtClean="0">
                <a:solidFill>
                  <a:schemeClr val="bg1"/>
                </a:solidFill>
              </a:rPr>
              <a:t>ПОДНОМИНАЦИЯ </a:t>
            </a:r>
          </a:p>
          <a:p>
            <a:pPr algn="r"/>
            <a:r>
              <a:rPr lang="ru-RU" sz="2700" b="1" dirty="0" smtClean="0">
                <a:solidFill>
                  <a:schemeClr val="bg1"/>
                </a:solidFill>
              </a:rPr>
              <a:t>«МУЗЕЙНО-ВЫСТАВОЧНЫЕ КОМПЛЕКСЫ»</a:t>
            </a:r>
            <a:endParaRPr lang="ru-RU" sz="2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844" y="1191810"/>
            <a:ext cx="396044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latin typeface="Arial Narrow" panose="020B0606020202030204" pitchFamily="34" charset="0"/>
              </a:rPr>
              <a:t>ЭКСПОЗИЦИОННЫЕ ЗАЛЫ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Музей может быть площадкой для экспонирования передвижных выставок. Так, в 2014 году в музее демонстрировались </a:t>
            </a:r>
            <a:r>
              <a:rPr lang="ru-RU" sz="1900" dirty="0">
                <a:latin typeface="Arial Narrow" panose="020B0606020202030204" pitchFamily="34" charset="0"/>
              </a:rPr>
              <a:t>работы </a:t>
            </a:r>
            <a:r>
              <a:rPr lang="ru-RU" sz="1900" dirty="0" smtClean="0">
                <a:latin typeface="Arial Narrow" panose="020B0606020202030204" pitchFamily="34" charset="0"/>
              </a:rPr>
              <a:t>тюменской художницы </a:t>
            </a:r>
            <a:r>
              <a:rPr lang="ru-RU" sz="1900" dirty="0" err="1" smtClean="0">
                <a:latin typeface="Arial Narrow" panose="020B0606020202030204" pitchFamily="34" charset="0"/>
              </a:rPr>
              <a:t>Альфеи</a:t>
            </a:r>
            <a:r>
              <a:rPr lang="ru-RU" sz="1900" dirty="0" smtClean="0">
                <a:latin typeface="Arial Narrow" panose="020B0606020202030204" pitchFamily="34" charset="0"/>
              </a:rPr>
              <a:t> </a:t>
            </a:r>
            <a:r>
              <a:rPr lang="ru-RU" sz="1900" dirty="0" err="1">
                <a:latin typeface="Arial Narrow" panose="020B0606020202030204" pitchFamily="34" charset="0"/>
              </a:rPr>
              <a:t>Мухаметовой</a:t>
            </a:r>
            <a:r>
              <a:rPr lang="ru-RU" sz="1900" dirty="0">
                <a:latin typeface="Arial Narrow" panose="020B0606020202030204" pitchFamily="34" charset="0"/>
              </a:rPr>
              <a:t> </a:t>
            </a:r>
            <a:r>
              <a:rPr lang="ru-RU" sz="1900" dirty="0" smtClean="0">
                <a:latin typeface="Arial Narrow" panose="020B0606020202030204" pitchFamily="34" charset="0"/>
              </a:rPr>
              <a:t>«</a:t>
            </a:r>
            <a:r>
              <a:rPr lang="ru-RU" sz="1900" dirty="0">
                <a:latin typeface="Arial Narrow" panose="020B0606020202030204" pitchFamily="34" charset="0"/>
              </a:rPr>
              <a:t>Рисунки нефтью» </a:t>
            </a:r>
            <a:r>
              <a:rPr lang="ru-RU" sz="1900" dirty="0" smtClean="0">
                <a:latin typeface="Arial Narrow" panose="020B0606020202030204" pitchFamily="34" charset="0"/>
              </a:rPr>
              <a:t>(</a:t>
            </a:r>
            <a:r>
              <a:rPr lang="ru-RU" sz="1900" dirty="0">
                <a:latin typeface="Arial Narrow" panose="020B0606020202030204" pitchFamily="34" charset="0"/>
              </a:rPr>
              <a:t>член Союза художников России, член международной ассоциации АИАП ЮНЕСКО, Заслуженный работник культуры РФ). </a:t>
            </a:r>
            <a:r>
              <a:rPr lang="ru-RU" sz="1900" dirty="0">
                <a:latin typeface="Arial Narrow" panose="020B0606020202030204" pitchFamily="34" charset="0"/>
              </a:rPr>
              <a:t>Картины уникальны, </a:t>
            </a:r>
            <a:r>
              <a:rPr lang="ru-RU" sz="1900" dirty="0">
                <a:latin typeface="Arial Narrow" panose="020B0606020202030204" pitchFamily="34" charset="0"/>
              </a:rPr>
              <a:t>потому что </a:t>
            </a:r>
            <a:r>
              <a:rPr lang="ru-RU" sz="1900" dirty="0" smtClean="0">
                <a:latin typeface="Arial Narrow" panose="020B0606020202030204" pitchFamily="34" charset="0"/>
              </a:rPr>
              <a:t>выполнены с </a:t>
            </a:r>
            <a:r>
              <a:rPr lang="ru-RU" sz="1900" dirty="0">
                <a:latin typeface="Arial Narrow" panose="020B0606020202030204" pitchFamily="34" charset="0"/>
              </a:rPr>
              <a:t>помощью нетрадиционной </a:t>
            </a:r>
            <a:r>
              <a:rPr lang="ru-RU" sz="1900" dirty="0" smtClean="0">
                <a:latin typeface="Arial Narrow" panose="020B0606020202030204" pitchFamily="34" charset="0"/>
              </a:rPr>
              <a:t>техники нефтью.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gutsdu\работа 2015\конкурсы\фото для нац.премии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50840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5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378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УЧЕБНЫЕ КЛАССЫ</a:t>
            </a:r>
            <a:endParaRPr lang="ru-RU" sz="2000" b="1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В музее работают оборудованные учебные классы для проведения музейно-педагогических занятий. 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Круглогодично в Музей геологии, нефти и газа приходят дети дошкольного возраста, школьники и студенты. Для них организованы программы, позволяющие раскрыть творческие </a:t>
            </a:r>
            <a:r>
              <a:rPr lang="ru-RU" sz="2000" dirty="0" smtClean="0">
                <a:latin typeface="Arial Narrow" panose="020B0606020202030204" pitchFamily="34" charset="0"/>
              </a:rPr>
              <a:t>способности, углубить </a:t>
            </a:r>
            <a:r>
              <a:rPr lang="ru-RU" sz="2000" dirty="0">
                <a:latin typeface="Arial Narrow" panose="020B0606020202030204" pitchFamily="34" charset="0"/>
              </a:rPr>
              <a:t>знания, полученные в учебных заведениях, определиться с выбором профессии</a:t>
            </a:r>
            <a:r>
              <a:rPr lang="ru-RU" sz="2000" dirty="0" smtClean="0">
                <a:latin typeface="Arial Narrow" panose="020B0606020202030204" pitchFamily="34" charset="0"/>
              </a:rPr>
              <a:t>, больше узнать об истории родного края. 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utsdu\работа 2015\конкурсы\фото для нац.премии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80" y="1489312"/>
            <a:ext cx="4265416" cy="35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4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87564"/>
            <a:ext cx="40324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УЧЕБНЫЙ КЛАСС. ЛАБОРАТОРИЯ</a:t>
            </a:r>
            <a:endParaRPr lang="ru-RU" sz="2000" b="1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В просторном классе, рассчитанном на группу до 50-ти человек, проводятся музейные занятия по физике, химии, истории, конструированию, </a:t>
            </a:r>
            <a:r>
              <a:rPr lang="ru-RU" sz="2000" dirty="0" smtClean="0">
                <a:latin typeface="Arial Narrow" panose="020B0606020202030204" pitchFamily="34" charset="0"/>
              </a:rPr>
              <a:t>естествознанию, экологии.</a:t>
            </a:r>
            <a:r>
              <a:rPr lang="ru-RU" sz="2000" dirty="0"/>
              <a:t> </a:t>
            </a:r>
            <a:r>
              <a:rPr lang="ru-RU" sz="2000" dirty="0">
                <a:latin typeface="Arial Narrow" panose="020B0606020202030204" pitchFamily="34" charset="0"/>
              </a:rPr>
              <a:t>Кабинет </a:t>
            </a:r>
            <a:r>
              <a:rPr lang="ru-RU" sz="2000" dirty="0" smtClean="0">
                <a:latin typeface="Arial Narrow" panose="020B0606020202030204" pitchFamily="34" charset="0"/>
              </a:rPr>
              <a:t>оснащен </a:t>
            </a:r>
            <a:r>
              <a:rPr lang="ru-RU" sz="2000" dirty="0">
                <a:latin typeface="Arial Narrow" panose="020B0606020202030204" pitchFamily="34" charset="0"/>
              </a:rPr>
              <a:t>необходимыми техническими устройствами, аппаратурой и приспособлениями, а также реагентами для организации и проведения </a:t>
            </a:r>
            <a:r>
              <a:rPr lang="ru-RU" sz="2000" dirty="0" smtClean="0">
                <a:latin typeface="Arial Narrow" panose="020B0606020202030204" pitchFamily="34" charset="0"/>
              </a:rPr>
              <a:t>экспериментов и опытов.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8" name="Рисунок 7" descr="P:\ФОТОГРАФИИ\2015 год Кочнев В.А\08.06.2015 занятие для детей\IMG_03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587564"/>
            <a:ext cx="4680520" cy="3497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5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50350"/>
            <a:ext cx="40324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УЧЕБНЫЙ КЛАСС. АУДИТОРИЯ.</a:t>
            </a:r>
            <a:endParaRPr lang="ru-RU" sz="2000" b="1" dirty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В классе 10 рабочих мест. Аудитория оснащена компьютерами, установлен принтер, плазменная панель, веб-камера для проведения видео-конференций. Наиболее популярные занятия в аудитории – основы </a:t>
            </a:r>
            <a:r>
              <a:rPr lang="ru-RU" sz="2000" dirty="0" err="1" smtClean="0">
                <a:latin typeface="Arial Narrow" panose="020B0606020202030204" pitchFamily="34" charset="0"/>
              </a:rPr>
              <a:t>мульт</a:t>
            </a:r>
            <a:r>
              <a:rPr lang="ru-RU" sz="2000" dirty="0" smtClean="0">
                <a:latin typeface="Arial Narrow" panose="020B0606020202030204" pitchFamily="34" charset="0"/>
              </a:rPr>
              <a:t>-программирования и робототехники. Уроки ведет студент Югорского Государственного Университета.  </a:t>
            </a:r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от Виноградовой Е.А\Фотографии к августовскому совещанию\мультлаб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50286"/>
            <a:ext cx="4648249" cy="363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6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1760" y="4888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pic>
        <p:nvPicPr>
          <p:cNvPr id="12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1412776"/>
            <a:ext cx="30547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ЗИМНИЙ САД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Уютное, наполненное зеленью и светом просторное помещение – отличная площадка для проведения закрытых приемов, презентаций, других особенных мероприятий. Вместимость – 30 человек.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Общая площадь – 109 </a:t>
            </a:r>
            <a:r>
              <a:rPr lang="ru-RU" sz="2000" dirty="0" err="1" smtClean="0">
                <a:latin typeface="Arial Narrow" panose="020B0606020202030204" pitchFamily="34" charset="0"/>
              </a:rPr>
              <a:t>кв.м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C:\Users\gutsdu\работа 2015\конкурсы\фото для нац.премии\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29" y="1559305"/>
            <a:ext cx="5372767" cy="35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3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5035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В МУЗЕЕ ГЕОЛОГИИ, НЕФТИ И ГАЗА ЕЖЕГОДНО ПРОХОДИТ </a:t>
            </a: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22 СОБСТВЕННЫХ МЕРОПРИЯТИЯ</a:t>
            </a:r>
            <a:endParaRPr lang="ru-RU" sz="2000" b="1" dirty="0">
              <a:latin typeface="Arial Narrow" panose="020B0606020202030204" pitchFamily="34" charset="0"/>
            </a:endParaRP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225075"/>
            <a:ext cx="4461478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900" dirty="0" smtClean="0">
                <a:latin typeface="Arial Narrow" panose="020B0606020202030204" pitchFamily="34" charset="0"/>
              </a:rPr>
              <a:t>презентации выставок;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Arial Narrow" panose="020B0606020202030204" pitchFamily="34" charset="0"/>
              </a:rPr>
              <a:t>акции;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Arial Narrow" panose="020B0606020202030204" pitchFamily="34" charset="0"/>
              </a:rPr>
              <a:t>проекты;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Arial Narrow" panose="020B0606020202030204" pitchFamily="34" charset="0"/>
              </a:rPr>
              <a:t>творческие вечера;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Arial Narrow" panose="020B0606020202030204" pitchFamily="34" charset="0"/>
              </a:rPr>
              <a:t>конференции;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Arial Narrow" panose="020B0606020202030204" pitchFamily="34" charset="0"/>
              </a:rPr>
              <a:t>круглые столы;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Arial Narrow" panose="020B0606020202030204" pitchFamily="34" charset="0"/>
              </a:rPr>
              <a:t>встречи;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latin typeface="Arial Narrow" panose="020B0606020202030204" pitchFamily="34" charset="0"/>
              </a:rPr>
              <a:t>культурно-образовательные </a:t>
            </a:r>
            <a:r>
              <a:rPr lang="ru-RU" sz="1900" dirty="0">
                <a:latin typeface="Arial Narrow" panose="020B0606020202030204" pitchFamily="34" charset="0"/>
              </a:rPr>
              <a:t>мероприятия;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Самые яркие из них представлены далее. </a:t>
            </a:r>
          </a:p>
          <a:p>
            <a:pPr marL="285750" indent="-285750">
              <a:buFontTx/>
              <a:buChar char="-"/>
            </a:pPr>
            <a:endParaRPr lang="ru-RU" sz="1900" dirty="0"/>
          </a:p>
        </p:txBody>
      </p:sp>
      <p:pic>
        <p:nvPicPr>
          <p:cNvPr id="7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utsdu\работа 2015\конкурсы\фото для нац.премии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2862"/>
            <a:ext cx="3760525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0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402" y="1587564"/>
            <a:ext cx="42484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ПРЕЗЕНТАЦИЯ ВЫСТАВКИ «ПОБЕДИТЕЛИ И ПОКОРИТЕЛИ».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На презентацию были приглашены </a:t>
            </a:r>
            <a:r>
              <a:rPr lang="ru-RU" sz="1900" dirty="0">
                <a:latin typeface="Arial Narrow" panose="020B0606020202030204" pitchFamily="34" charset="0"/>
              </a:rPr>
              <a:t>ветераны Великой Отечественной войны </a:t>
            </a:r>
            <a:r>
              <a:rPr lang="ru-RU" sz="1900" dirty="0" smtClean="0">
                <a:latin typeface="Arial Narrow" panose="020B0606020202030204" pitchFamily="34" charset="0"/>
              </a:rPr>
              <a:t>и геологической отрасли. Трогательным творческим подарком для участников стало выступление танцевального коллектива, гармонично сочетавшего показ коллекции «Спасибо деду за Победу!» от «Международного центра моды». Количество участников – 120 человек.</a:t>
            </a:r>
            <a:endParaRPr lang="ru-RU" sz="1900" dirty="0">
              <a:latin typeface="Arial Narrow" panose="020B0606020202030204" pitchFamily="34" charset="0"/>
            </a:endParaRPr>
          </a:p>
          <a:p>
            <a:endParaRPr lang="ru-RU" sz="1900" b="1" dirty="0">
              <a:latin typeface="Arial Narrow" panose="020B0606020202030204" pitchFamily="34" charset="0"/>
            </a:endParaRPr>
          </a:p>
        </p:txBody>
      </p:sp>
      <p:pic>
        <p:nvPicPr>
          <p:cNvPr id="2051" name="Picture 3" descr="C:\Users\gutsdu\работа 2015\конкурсы\фото для нац.преми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57027"/>
            <a:ext cx="4540018" cy="30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8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394" y="1551850"/>
            <a:ext cx="417758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ТВОРЧЕСКАЯ ПРОГРАММА «СОЛДАТСКИЙ ПРИВАЛ» .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Традиционная программа в честь Победы в Великой отечественной войне. На </a:t>
            </a:r>
            <a:r>
              <a:rPr lang="ru-RU" sz="1900" dirty="0" err="1" smtClean="0">
                <a:latin typeface="Arial Narrow" panose="020B0606020202030204" pitchFamily="34" charset="0"/>
              </a:rPr>
              <a:t>примузейной</a:t>
            </a:r>
            <a:r>
              <a:rPr lang="ru-RU" sz="1900" dirty="0" smtClean="0">
                <a:latin typeface="Arial Narrow" panose="020B0606020202030204" pitchFamily="34" charset="0"/>
              </a:rPr>
              <a:t> площади раздают настоящую солдатскую кашу, для гостей играет оркестр, выступают творческие коллективы города, проходит награждение победителей музейного интернет-конкурса «Письмо солдату. Из  будущего в прошлое». Число участников – 1050 человек.</a:t>
            </a:r>
            <a:endParaRPr lang="ru-RU" sz="1900" dirty="0">
              <a:latin typeface="Arial Narrow" panose="020B0606020202030204" pitchFamily="34" charset="0"/>
            </a:endParaRPr>
          </a:p>
          <a:p>
            <a:endParaRPr lang="ru-RU" sz="19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utsdu\работа 2015\конкурсы\фото для нац.премии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92932"/>
            <a:ext cx="4636114" cy="30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72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332" y="1628800"/>
            <a:ext cx="38116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МЕЖДУНАРОДНАЯ АКЦИЯ </a:t>
            </a:r>
          </a:p>
          <a:p>
            <a:r>
              <a:rPr lang="ru-RU" sz="2000" b="1" dirty="0" smtClean="0">
                <a:latin typeface="Arial Narrow" panose="020B0606020202030204" pitchFamily="34" charset="0"/>
              </a:rPr>
              <a:t>«НОЧЬ В МУЗЕЕ». </a:t>
            </a:r>
            <a:r>
              <a:rPr lang="ru-RU" sz="2000" dirty="0" smtClean="0">
                <a:latin typeface="Arial Narrow" panose="020B0606020202030204" pitchFamily="34" charset="0"/>
              </a:rPr>
              <a:t>Ежегодно музей организует свою ночную акцию.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В 2015 году для посетителей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работали площадки: рисунки светом; пантомима «Перезагрузка»; мобильная библиотека; </a:t>
            </a:r>
            <a:r>
              <a:rPr lang="ru-RU" sz="2000" dirty="0" err="1" smtClean="0">
                <a:latin typeface="Arial Narrow" panose="020B0606020202030204" pitchFamily="34" charset="0"/>
              </a:rPr>
              <a:t>робототех-ника</a:t>
            </a:r>
            <a:r>
              <a:rPr lang="ru-RU" sz="2000" dirty="0" smtClean="0">
                <a:latin typeface="Arial Narrow" panose="020B0606020202030204" pitchFamily="34" charset="0"/>
              </a:rPr>
              <a:t>; рисунки звездной пылью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и другие творческие мастер-классы.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В среднем, за ночь музей посещают порядка 2 000 человек. 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  <p:pic>
        <p:nvPicPr>
          <p:cNvPr id="6146" name="Picture 2" descr="C:\Users\gutsdu\работа 2015\конкурсы\фото для нац.преми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74" y="1700808"/>
            <a:ext cx="5092719" cy="33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0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pic>
        <p:nvPicPr>
          <p:cNvPr id="10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945" y="1120386"/>
            <a:ext cx="45780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ЛЕТНЯЯ ПРОГРАММА «ПАПИНА ШКОЛА». </a:t>
            </a:r>
            <a:r>
              <a:rPr lang="ru-RU" sz="2000" dirty="0" smtClean="0">
                <a:latin typeface="Arial Narrow" panose="020B0606020202030204" pitchFamily="34" charset="0"/>
              </a:rPr>
              <a:t>Третье </a:t>
            </a:r>
            <a:r>
              <a:rPr lang="ru-RU" sz="2000" dirty="0">
                <a:latin typeface="Arial Narrow" panose="020B0606020202030204" pitchFamily="34" charset="0"/>
              </a:rPr>
              <a:t>лето подряд необычная «Папина школа» </a:t>
            </a:r>
            <a:r>
              <a:rPr lang="ru-RU" sz="2000" dirty="0" smtClean="0">
                <a:latin typeface="Arial Narrow" panose="020B0606020202030204" pitchFamily="34" charset="0"/>
              </a:rPr>
              <a:t>встречает </a:t>
            </a:r>
            <a:r>
              <a:rPr lang="ru-RU" sz="2000" dirty="0">
                <a:latin typeface="Arial Narrow" panose="020B0606020202030204" pitchFamily="34" charset="0"/>
              </a:rPr>
              <a:t>ребят со </a:t>
            </a:r>
            <a:r>
              <a:rPr lang="ru-RU" sz="2000" dirty="0" smtClean="0">
                <a:latin typeface="Arial Narrow" panose="020B0606020202030204" pitchFamily="34" charset="0"/>
              </a:rPr>
              <a:t>всей Югры. </a:t>
            </a:r>
            <a:r>
              <a:rPr lang="ru-RU" sz="2000" dirty="0">
                <a:latin typeface="Arial Narrow" panose="020B0606020202030204" pitchFamily="34" charset="0"/>
              </a:rPr>
              <a:t>Занятия сочетают  </a:t>
            </a:r>
            <a:r>
              <a:rPr lang="ru-RU" sz="2000" dirty="0" smtClean="0">
                <a:latin typeface="Arial Narrow" panose="020B0606020202030204" pitchFamily="34" charset="0"/>
              </a:rPr>
              <a:t>теоретические</a:t>
            </a:r>
            <a:r>
              <a:rPr lang="ru-RU" sz="2000" dirty="0">
                <a:latin typeface="Arial Narrow" panose="020B0606020202030204" pitchFamily="34" charset="0"/>
              </a:rPr>
              <a:t>, наглядные и практические </a:t>
            </a:r>
            <a:r>
              <a:rPr lang="ru-RU" sz="2000" dirty="0" smtClean="0">
                <a:latin typeface="Arial Narrow" panose="020B0606020202030204" pitchFamily="34" charset="0"/>
              </a:rPr>
              <a:t>методы </a:t>
            </a:r>
            <a:r>
              <a:rPr lang="ru-RU" sz="2000" dirty="0">
                <a:latin typeface="Arial Narrow" panose="020B0606020202030204" pitchFamily="34" charset="0"/>
              </a:rPr>
              <a:t>изучения природных </a:t>
            </a:r>
            <a:r>
              <a:rPr lang="ru-RU" sz="2000" dirty="0" smtClean="0">
                <a:latin typeface="Arial Narrow" panose="020B0606020202030204" pitchFamily="34" charset="0"/>
              </a:rPr>
              <a:t>процессов. Цель программы -  помочь </a:t>
            </a:r>
            <a:r>
              <a:rPr lang="ru-RU" sz="2000" dirty="0">
                <a:latin typeface="Arial Narrow" panose="020B0606020202030204" pitchFamily="34" charset="0"/>
              </a:rPr>
              <a:t>школьникам объективно </a:t>
            </a:r>
            <a:r>
              <a:rPr lang="ru-RU" sz="2000" dirty="0" smtClean="0">
                <a:latin typeface="Arial Narrow" panose="020B0606020202030204" pitchFamily="34" charset="0"/>
              </a:rPr>
              <a:t>оценить </a:t>
            </a:r>
            <a:r>
              <a:rPr lang="ru-RU" sz="2000" dirty="0">
                <a:latin typeface="Arial Narrow" panose="020B0606020202030204" pitchFamily="34" charset="0"/>
              </a:rPr>
              <a:t>свои индивидуальные способности, </a:t>
            </a:r>
            <a:r>
              <a:rPr lang="ru-RU" sz="2000" dirty="0" smtClean="0">
                <a:latin typeface="Arial Narrow" panose="020B0606020202030204" pitchFamily="34" charset="0"/>
              </a:rPr>
              <a:t>а </a:t>
            </a:r>
            <a:r>
              <a:rPr lang="ru-RU" sz="2000" dirty="0">
                <a:latin typeface="Arial Narrow" panose="020B0606020202030204" pitchFamily="34" charset="0"/>
              </a:rPr>
              <a:t>в дальнейшем сделать удачный выбор </a:t>
            </a:r>
            <a:r>
              <a:rPr lang="ru-RU" sz="2000" dirty="0" smtClean="0">
                <a:latin typeface="Arial Narrow" panose="020B0606020202030204" pitchFamily="34" charset="0"/>
              </a:rPr>
              <a:t>хорошей </a:t>
            </a:r>
            <a:r>
              <a:rPr lang="ru-RU" sz="2000" dirty="0">
                <a:latin typeface="Arial Narrow" panose="020B0606020202030204" pitchFamily="34" charset="0"/>
              </a:rPr>
              <a:t>профессии лично для себя</a:t>
            </a:r>
            <a:r>
              <a:rPr lang="ru-RU" sz="2000" dirty="0" smtClean="0">
                <a:latin typeface="Arial Narrow" panose="020B0606020202030204" pitchFamily="34" charset="0"/>
              </a:rPr>
              <a:t>.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За лето 2015 года в «Папиной школе» приняли участие около 3 000 ребят. </a:t>
            </a:r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dirty="0"/>
          </a:p>
        </p:txBody>
      </p:sp>
      <p:pic>
        <p:nvPicPr>
          <p:cNvPr id="12" name="Picture 6" descr="Z:\от Виноградовой Е.А\Фотографии к августовскому совещанию\робототехн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5"/>
            <a:ext cx="4380106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0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54868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E97705"/>
                </a:solidFill>
                <a:latin typeface="Myriad Pro Cond" pitchFamily="34" charset="0"/>
              </a:rPr>
              <a:t>Музей </a:t>
            </a:r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геологии, нефти и </a:t>
            </a:r>
            <a:r>
              <a:rPr lang="ru-RU" sz="2000" b="1" cap="all" dirty="0" smtClean="0">
                <a:solidFill>
                  <a:srgbClr val="E97705"/>
                </a:solidFill>
                <a:latin typeface="Myriad Pro Cond" pitchFamily="34" charset="0"/>
              </a:rPr>
              <a:t>газа – единственный государственный «нефтяной»  музей на территории российской федерации, </a:t>
            </a:r>
          </a:p>
          <a:p>
            <a:pPr algn="ctr"/>
            <a:r>
              <a:rPr lang="ru-RU" sz="2000" b="1" cap="all" dirty="0" smtClean="0">
                <a:solidFill>
                  <a:srgbClr val="E97705"/>
                </a:solidFill>
                <a:latin typeface="Myriad Pro Cond" pitchFamily="34" charset="0"/>
              </a:rPr>
              <a:t>был открыт для посетителей в 2003 году</a:t>
            </a:r>
          </a:p>
          <a:p>
            <a:pPr algn="ctr"/>
            <a:endParaRPr lang="ru-RU" sz="2000" b="1" cap="all" dirty="0">
              <a:solidFill>
                <a:srgbClr val="E97705"/>
              </a:solidFill>
              <a:latin typeface="Myriad Pro Cond" pitchFamily="34" charset="0"/>
            </a:endParaRPr>
          </a:p>
        </p:txBody>
      </p:sp>
      <p:pic>
        <p:nvPicPr>
          <p:cNvPr id="1026" name="Picture 2" descr="C:\Users\gutsdu\работа 2015\конкурсы\фото для нац.премии\фас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58787"/>
            <a:ext cx="5139596" cy="34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5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509" y="991756"/>
            <a:ext cx="39719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РЕГИОНАЛЬНАЯ МОЛОДЕЖНАЯ КОНФЕРЕНЦИЯ ИМ.ШПИЛЬМАНА.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Ежегодная конференция, в которой принимают участие учащиеся </a:t>
            </a:r>
            <a:r>
              <a:rPr lang="ru-RU" sz="2000" dirty="0">
                <a:latin typeface="Arial Narrow" panose="020B0606020202030204" pitchFamily="34" charset="0"/>
              </a:rPr>
              <a:t>старших классов </a:t>
            </a:r>
            <a:r>
              <a:rPr lang="ru-RU" sz="2000" dirty="0" smtClean="0">
                <a:latin typeface="Arial Narrow" panose="020B0606020202030204" pitchFamily="34" charset="0"/>
              </a:rPr>
              <a:t>и </a:t>
            </a:r>
            <a:r>
              <a:rPr lang="ru-RU" sz="2000" dirty="0">
                <a:latin typeface="Arial Narrow" panose="020B0606020202030204" pitchFamily="34" charset="0"/>
              </a:rPr>
              <a:t>студенты </a:t>
            </a:r>
            <a:r>
              <a:rPr lang="ru-RU" sz="2000" dirty="0" smtClean="0">
                <a:latin typeface="Arial Narrow" panose="020B0606020202030204" pitchFamily="34" charset="0"/>
              </a:rPr>
              <a:t>Ханты-Мансийского </a:t>
            </a:r>
            <a:r>
              <a:rPr lang="ru-RU" sz="2000" dirty="0">
                <a:latin typeface="Arial Narrow" panose="020B0606020202030204" pitchFamily="34" charset="0"/>
              </a:rPr>
              <a:t>автономного округа – Югры, аспиранты и молодые ученые. </a:t>
            </a:r>
            <a:r>
              <a:rPr lang="ru-RU" sz="2000" dirty="0" smtClean="0">
                <a:latin typeface="Arial Narrow" panose="020B0606020202030204" pitchFamily="34" charset="0"/>
              </a:rPr>
              <a:t>Цель - укрепление </a:t>
            </a:r>
            <a:r>
              <a:rPr lang="ru-RU" sz="2000" dirty="0">
                <a:latin typeface="Arial Narrow" panose="020B0606020202030204" pitchFamily="34" charset="0"/>
              </a:rPr>
              <a:t>научного </a:t>
            </a:r>
            <a:r>
              <a:rPr lang="ru-RU" sz="2000" dirty="0" smtClean="0">
                <a:latin typeface="Arial Narrow" panose="020B0606020202030204" pitchFamily="34" charset="0"/>
              </a:rPr>
              <a:t>сотрудничества, развитие </a:t>
            </a:r>
            <a:r>
              <a:rPr lang="ru-RU" sz="2000" dirty="0">
                <a:latin typeface="Arial Narrow" panose="020B0606020202030204" pitchFamily="34" charset="0"/>
              </a:rPr>
              <a:t>у студентов и школьников навыков </a:t>
            </a:r>
            <a:r>
              <a:rPr lang="ru-RU" sz="2000" dirty="0" smtClean="0">
                <a:latin typeface="Arial Narrow" panose="020B0606020202030204" pitchFamily="34" charset="0"/>
              </a:rPr>
              <a:t>самостоятельной </a:t>
            </a:r>
            <a:r>
              <a:rPr lang="ru-RU" sz="2000" dirty="0">
                <a:latin typeface="Arial Narrow" panose="020B0606020202030204" pitchFamily="34" charset="0"/>
              </a:rPr>
              <a:t>работы с научной </a:t>
            </a:r>
            <a:r>
              <a:rPr lang="ru-RU" sz="2000" dirty="0" smtClean="0">
                <a:latin typeface="Arial Narrow" panose="020B0606020202030204" pitchFamily="34" charset="0"/>
              </a:rPr>
              <a:t>литературой. В конференции приняло участие 138 человек.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utsdu\работа 2015\конкурсы\фото для нац.премии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94860"/>
            <a:ext cx="4954841" cy="329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0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013" y="1268760"/>
            <a:ext cx="377334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ДЕНЬ ГЕОЛОГА.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Ставшее традиционным, ежегодное мероприятие в честь профессионального праздника. В программе мероприятия: театрализованные представления, музыкальные номера, круглый стол «Беседы не у костра», в рамках которого будущие геологи имеют уникальную возможность пообщаться с ветеранами отрасли.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Всего в мероприятии приняло участие 120 человек. 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gutsdu\работа 2015\конкурсы\фото для нац.премии\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50964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1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32" y="1484784"/>
            <a:ext cx="370035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НОЧЬ ИСКУССТВ.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Музей ежегодно проводит мероприятие в рамках всероссийской акции.  Для гостей представлены творческие площадки, мастер-классы, живая музыка. Мы удивляем посетителей «Рисунками нефтью», выращиванием кристаллов, демонстрацией фильмов кино-клубе «</a:t>
            </a:r>
            <a:r>
              <a:rPr lang="ru-RU" sz="1900" dirty="0" err="1" smtClean="0">
                <a:latin typeface="Arial Narrow" panose="020B0606020202030204" pitchFamily="34" charset="0"/>
              </a:rPr>
              <a:t>Синема-ойл</a:t>
            </a:r>
            <a:r>
              <a:rPr lang="ru-RU" sz="1900" dirty="0" smtClean="0">
                <a:latin typeface="Arial Narrow" panose="020B0606020202030204" pitchFamily="34" charset="0"/>
              </a:rPr>
              <a:t>». За период проведения мероприятия музей посетило более 1000 человек.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utsdu\работа 2015\конкурсы\фото для нац.премии\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72" y="1638086"/>
            <a:ext cx="5168124" cy="34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2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32" y="1196752"/>
            <a:ext cx="397072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latin typeface="Arial Narrow" panose="020B0606020202030204" pitchFamily="34" charset="0"/>
              </a:rPr>
              <a:t>I</a:t>
            </a:r>
            <a:r>
              <a:rPr lang="ru-RU" sz="1900" b="1" dirty="0" smtClean="0">
                <a:latin typeface="Arial Narrow" panose="020B0606020202030204" pitchFamily="34" charset="0"/>
              </a:rPr>
              <a:t> МЕЖДУНАРОДНАЯ КОНФЕРЕНЦИЯ «КОРПОРАТИВНЫЕ МУЗЕИ СЕГОДНЯ».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Организаторы: Российский </a:t>
            </a:r>
            <a:r>
              <a:rPr lang="ru-RU" sz="1900" dirty="0">
                <a:latin typeface="Arial Narrow" panose="020B0606020202030204" pitchFamily="34" charset="0"/>
              </a:rPr>
              <a:t>комитет Международного совета </a:t>
            </a:r>
            <a:r>
              <a:rPr lang="ru-RU" sz="1900" dirty="0" smtClean="0">
                <a:latin typeface="Arial Narrow" panose="020B0606020202030204" pitchFamily="34" charset="0"/>
              </a:rPr>
              <a:t>музеев (ИКОМ), </a:t>
            </a:r>
            <a:r>
              <a:rPr lang="ru-RU" sz="1900" dirty="0">
                <a:latin typeface="Arial Narrow" panose="020B0606020202030204" pitchFamily="34" charset="0"/>
              </a:rPr>
              <a:t>Музей геологии, нефти и </a:t>
            </a:r>
            <a:r>
              <a:rPr lang="ru-RU" sz="1900" dirty="0" smtClean="0">
                <a:latin typeface="Arial Narrow" panose="020B0606020202030204" pitchFamily="34" charset="0"/>
              </a:rPr>
              <a:t>газа, </a:t>
            </a:r>
            <a:r>
              <a:rPr lang="ru-RU" sz="1900" dirty="0">
                <a:latin typeface="Arial Narrow" panose="020B0606020202030204" pitchFamily="34" charset="0"/>
              </a:rPr>
              <a:t>группа компаний </a:t>
            </a:r>
            <a:r>
              <a:rPr lang="ru-RU" sz="1900" dirty="0" err="1" smtClean="0">
                <a:latin typeface="Arial Narrow" panose="020B0606020202030204" pitchFamily="34" charset="0"/>
              </a:rPr>
              <a:t>Ascreen</a:t>
            </a:r>
            <a:r>
              <a:rPr lang="ru-RU" sz="1900" dirty="0" smtClean="0">
                <a:latin typeface="Arial Narrow" panose="020B0606020202030204" pitchFamily="34" charset="0"/>
              </a:rPr>
              <a:t>. </a:t>
            </a:r>
            <a:r>
              <a:rPr lang="ru-RU" sz="1900" dirty="0">
                <a:latin typeface="Arial Narrow" panose="020B0606020202030204" pitchFamily="34" charset="0"/>
              </a:rPr>
              <a:t>Конференция стала частью мероприятий, </a:t>
            </a:r>
            <a:r>
              <a:rPr lang="ru-RU" sz="1900" dirty="0" smtClean="0">
                <a:latin typeface="Arial Narrow" panose="020B0606020202030204" pitchFamily="34" charset="0"/>
              </a:rPr>
              <a:t>посвященных </a:t>
            </a:r>
            <a:r>
              <a:rPr lang="ru-RU" sz="1900" dirty="0">
                <a:latin typeface="Arial Narrow" panose="020B0606020202030204" pitchFamily="34" charset="0"/>
              </a:rPr>
              <a:t>50-летию промышленной добычи нефти в Западной Сибири</a:t>
            </a:r>
            <a:r>
              <a:rPr lang="ru-RU" sz="1900" dirty="0" smtClean="0">
                <a:latin typeface="Arial Narrow" panose="020B0606020202030204" pitchFamily="34" charset="0"/>
              </a:rPr>
              <a:t>. Участниками стали </a:t>
            </a:r>
            <a:r>
              <a:rPr lang="ru-RU" sz="1900" dirty="0">
                <a:latin typeface="Arial Narrow" panose="020B0606020202030204" pitchFamily="34" charset="0"/>
              </a:rPr>
              <a:t>более 80 </a:t>
            </a:r>
            <a:r>
              <a:rPr lang="ru-RU" sz="1900" dirty="0" smtClean="0">
                <a:latin typeface="Arial Narrow" panose="020B0606020202030204" pitchFamily="34" charset="0"/>
              </a:rPr>
              <a:t>человек: </a:t>
            </a:r>
            <a:r>
              <a:rPr lang="ru-RU" sz="1900" dirty="0">
                <a:latin typeface="Arial Narrow" panose="020B0606020202030204" pitchFamily="34" charset="0"/>
              </a:rPr>
              <a:t>руководителей и работников музеев из разных регионов страны и представитель </a:t>
            </a:r>
            <a:r>
              <a:rPr lang="ru-RU" sz="1900" dirty="0" smtClean="0">
                <a:latin typeface="Arial Narrow" panose="020B0606020202030204" pitchFamily="34" charset="0"/>
              </a:rPr>
              <a:t>Нидерландов.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gutsdu\работа 2015\конкурсы\фото для нац.премии\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857101" cy="32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86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utsdu\работа 2015\конкурсы\фото для нац.премии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84368"/>
            <a:ext cx="4948808" cy="330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ВНЕШНИЕ  СОБЫТИЯ, ПРОВЕДЕННЫЕ НА ПЛОАЩДКЕ</a:t>
            </a: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011" y="1527515"/>
            <a:ext cx="3971939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latin typeface="Arial Narrow" panose="020B0606020202030204" pitchFamily="34" charset="0"/>
              </a:rPr>
              <a:t>XII Международный фестиваль кинематографических дебютов «Дух огня».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В 2014 году в музее прошёл круглый стол </a:t>
            </a:r>
            <a:r>
              <a:rPr lang="ru-RU" sz="1900" dirty="0">
                <a:latin typeface="Arial Narrow" panose="020B0606020202030204" pitchFamily="34" charset="0"/>
              </a:rPr>
              <a:t>«Нефть в киноискусстве</a:t>
            </a:r>
            <a:r>
              <a:rPr lang="ru-RU" sz="1900" dirty="0" smtClean="0">
                <a:latin typeface="Arial Narrow" panose="020B0606020202030204" pitchFamily="34" charset="0"/>
              </a:rPr>
              <a:t>», на котором  </a:t>
            </a:r>
            <a:r>
              <a:rPr lang="ru-RU" sz="1900" dirty="0">
                <a:latin typeface="Arial Narrow" panose="020B0606020202030204" pitchFamily="34" charset="0"/>
              </a:rPr>
              <a:t>выступил Президент фестиваля Сергей </a:t>
            </a:r>
            <a:r>
              <a:rPr lang="ru-RU" sz="1900" dirty="0" smtClean="0">
                <a:latin typeface="Arial Narrow" panose="020B0606020202030204" pitchFamily="34" charset="0"/>
              </a:rPr>
              <a:t>Соловьев.</a:t>
            </a:r>
            <a:r>
              <a:rPr lang="ru-RU" sz="2000" dirty="0"/>
              <a:t> </a:t>
            </a:r>
            <a:r>
              <a:rPr lang="ru-RU" sz="1900" dirty="0">
                <a:latin typeface="Arial Narrow" panose="020B0606020202030204" pitchFamily="34" charset="0"/>
              </a:rPr>
              <a:t>В ходе встречи был представлен </a:t>
            </a:r>
            <a:r>
              <a:rPr lang="ru-RU" sz="1900" dirty="0" smtClean="0">
                <a:latin typeface="Arial Narrow" panose="020B0606020202030204" pitchFamily="34" charset="0"/>
              </a:rPr>
              <a:t>документальный </a:t>
            </a:r>
            <a:r>
              <a:rPr lang="ru-RU" sz="1900" dirty="0">
                <a:latin typeface="Arial Narrow" panose="020B0606020202030204" pitchFamily="34" charset="0"/>
              </a:rPr>
              <a:t>сюжет, повествующий о первом газовом фонтане в Березовском районе, об открытии нефти в Югре в далеком 1953 году.</a:t>
            </a:r>
          </a:p>
        </p:txBody>
      </p:sp>
      <p:pic>
        <p:nvPicPr>
          <p:cNvPr id="7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48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71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СОБСТВЕННЫЕ СОБЫТИЯ</a:t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232" y="1196752"/>
            <a:ext cx="397072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ЛИТЕРАТУРНАЯ ГОСТИНАЯ.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Традиционные творческие вечера посвящены </a:t>
            </a:r>
            <a:r>
              <a:rPr lang="ru-RU" sz="1900" dirty="0" err="1" smtClean="0">
                <a:latin typeface="Arial Narrow" panose="020B0606020202030204" pitchFamily="34" charset="0"/>
              </a:rPr>
              <a:t>югорским</a:t>
            </a:r>
            <a:r>
              <a:rPr lang="ru-RU" sz="1900" dirty="0" smtClean="0">
                <a:latin typeface="Arial Narrow" panose="020B0606020202030204" pitchFamily="34" charset="0"/>
              </a:rPr>
              <a:t> писателям, в чьих произведениях отражено нефтегазовое и геологическое освоение округа.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Героями «Гостиных» стали Борис Мазуров, Владимир Сафонов, Эмма </a:t>
            </a:r>
            <a:r>
              <a:rPr lang="ru-RU" sz="1900" dirty="0" err="1" smtClean="0">
                <a:latin typeface="Arial Narrow" panose="020B0606020202030204" pitchFamily="34" charset="0"/>
              </a:rPr>
              <a:t>Зарипова</a:t>
            </a:r>
            <a:r>
              <a:rPr lang="ru-RU" sz="1900" dirty="0" smtClean="0">
                <a:latin typeface="Arial Narrow" panose="020B0606020202030204" pitchFamily="34" charset="0"/>
              </a:rPr>
              <a:t>, Николай Смирнов. Участники встречи – начинающие и именитые журналисты, студенты, общественные объединения и ветераны нефтегазовой отрасли. В «Литературной гостиной» принимают участие около 100 человек.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9219" name="Picture 3" descr="C:\Users\gutsdu\работа 2015\конкурсы\фото для нац.премии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11304"/>
            <a:ext cx="4908423" cy="32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89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ВНЕШНИЕ  СОБЫТИЯ, ПРОВЕДЕННЫЕ НА ПЛОАЩДКЕ</a:t>
            </a: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579" y="1463964"/>
            <a:ext cx="44085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 smtClean="0">
                <a:latin typeface="Arial Narrow" panose="020B0606020202030204" pitchFamily="34" charset="0"/>
              </a:rPr>
              <a:t>II </a:t>
            </a:r>
            <a:r>
              <a:rPr lang="ru-RU" sz="1900" b="1" dirty="0" smtClean="0">
                <a:latin typeface="Arial Narrow" panose="020B0606020202030204" pitchFamily="34" charset="0"/>
              </a:rPr>
              <a:t>МЕЖРЕГИОНАЛЬНЫЙ ФОРУМ ДЛЯ ЛЮДЕЙ С ОГРАНИЧЕННЫМИ ВОЗМОЖНОСТЯМИ.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Музей был выбран площадкой для проведения межрегионального форума «Независимость – в  движении», поскольку является самым доступным среди учреждений культуры в Ханты-Мансийске. Инфраструктура музея позволила организовать работу 3-х площадок и мастер-класса для  более чем 150 человек единовременно.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utsdu\работа 2015\конкурсы\фото для нац.премии\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1151344"/>
            <a:ext cx="4471669" cy="39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48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ВНЕШНИЕ  СОБЫТИЯ, ПРОВЕДЕННЫЕ НА ПЛОАЩДКЕ</a:t>
            </a: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011" y="1527515"/>
            <a:ext cx="39719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МЕЖДУНАРОДНЫЙ </a:t>
            </a:r>
            <a:r>
              <a:rPr lang="en-US" sz="1900" b="1" dirty="0" smtClean="0">
                <a:latin typeface="Arial Narrow" panose="020B0606020202030204" pitchFamily="34" charset="0"/>
              </a:rPr>
              <a:t>IT</a:t>
            </a:r>
            <a:r>
              <a:rPr lang="ru-RU" sz="1900" b="1" dirty="0" smtClean="0">
                <a:latin typeface="Arial Narrow" panose="020B0606020202030204" pitchFamily="34" charset="0"/>
              </a:rPr>
              <a:t>-ФОРУМ.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В рамках </a:t>
            </a:r>
            <a:r>
              <a:rPr lang="en-US" sz="1900" dirty="0">
                <a:latin typeface="Arial Narrow" panose="020B0606020202030204" pitchFamily="34" charset="0"/>
              </a:rPr>
              <a:t>VII</a:t>
            </a:r>
            <a:r>
              <a:rPr lang="ru-RU" sz="1900" dirty="0">
                <a:latin typeface="Arial Narrow" panose="020B0606020202030204" pitchFamily="34" charset="0"/>
              </a:rPr>
              <a:t> Международного ИТ-Форума с участием стран БРИКС и </a:t>
            </a:r>
            <a:r>
              <a:rPr lang="ru-RU" sz="1900" dirty="0" smtClean="0">
                <a:latin typeface="Arial Narrow" panose="020B0606020202030204" pitchFamily="34" charset="0"/>
              </a:rPr>
              <a:t>ШОС в музее прошел круглый стол «Место </a:t>
            </a:r>
            <a:r>
              <a:rPr lang="ru-RU" sz="1900" dirty="0">
                <a:latin typeface="Arial Narrow" panose="020B0606020202030204" pitchFamily="34" charset="0"/>
              </a:rPr>
              <a:t>мультимедийных технологий в процессе презентации музейного наследия», одним из </a:t>
            </a:r>
            <a:r>
              <a:rPr lang="ru-RU" sz="1900" dirty="0" smtClean="0">
                <a:latin typeface="Arial Narrow" panose="020B0606020202030204" pitchFamily="34" charset="0"/>
              </a:rPr>
              <a:t>модераторов которого </a:t>
            </a:r>
            <a:r>
              <a:rPr lang="ru-RU" sz="1900" dirty="0">
                <a:latin typeface="Arial Narrow" panose="020B0606020202030204" pitchFamily="34" charset="0"/>
              </a:rPr>
              <a:t>выступил заместитель директора </a:t>
            </a:r>
            <a:r>
              <a:rPr lang="ru-RU" sz="1900" dirty="0" smtClean="0">
                <a:latin typeface="Arial Narrow" panose="020B0606020202030204" pitchFamily="34" charset="0"/>
              </a:rPr>
              <a:t>Департамента </a:t>
            </a:r>
            <a:r>
              <a:rPr lang="ru-RU" sz="1900" dirty="0">
                <a:latin typeface="Arial Narrow" panose="020B0606020202030204" pitchFamily="34" charset="0"/>
              </a:rPr>
              <a:t>управления делами Министерства культуры </a:t>
            </a:r>
            <a:r>
              <a:rPr lang="ru-RU" sz="1900" dirty="0" smtClean="0">
                <a:latin typeface="Arial Narrow" panose="020B0606020202030204" pitchFamily="34" charset="0"/>
              </a:rPr>
              <a:t>РФ Вадим </a:t>
            </a:r>
            <a:r>
              <a:rPr lang="ru-RU" sz="1900" dirty="0">
                <a:latin typeface="Arial Narrow" panose="020B0606020202030204" pitchFamily="34" charset="0"/>
              </a:rPr>
              <a:t>Ваньков. </a:t>
            </a:r>
            <a:r>
              <a:rPr lang="ru-RU" sz="1900" dirty="0" smtClean="0">
                <a:latin typeface="Arial Narrow" panose="020B0606020202030204" pitchFamily="34" charset="0"/>
              </a:rPr>
              <a:t>В круглом столе приняло участие около 80 человек.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7171" name="Picture 3" descr="C:\Users\gutsdu\работа 2015\конкурсы\фото для нац.премии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33984"/>
            <a:ext cx="4903508" cy="36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48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33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19" y="1332051"/>
            <a:ext cx="45897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НАУЧНО-МЕТОДИЧЕСКОЕ </a:t>
            </a:r>
            <a:r>
              <a:rPr lang="ru-RU" sz="2000" b="1" dirty="0">
                <a:latin typeface="Arial Narrow" panose="020B0606020202030204" pitchFamily="34" charset="0"/>
              </a:rPr>
              <a:t>СОВЕЩАНИЕ РУКОВОДИТЕЛЕЙ ГОСУДАРСТВЕННЫХ И МУНИЦИПАЛЬНЫХ МУЗЕЕВ.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Программа мероприятия включала: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Arial Narrow" panose="020B0606020202030204" pitchFamily="34" charset="0"/>
              </a:rPr>
              <a:t>совещание «Музеи: вызовы современности»;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Arial Narrow" panose="020B0606020202030204" pitchFamily="34" charset="0"/>
              </a:rPr>
              <a:t>награждение участников окружного конкурса «Музейный олимп Югры»;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Arial Narrow" panose="020B0606020202030204" pitchFamily="34" charset="0"/>
              </a:rPr>
              <a:t>дефиле АУ «Международный центр моды» в экспозиции «Тобольский гений России».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Участниками совещания стали 80 человек. 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7170" name="Picture 2" descr="C:\Users\gutsdu\работа 2015\конкурсы\фото для нац.преми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1227"/>
            <a:ext cx="4195231" cy="360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7584" y="476672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ВНЕШНИЕ  СОБЫТИЯ, ПРОВЕДЕННЫЕ НА ПЛОАЩДКЕ</a:t>
            </a:r>
            <a:br>
              <a:rPr lang="ru-RU" sz="2000" b="1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газа»</a:t>
            </a:r>
            <a:br>
              <a:rPr lang="ru-RU" sz="2000" b="1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812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ВНЕШНИЕ  СОБЫТИЯ, ПРОВЕДЕННЫЕ НА ПЛОАЩДКЕ</a:t>
            </a: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011" y="1527515"/>
            <a:ext cx="39719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ДЕНЬ РАБОТНИКОВ НЕФТЯНОЙ И ГАЗОВОЙ ПРОМЫШЛЕННОСТИ.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Ежегодно на площади музея проходит торжественное открытие </a:t>
            </a:r>
            <a:r>
              <a:rPr lang="ru-RU" sz="1900" dirty="0">
                <a:latin typeface="Arial Narrow" panose="020B0606020202030204" pitchFamily="34" charset="0"/>
              </a:rPr>
              <a:t>памятных  </a:t>
            </a:r>
            <a:r>
              <a:rPr lang="ru-RU" sz="1900" dirty="0" smtClean="0">
                <a:latin typeface="Arial Narrow" panose="020B0606020202030204" pitchFamily="34" charset="0"/>
              </a:rPr>
              <a:t>знаков на мемориале «Звёзды Югры» людям, внесшим большой личный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вклад в развитие региона. Героев мемориала традиционно поздравляет Губернатор автономного округа и представители Правительства РФ.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Число участников мероприятия – около 1000 человек.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gutsdu\работа 2015\конкурсы\фото для нац.премии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28" y="1700808"/>
            <a:ext cx="507408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48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8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41700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Здание Музея геологии нефти и газа </a:t>
            </a:r>
            <a:r>
              <a:rPr lang="ru-RU" sz="2000" dirty="0" smtClean="0">
                <a:latin typeface="Arial Narrow" panose="020B0606020202030204" pitchFamily="34" charset="0"/>
              </a:rPr>
              <a:t>является </a:t>
            </a:r>
            <a:r>
              <a:rPr lang="ru-RU" sz="2000" dirty="0">
                <a:latin typeface="Arial Narrow" panose="020B0606020202030204" pitchFamily="34" charset="0"/>
              </a:rPr>
              <a:t>одной из достопримечательностей столицы нефтяного края. Оно напоминает огромную друзу кварца, символизирующую богатство и разнообразие природных недр региона вопреки общепринятому мнению о преимуществах углеводородных ресурсов.</a:t>
            </a:r>
          </a:p>
        </p:txBody>
      </p:sp>
      <p:pic>
        <p:nvPicPr>
          <p:cNvPr id="2051" name="Picture 3" descr="C:\Users\gutsdu\работа 2015\конкурсы\фото для нац.премии\muzg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11" y="1412776"/>
            <a:ext cx="4512857" cy="30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9160" y="476672"/>
            <a:ext cx="3159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  <a:ea typeface="+mj-ea"/>
                <a:cs typeface="+mj-cs"/>
              </a:rPr>
              <a:t>Музей геологии, нефти и газа </a:t>
            </a:r>
          </a:p>
        </p:txBody>
      </p:sp>
    </p:spTree>
    <p:extLst>
      <p:ext uri="{BB962C8B-B14F-4D97-AF65-F5344CB8AC3E}">
        <p14:creationId xmlns:p14="http://schemas.microsoft.com/office/powerpoint/2010/main" val="3585882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tsdu\работа 2015\конкурсы\фото для нац.премии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3458"/>
            <a:ext cx="4503415" cy="397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ВНЕШНИЕ  СОБЫТИЯ, ПРОВЕДЕННЫЕ НА ПЛОАЩДКЕ</a:t>
            </a: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011" y="1527515"/>
            <a:ext cx="397193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ДЕНЬ РАБОТНИКОВ НЕФТЯНОЙ И ГАЗОВОЙ ПРОМЫШЛЕННОСТИ.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После открытия новых «Звёзд Югры», в музее проходит круглый стол «Беседы не у костра», в котором принимают участие  </a:t>
            </a:r>
            <a:r>
              <a:rPr lang="ru-RU" sz="1900" dirty="0">
                <a:latin typeface="Arial Narrow" panose="020B0606020202030204" pitchFamily="34" charset="0"/>
              </a:rPr>
              <a:t>выдающиеся деятели и </a:t>
            </a:r>
            <a:r>
              <a:rPr lang="ru-RU" sz="1900" dirty="0" smtClean="0">
                <a:latin typeface="Arial Narrow" panose="020B0606020202030204" pitchFamily="34" charset="0"/>
              </a:rPr>
              <a:t>ветераны </a:t>
            </a:r>
            <a:r>
              <a:rPr lang="ru-RU" sz="1900" dirty="0">
                <a:latin typeface="Arial Narrow" panose="020B0606020202030204" pitchFamily="34" charset="0"/>
              </a:rPr>
              <a:t>нефтегазовой отрасли, </a:t>
            </a:r>
            <a:r>
              <a:rPr lang="ru-RU" sz="1900" dirty="0" smtClean="0">
                <a:latin typeface="Arial Narrow" panose="020B0606020202030204" pitchFamily="34" charset="0"/>
              </a:rPr>
              <a:t>студенты, представители общественных организаций и Правительства Ханты-Мансийского автономного округа – Югры.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48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30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ПЕРСПЕКТИВЫ РАЗВИТИЯ</a:t>
            </a: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БУ «Музей геологии, нефти и газа</a:t>
            </a:r>
            <a: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  <a:t>»</a:t>
            </a:r>
            <a:br>
              <a:rPr lang="ru-RU" sz="2000" b="1" dirty="0" smtClean="0">
                <a:solidFill>
                  <a:srgbClr val="E97705"/>
                </a:solidFill>
                <a:latin typeface="Myriad Pro Cond" pitchFamily="34" charset="0"/>
                <a:ea typeface="+mn-ea"/>
                <a:cs typeface="+mn-cs"/>
              </a:rPr>
            </a:br>
            <a:endParaRPr lang="ru-RU" sz="2000" b="1" dirty="0">
              <a:solidFill>
                <a:srgbClr val="E97705"/>
              </a:solidFill>
              <a:latin typeface="Myriad Pro Cond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27515"/>
            <a:ext cx="80648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Arial Narrow" panose="020B0606020202030204" pitchFamily="34" charset="0"/>
              </a:rPr>
              <a:t>1. Создание постоянной экспозиции .  </a:t>
            </a:r>
          </a:p>
          <a:p>
            <a:pPr algn="just"/>
            <a:endParaRPr lang="ru-RU" sz="1900" dirty="0">
              <a:latin typeface="Arial Narrow" panose="020B0606020202030204" pitchFamily="34" charset="0"/>
            </a:endParaRPr>
          </a:p>
          <a:p>
            <a:pPr algn="just"/>
            <a:r>
              <a:rPr lang="ru-RU" sz="1900" dirty="0" smtClean="0">
                <a:latin typeface="Arial Narrow" panose="020B0606020202030204" pitchFamily="34" charset="0"/>
              </a:rPr>
              <a:t>2. Расширение межрегиональных и международных партнерских связей с целью обмена опытом и создания новых совместных проектов.</a:t>
            </a:r>
          </a:p>
          <a:p>
            <a:pPr algn="just"/>
            <a:endParaRPr lang="ru-RU" sz="1900" dirty="0">
              <a:latin typeface="Arial Narrow" panose="020B0606020202030204" pitchFamily="34" charset="0"/>
            </a:endParaRPr>
          </a:p>
          <a:p>
            <a:pPr algn="just"/>
            <a:r>
              <a:rPr lang="ru-RU" sz="1900" dirty="0" smtClean="0">
                <a:latin typeface="Arial Narrow" panose="020B0606020202030204" pitchFamily="34" charset="0"/>
              </a:rPr>
              <a:t>3. Разработка и внедрение новых форм взаимодействия с целевыми группами.</a:t>
            </a:r>
          </a:p>
          <a:p>
            <a:pPr algn="just"/>
            <a:endParaRPr lang="ru-RU" sz="1900" dirty="0">
              <a:latin typeface="Arial Narrow" panose="020B0606020202030204" pitchFamily="34" charset="0"/>
            </a:endParaRPr>
          </a:p>
          <a:p>
            <a:pPr algn="just"/>
            <a:r>
              <a:rPr lang="ru-RU" sz="1900" dirty="0" smtClean="0">
                <a:latin typeface="Arial Narrow" panose="020B0606020202030204" pitchFamily="34" charset="0"/>
              </a:rPr>
              <a:t>4. Развитие инфраструктуры музея: приобретение дополнительных современных мультимедийных технологий.</a:t>
            </a:r>
          </a:p>
          <a:p>
            <a:pPr algn="just"/>
            <a:endParaRPr lang="ru-RU" sz="1900" dirty="0">
              <a:latin typeface="Arial Narrow" panose="020B0606020202030204" pitchFamily="34" charset="0"/>
            </a:endParaRPr>
          </a:p>
          <a:p>
            <a:pPr algn="just"/>
            <a:r>
              <a:rPr lang="ru-RU" sz="1900" dirty="0" smtClean="0">
                <a:latin typeface="Arial Narrow" panose="020B0606020202030204" pitchFamily="34" charset="0"/>
              </a:rPr>
              <a:t>5. Внедрение новых видов услуг для повышения качества обслуживания посетителей музея. </a:t>
            </a:r>
          </a:p>
          <a:p>
            <a:pPr algn="just"/>
            <a:endParaRPr lang="ru-RU" sz="1900" dirty="0">
              <a:latin typeface="Arial Narrow" panose="020B0606020202030204" pitchFamily="34" charset="0"/>
            </a:endParaRPr>
          </a:p>
          <a:p>
            <a:pPr algn="just"/>
            <a:r>
              <a:rPr lang="ru-RU" sz="1900" dirty="0" smtClean="0">
                <a:latin typeface="Arial Narrow" panose="020B0606020202030204" pitchFamily="34" charset="0"/>
              </a:rPr>
              <a:t> 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48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1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267" y="1100628"/>
            <a:ext cx="7520940" cy="14642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E97705"/>
                </a:solidFill>
                <a:latin typeface="Myriad Pro Cond" pitchFamily="34" charset="0"/>
              </a:rPr>
              <a:t>Спасибо за внимание!</a:t>
            </a:r>
          </a:p>
          <a:p>
            <a:pPr algn="ctr"/>
            <a:r>
              <a:rPr lang="ru-RU" sz="2800" dirty="0" smtClean="0">
                <a:solidFill>
                  <a:srgbClr val="E97705"/>
                </a:solidFill>
                <a:latin typeface="Myriad Pro Cond" pitchFamily="34" charset="0"/>
              </a:rPr>
              <a:t>Приглашаем посетить Музей геологии, нефти и газа!</a:t>
            </a:r>
            <a:endParaRPr lang="ru-RU" sz="2800" dirty="0">
              <a:solidFill>
                <a:srgbClr val="E97705"/>
              </a:solidFill>
              <a:latin typeface="Myriad Pro Con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564904"/>
            <a:ext cx="6526146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dirty="0">
                <a:latin typeface="Arial Narrow" panose="020B0606020202030204" pitchFamily="34" charset="0"/>
              </a:rPr>
              <a:t>г. Ханты-Мансийск, ул. Чехова, 9.</a:t>
            </a:r>
          </a:p>
          <a:p>
            <a:pPr algn="ctr"/>
            <a:r>
              <a:rPr lang="ru-RU" sz="2600" dirty="0">
                <a:latin typeface="Arial Narrow" panose="020B0606020202030204" pitchFamily="34" charset="0"/>
                <a:hlinkClick r:id="rId2"/>
              </a:rPr>
              <a:t>muzgeo@muzgeo.ru</a:t>
            </a:r>
            <a:endParaRPr lang="ru-RU" sz="2600" dirty="0">
              <a:latin typeface="Arial Narrow" panose="020B0606020202030204" pitchFamily="34" charset="0"/>
            </a:endParaRPr>
          </a:p>
          <a:p>
            <a:pPr algn="ctr"/>
            <a:r>
              <a:rPr lang="ru-RU" sz="2600" dirty="0">
                <a:latin typeface="Arial Narrow" panose="020B0606020202030204" pitchFamily="34" charset="0"/>
              </a:rPr>
              <a:t>Тел.: +7 (3467) 33-32-72; факс: +7 (3467) 33-54-18</a:t>
            </a:r>
          </a:p>
          <a:p>
            <a:pPr algn="ctr"/>
            <a:r>
              <a:rPr lang="ru-RU" sz="2600" dirty="0">
                <a:latin typeface="Arial Narrow" panose="020B0606020202030204" pitchFamily="34" charset="0"/>
                <a:hlinkClick r:id="rId3"/>
              </a:rPr>
              <a:t>http://www.muzgeo.ru</a:t>
            </a:r>
            <a:endParaRPr lang="ru-RU" sz="2600" dirty="0">
              <a:latin typeface="Arial Narrow" panose="020B0606020202030204" pitchFamily="34" charset="0"/>
            </a:endParaRPr>
          </a:p>
          <a:p>
            <a:pPr algn="ctr"/>
            <a:r>
              <a:rPr lang="ru-RU" sz="2600" dirty="0">
                <a:latin typeface="Arial Narrow" panose="020B0606020202030204" pitchFamily="34" charset="0"/>
              </a:rPr>
              <a:t>Директор Кондратьева Татьяна Валентиновна</a:t>
            </a:r>
          </a:p>
          <a:p>
            <a:pPr algn="ctr"/>
            <a:endParaRPr lang="ru-RU" dirty="0"/>
          </a:p>
        </p:txBody>
      </p:sp>
      <p:pic>
        <p:nvPicPr>
          <p:cNvPr id="5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5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cap="all" dirty="0" smtClean="0">
                <a:solidFill>
                  <a:srgbClr val="E97705"/>
                </a:solidFill>
                <a:latin typeface="Myriad Pro Cond" pitchFamily="34" charset="0"/>
                <a:ea typeface="+mj-ea"/>
                <a:cs typeface="+mj-cs"/>
              </a:rPr>
              <a:t>инфраструктура </a:t>
            </a:r>
          </a:p>
          <a:p>
            <a:pPr algn="ctr"/>
            <a:r>
              <a:rPr lang="ru-RU" sz="2000" cap="all" dirty="0" smtClean="0">
                <a:solidFill>
                  <a:srgbClr val="E97705"/>
                </a:solidFill>
                <a:latin typeface="Myriad Pro Cond" pitchFamily="34" charset="0"/>
                <a:ea typeface="+mj-ea"/>
                <a:cs typeface="+mj-cs"/>
              </a:rPr>
              <a:t>БУ </a:t>
            </a:r>
            <a:r>
              <a:rPr lang="ru-RU" sz="2000" cap="all" dirty="0">
                <a:solidFill>
                  <a:srgbClr val="E97705"/>
                </a:solidFill>
                <a:latin typeface="Myriad Pro Cond" pitchFamily="34" charset="0"/>
                <a:ea typeface="+mj-ea"/>
                <a:cs typeface="+mj-cs"/>
              </a:rPr>
              <a:t>«Музей геологии, нефти и газа»</a:t>
            </a:r>
          </a:p>
          <a:p>
            <a:pPr algn="just"/>
            <a:endParaRPr lang="ru-RU" sz="2600" b="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1560" y="1484784"/>
            <a:ext cx="8064896" cy="3468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0" dirty="0" smtClean="0">
                <a:latin typeface="Arial Narrow" panose="020B0606020202030204" pitchFamily="34" charset="0"/>
              </a:rPr>
              <a:t>Музей обладает развитой инфраструктурой, позволяющей проводить</a:t>
            </a:r>
          </a:p>
          <a:p>
            <a:pPr algn="ctr"/>
            <a:r>
              <a:rPr lang="ru-RU" sz="2000" b="0" dirty="0">
                <a:latin typeface="Arial Narrow" panose="020B0606020202030204" pitchFamily="34" charset="0"/>
              </a:rPr>
              <a:t>м</a:t>
            </a:r>
            <a:r>
              <a:rPr lang="ru-RU" sz="2000" b="0" dirty="0" smtClean="0">
                <a:latin typeface="Arial Narrow" panose="020B0606020202030204" pitchFamily="34" charset="0"/>
              </a:rPr>
              <a:t>ероприятия разного уровня: от городского до международного. </a:t>
            </a: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</a:rPr>
              <a:t>Помещения, используемые в качестве площадок для организации и </a:t>
            </a: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</a:rPr>
              <a:t>проведения мероприятий: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Конференц-зал;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Атриум;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Экспозиционные залы;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Учебный класс;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«Зимний сад».</a:t>
            </a:r>
          </a:p>
          <a:p>
            <a:pPr algn="just"/>
            <a:endParaRPr lang="ru-RU" sz="2000" b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196752"/>
            <a:ext cx="3404435" cy="3813472"/>
          </a:xfrm>
        </p:spPr>
        <p:txBody>
          <a:bodyPr>
            <a:noAutofit/>
          </a:bodyPr>
          <a:lstStyle/>
          <a:p>
            <a:pPr indent="0"/>
            <a:r>
              <a:rPr lang="ru-RU" sz="2000" dirty="0" smtClean="0">
                <a:latin typeface="Arial Narrow" panose="020B0606020202030204" pitchFamily="34" charset="0"/>
              </a:rPr>
              <a:t>КОНФЕРЕНЦ-ЗАЛ</a:t>
            </a:r>
            <a:endParaRPr lang="ru-RU" sz="2000" dirty="0">
              <a:latin typeface="Arial Narrow" panose="020B0606020202030204" pitchFamily="34" charset="0"/>
            </a:endParaRPr>
          </a:p>
          <a:p>
            <a:pPr indent="0"/>
            <a:r>
              <a:rPr lang="ru-RU" sz="2000" b="0" dirty="0" smtClean="0">
                <a:latin typeface="Arial Narrow" panose="020B0606020202030204" pitchFamily="34" charset="0"/>
              </a:rPr>
              <a:t>- 100 посадочных мест;</a:t>
            </a:r>
          </a:p>
          <a:p>
            <a:pPr indent="0"/>
            <a:r>
              <a:rPr lang="ru-RU" sz="2000" b="0" dirty="0" smtClean="0">
                <a:latin typeface="Arial Narrow" panose="020B0606020202030204" pitchFamily="34" charset="0"/>
              </a:rPr>
              <a:t>- мягкие кресла оборудованы выдвижными столиками;</a:t>
            </a:r>
          </a:p>
          <a:p>
            <a:pPr indent="0"/>
            <a:r>
              <a:rPr lang="ru-RU" sz="2000" b="0" dirty="0" smtClean="0">
                <a:latin typeface="Arial Narrow" panose="020B0606020202030204" pitchFamily="34" charset="0"/>
              </a:rPr>
              <a:t>- видео-проектор;</a:t>
            </a:r>
          </a:p>
          <a:p>
            <a:pPr indent="0"/>
            <a:r>
              <a:rPr lang="ru-RU" sz="2000" b="0" dirty="0" smtClean="0">
                <a:latin typeface="Arial Narrow" panose="020B0606020202030204" pitchFamily="34" charset="0"/>
              </a:rPr>
              <a:t>- экран 3,5*5,05 м.;</a:t>
            </a:r>
          </a:p>
          <a:p>
            <a:pPr indent="0"/>
            <a:r>
              <a:rPr lang="ru-RU" sz="2000" b="0" dirty="0" smtClean="0">
                <a:latin typeface="Arial Narrow" panose="020B0606020202030204" pitchFamily="34" charset="0"/>
              </a:rPr>
              <a:t>- 2 дополнительных экрана;</a:t>
            </a:r>
          </a:p>
          <a:p>
            <a:pPr indent="0"/>
            <a:r>
              <a:rPr lang="ru-RU" sz="2000" b="0" dirty="0" smtClean="0">
                <a:latin typeface="Arial Narrow" panose="020B0606020202030204" pitchFamily="34" charset="0"/>
              </a:rPr>
              <a:t>- акустическая система;</a:t>
            </a:r>
          </a:p>
          <a:p>
            <a:pPr indent="0"/>
            <a:r>
              <a:rPr lang="ru-RU" sz="2000" b="0" dirty="0">
                <a:latin typeface="Arial Narrow" panose="020B0606020202030204" pitchFamily="34" charset="0"/>
              </a:rPr>
              <a:t>О</a:t>
            </a:r>
            <a:r>
              <a:rPr lang="ru-RU" sz="2000" b="0" dirty="0" smtClean="0">
                <a:latin typeface="Arial Narrow" panose="020B0606020202030204" pitchFamily="34" charset="0"/>
              </a:rPr>
              <a:t>бщая площадь – 154 </a:t>
            </a:r>
            <a:r>
              <a:rPr lang="ru-RU" sz="2000" b="0" dirty="0" err="1" smtClean="0">
                <a:latin typeface="Arial Narrow" panose="020B0606020202030204" pitchFamily="34" charset="0"/>
              </a:rPr>
              <a:t>кв.м</a:t>
            </a:r>
            <a:r>
              <a:rPr lang="ru-RU" sz="2000" b="0" dirty="0" smtClean="0">
                <a:latin typeface="Arial Narrow" panose="020B0606020202030204" pitchFamily="34" charset="0"/>
              </a:rPr>
              <a:t>.</a:t>
            </a:r>
            <a:endParaRPr lang="ru-RU" sz="2000" b="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4888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pic>
        <p:nvPicPr>
          <p:cNvPr id="2050" name="Picture 2" descr="C:\Users\gutsdu\работа 2015\конкурсы\фото для нац.премии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47" y="1239664"/>
            <a:ext cx="552455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utsdu\работа 2015\конкурсы\фото для нац.премии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5580112" cy="370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379640"/>
            <a:ext cx="31683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ru-RU" sz="2000" b="1" dirty="0" smtClean="0">
                <a:latin typeface="Arial Narrow" panose="020B0606020202030204" pitchFamily="34" charset="0"/>
              </a:rPr>
              <a:t>КОНФЕРЕНЦ-ЗАЛ</a:t>
            </a:r>
          </a:p>
          <a:p>
            <a:pPr indent="0"/>
            <a:endParaRPr lang="ru-RU" sz="2000" dirty="0" smtClean="0">
              <a:latin typeface="Arial Narrow" panose="020B0606020202030204" pitchFamily="34" charset="0"/>
            </a:endParaRPr>
          </a:p>
          <a:p>
            <a:pPr indent="0"/>
            <a:r>
              <a:rPr lang="ru-RU" sz="2000" dirty="0" smtClean="0">
                <a:latin typeface="Arial Narrow" panose="020B0606020202030204" pitchFamily="34" charset="0"/>
              </a:rPr>
              <a:t>В зале проводятся конференции, круглые столы, творческие встречи, музейные лектории и другие культурные и деловые мероприятия, участники которых отмечают особую атмосферу уюта и комфорта.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888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pic>
        <p:nvPicPr>
          <p:cNvPr id="8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4888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087" y="1579695"/>
            <a:ext cx="382568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ru-RU" sz="1900" b="1" dirty="0" smtClean="0">
                <a:latin typeface="Arial Narrow" panose="020B0606020202030204" pitchFamily="34" charset="0"/>
              </a:rPr>
              <a:t>АТРИУМ</a:t>
            </a:r>
          </a:p>
          <a:p>
            <a:pPr indent="0"/>
            <a:endParaRPr lang="ru-RU" sz="1900" dirty="0" smtClean="0">
              <a:latin typeface="Arial Narrow" panose="020B0606020202030204" pitchFamily="34" charset="0"/>
            </a:endParaRPr>
          </a:p>
          <a:p>
            <a:pPr indent="0"/>
            <a:r>
              <a:rPr lang="ru-RU" sz="1900" dirty="0" smtClean="0">
                <a:latin typeface="Arial Narrow" panose="020B0606020202030204" pitchFamily="34" charset="0"/>
              </a:rPr>
              <a:t>Вмещает около 200 человек единовременно.</a:t>
            </a:r>
          </a:p>
          <a:p>
            <a:pPr indent="0"/>
            <a:r>
              <a:rPr lang="ru-RU" sz="1900" dirty="0" smtClean="0">
                <a:latin typeface="Arial Narrow" panose="020B0606020202030204" pitchFamily="34" charset="0"/>
              </a:rPr>
              <a:t>Высота потолков – </a:t>
            </a:r>
            <a:r>
              <a:rPr lang="ru-RU" sz="1900" dirty="0">
                <a:latin typeface="Arial Narrow" panose="020B0606020202030204" pitchFamily="34" charset="0"/>
              </a:rPr>
              <a:t>около </a:t>
            </a:r>
            <a:r>
              <a:rPr lang="ru-RU" sz="1900" dirty="0" smtClean="0">
                <a:latin typeface="Arial Narrow" panose="020B0606020202030204" pitchFamily="34" charset="0"/>
              </a:rPr>
              <a:t>12 </a:t>
            </a:r>
            <a:r>
              <a:rPr lang="ru-RU" sz="1900" dirty="0">
                <a:latin typeface="Arial Narrow" panose="020B0606020202030204" pitchFamily="34" charset="0"/>
              </a:rPr>
              <a:t>м</a:t>
            </a:r>
            <a:r>
              <a:rPr lang="ru-RU" sz="1900" dirty="0" smtClean="0">
                <a:latin typeface="Arial Narrow" panose="020B0606020202030204" pitchFamily="34" charset="0"/>
              </a:rPr>
              <a:t>, что визуально создает ощущение огромного пространства, </a:t>
            </a:r>
          </a:p>
          <a:p>
            <a:pPr indent="0"/>
            <a:r>
              <a:rPr lang="ru-RU" sz="1900" dirty="0" smtClean="0">
                <a:latin typeface="Arial Narrow" panose="020B0606020202030204" pitchFamily="34" charset="0"/>
              </a:rPr>
              <a:t>наполненного светом и воздухом.</a:t>
            </a:r>
          </a:p>
          <a:p>
            <a:pPr indent="0"/>
            <a:endParaRPr lang="ru-RU" sz="1900" dirty="0" smtClean="0">
              <a:latin typeface="Arial Narrow" panose="020B0606020202030204" pitchFamily="34" charset="0"/>
            </a:endParaRPr>
          </a:p>
          <a:p>
            <a:pPr indent="0"/>
            <a:r>
              <a:rPr lang="ru-RU" sz="1900" dirty="0" smtClean="0">
                <a:latin typeface="Arial Narrow" panose="020B0606020202030204" pitchFamily="34" charset="0"/>
              </a:rPr>
              <a:t>Общая площадь – 363 кв. м.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8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gutsdu\работа 2015\конкурсы\фото для нац.премии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75753"/>
            <a:ext cx="5056663" cy="33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0" dirty="0" smtClean="0">
                <a:latin typeface="Arial Narrow" panose="020B0606020202030204" pitchFamily="34" charset="0"/>
              </a:rPr>
              <a:t>     </a:t>
            </a:r>
            <a:endParaRPr lang="ru-RU" sz="2600" b="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952" y="1484784"/>
            <a:ext cx="3921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al Narrow" panose="020B0606020202030204" pitchFamily="34" charset="0"/>
              </a:rPr>
              <a:t>ЭКСПОЗИЦИОННЫЕ ЗАЛЫ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На четырех этажах музея в просторных экспозиционных залах размещены выставки. </a:t>
            </a:r>
          </a:p>
          <a:p>
            <a:r>
              <a:rPr lang="ru-RU" sz="1900" dirty="0" smtClean="0">
                <a:latin typeface="Arial Narrow" panose="020B0606020202030204" pitchFamily="34" charset="0"/>
              </a:rPr>
              <a:t>Нестандартным методом демонстрации музейного предмета стали показы коллекций «Алмаз Победы</a:t>
            </a:r>
            <a:r>
              <a:rPr lang="ru-RU" sz="1900" dirty="0">
                <a:latin typeface="Arial Narrow" panose="020B0606020202030204" pitchFamily="34" charset="0"/>
              </a:rPr>
              <a:t>» и «Сделано на Родине</a:t>
            </a:r>
            <a:r>
              <a:rPr lang="ru-RU" sz="1900" dirty="0" smtClean="0">
                <a:latin typeface="Arial Narrow" panose="020B0606020202030204" pitchFamily="34" charset="0"/>
              </a:rPr>
              <a:t>» в экспозициях музея от</a:t>
            </a:r>
            <a:endParaRPr lang="ru-RU" sz="1900" dirty="0">
              <a:latin typeface="Arial Narrow" panose="020B0606020202030204" pitchFamily="34" charset="0"/>
            </a:endParaRPr>
          </a:p>
          <a:p>
            <a:r>
              <a:rPr lang="ru-RU" sz="1900" dirty="0">
                <a:latin typeface="Arial Narrow" panose="020B0606020202030204" pitchFamily="34" charset="0"/>
              </a:rPr>
              <a:t>АУ «Международный центр моды». </a:t>
            </a:r>
            <a:endParaRPr lang="ru-RU" sz="1900" dirty="0" smtClean="0">
              <a:latin typeface="Arial Narrow" panose="020B0606020202030204" pitchFamily="34" charset="0"/>
            </a:endParaRPr>
          </a:p>
          <a:p>
            <a:r>
              <a:rPr lang="ru-RU" sz="1900" dirty="0" smtClean="0">
                <a:latin typeface="Arial Narrow" panose="020B0606020202030204" pitchFamily="34" charset="0"/>
              </a:rPr>
              <a:t>Зрителями  каждого дефиле стали 50 человек.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4888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pic>
        <p:nvPicPr>
          <p:cNvPr id="7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gutsdu\работа 2015\конкурсы\фото для нац.премии\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23926"/>
            <a:ext cx="4928016" cy="32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4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инфраструктура </a:t>
            </a:r>
          </a:p>
          <a:p>
            <a:pPr algn="ctr"/>
            <a:r>
              <a:rPr lang="ru-RU" sz="2000" b="1" cap="all" dirty="0">
                <a:solidFill>
                  <a:srgbClr val="E97705"/>
                </a:solidFill>
                <a:latin typeface="Myriad Pro Cond" pitchFamily="34" charset="0"/>
              </a:rPr>
              <a:t>БУ «Музей геологии, нефти и газа»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2928" y="1484784"/>
            <a:ext cx="388843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latin typeface="Arial Narrow" panose="020B0606020202030204" pitchFamily="34" charset="0"/>
              </a:rPr>
              <a:t>ЭКСПОЗИЦИОННЫЕ ЗАЛЫ</a:t>
            </a:r>
          </a:p>
          <a:p>
            <a:r>
              <a:rPr lang="ru-RU" sz="1900" dirty="0">
                <a:latin typeface="Arial Narrow" panose="020B0606020202030204" pitchFamily="34" charset="0"/>
              </a:rPr>
              <a:t>Представительские костюмы «Сделано на Родине» по мотивам русского народного костюма и костюмов народов ханты и манси была представлена на Евразийском конкурсе Высокой моды национального костюма </a:t>
            </a:r>
          </a:p>
          <a:p>
            <a:r>
              <a:rPr lang="ru-RU" sz="1900" dirty="0">
                <a:latin typeface="Arial Narrow" panose="020B0606020202030204" pitchFamily="34" charset="0"/>
              </a:rPr>
              <a:t>«Этно-Эрато» в Москве и заняла </a:t>
            </a:r>
          </a:p>
          <a:p>
            <a:r>
              <a:rPr lang="ru-RU" sz="1900" dirty="0">
                <a:latin typeface="Arial Narrow" panose="020B0606020202030204" pitchFamily="34" charset="0"/>
              </a:rPr>
              <a:t>I место в номинации «Этнические мотивы в современном костюме».</a:t>
            </a:r>
          </a:p>
        </p:txBody>
      </p:sp>
      <p:pic>
        <p:nvPicPr>
          <p:cNvPr id="3076" name="Picture 4" descr="C:\Users\gutsdu\работа 2015\конкурсы\фото для нац.преми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1196752"/>
            <a:ext cx="4716016" cy="387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tyginaIV\Desktop\лого ве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8090"/>
            <a:ext cx="655464" cy="161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tyginaIV\Desktop\билет_вс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76" y="5085184"/>
            <a:ext cx="4263365" cy="16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97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2961</TotalTime>
  <Words>1670</Words>
  <Application>Microsoft Office PowerPoint</Application>
  <PresentationFormat>Экран (4:3)</PresentationFormat>
  <Paragraphs>170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Franklin Gothic Medium</vt:lpstr>
      <vt:lpstr>Arial Narrow</vt:lpstr>
      <vt:lpstr>Franklin Gothic Book</vt:lpstr>
      <vt:lpstr>Myriad Pro Cond</vt:lpstr>
      <vt:lpstr>Tunga</vt:lpstr>
      <vt:lpstr>Calibri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СОБСТВЕННЫЕ СОБЫТИЯ БУ «Музей геологии, нефти и газа» </vt:lpstr>
      <vt:lpstr>СОБСТВЕННЫЕ СОБЫТИЯ БУ «Музей геологии, нефти и газа» </vt:lpstr>
      <vt:lpstr>СОБСТВЕННЫЕ СОБЫТИЯ БУ «Музей геологии, нефти и газа» </vt:lpstr>
      <vt:lpstr>СОБСТВЕННЫЕ СОБЫТИЯ БУ «Музей геологии, нефти и газа» </vt:lpstr>
      <vt:lpstr>СОБСТВЕННЫЕ СОБЫТИЯ БУ «Музей геологии, нефти и газа» </vt:lpstr>
      <vt:lpstr>СОБСТВЕННЫЕ СОБЫТИЯ БУ «Музей геологии, нефти и газа» </vt:lpstr>
      <vt:lpstr>СОБСТВЕННЫЕ СОБЫТИЯ БУ «Музей геологии, нефти и газа» </vt:lpstr>
      <vt:lpstr>СОБСТВЕННЫЕ СОБЫТИЯ БУ «Музей геологии, нефти и газа» </vt:lpstr>
      <vt:lpstr>СОБСТВЕННЫЕ СОБЫТИЯ БУ «Музей геологии, нефти и газа» </vt:lpstr>
      <vt:lpstr>ВНЕШНИЕ  СОБЫТИЯ, ПРОВЕДЕННЫЕ НА ПЛОАЩДКЕ БУ «Музей геологии, нефти и газа» </vt:lpstr>
      <vt:lpstr>СОБСТВЕННЫЕ СОБЫТИЯ БУ «Музей геологии, нефти и газа» </vt:lpstr>
      <vt:lpstr>ВНЕШНИЕ  СОБЫТИЯ, ПРОВЕДЕННЫЕ НА ПЛОАЩДКЕ БУ «Музей геологии, нефти и газа» </vt:lpstr>
      <vt:lpstr>ВНЕШНИЕ  СОБЫТИЯ, ПРОВЕДЕННЫЕ НА ПЛОАЩДКЕ БУ «Музей геологии, нефти и газа» </vt:lpstr>
      <vt:lpstr>Презентация PowerPoint</vt:lpstr>
      <vt:lpstr>ВНЕШНИЕ  СОБЫТИЯ, ПРОВЕДЕННЫЕ НА ПЛОАЩДКЕ БУ «Музей геологии, нефти и газа» </vt:lpstr>
      <vt:lpstr>ВНЕШНИЕ  СОБЫТИЯ, ПРОВЕДЕННЫЕ НА ПЛОАЩДКЕ БУ «Музей геологии, нефти и газа» </vt:lpstr>
      <vt:lpstr>ПЕРСПЕКТИВЫ РАЗВИТИЯ БУ «Музей геологии, нефти и газа»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 В. Сатыгина</dc:creator>
  <cp:lastModifiedBy>Д Ю. Гуц</cp:lastModifiedBy>
  <cp:revision>125</cp:revision>
  <cp:lastPrinted>2015-09-04T05:32:58Z</cp:lastPrinted>
  <dcterms:created xsi:type="dcterms:W3CDTF">2015-06-08T12:25:24Z</dcterms:created>
  <dcterms:modified xsi:type="dcterms:W3CDTF">2015-09-07T13:59:42Z</dcterms:modified>
</cp:coreProperties>
</file>