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72" r:id="rId7"/>
    <p:sldId id="270" r:id="rId8"/>
    <p:sldId id="271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3" r:id="rId18"/>
    <p:sldId id="274" r:id="rId19"/>
    <p:sldId id="26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9" autoAdjust="0"/>
    <p:restoredTop sz="86380" autoAdjust="0"/>
  </p:normalViewPr>
  <p:slideViewPr>
    <p:cSldViewPr>
      <p:cViewPr varScale="1">
        <p:scale>
          <a:sx n="100" d="100"/>
          <a:sy n="100" d="100"/>
        </p:scale>
        <p:origin x="-19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F805E8-A3E8-4CB0-AD6A-0989FB67800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DFD349-D8DF-40D6-9139-F7220C651E56}" type="pres">
      <dgm:prSet presAssocID="{4BF805E8-A3E8-4CB0-AD6A-0989FB67800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37269B00-DAC9-40F7-9C76-936F824B71BE}" type="presOf" srcId="{4BF805E8-A3E8-4CB0-AD6A-0989FB678008}" destId="{79DFD349-D8DF-40D6-9139-F7220C651E56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F6849E-E1A6-46BA-BC7D-A8AEED294AF1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CE95D-2D02-4CC0-9777-E4DBB31FB2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CE95D-2D02-4CC0-9777-E4DBB31FB21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516960"/>
          </a:xfrm>
        </p:spPr>
        <p:txBody>
          <a:bodyPr anchor="ctr">
            <a:normAutofit/>
          </a:bodyPr>
          <a:lstStyle/>
          <a:p>
            <a:pPr algn="ctr"/>
            <a:r>
              <a:rPr lang="ru-RU" sz="5400" b="1" spc="0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Лучший проект в области событийного туризма</a:t>
            </a:r>
            <a:endParaRPr lang="ru-RU" sz="5400" b="1" spc="0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835696" y="1524000"/>
            <a:ext cx="5256584" cy="33451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6600" dirty="0" smtClean="0">
                <a:solidFill>
                  <a:schemeClr val="accent5">
                    <a:lumMod val="50000"/>
                  </a:schemeClr>
                </a:solidFill>
              </a:rPr>
              <a:t>Весёлые хороводы</a:t>
            </a:r>
            <a:endParaRPr lang="ru-RU" sz="6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170" name="Picture 2" descr="B:\Белка в свитере\свияжск\хкачфото\масленица_15\масленица_15 (32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7451373" cy="496855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55576" y="1524000"/>
            <a:ext cx="7416824" cy="4572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6000" dirty="0" smtClean="0">
                <a:solidFill>
                  <a:schemeClr val="accent5">
                    <a:lumMod val="50000"/>
                  </a:schemeClr>
                </a:solidFill>
              </a:rPr>
              <a:t>Угощения блинами</a:t>
            </a:r>
            <a:endParaRPr lang="ru-RU" sz="6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194" name="Picture 2" descr="B:\Белка в свитере\свияжск\хкачфото\масленица_15\масленица_15 (95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7776864" cy="51855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83568" y="1268760"/>
            <a:ext cx="7776864" cy="51845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5400" dirty="0" smtClean="0">
                <a:solidFill>
                  <a:schemeClr val="accent5">
                    <a:lumMod val="50000"/>
                  </a:schemeClr>
                </a:solidFill>
              </a:rPr>
              <a:t>Фольклорные коллективы</a:t>
            </a:r>
            <a:endParaRPr lang="ru-RU" sz="5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218" name="Picture 2" descr="B:\Белка в свитере\свияжск\хкачфото\масленица_15\масленица_15 (95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7776864" cy="518558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971600" y="1524000"/>
            <a:ext cx="6768752" cy="4572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Взятие огромной снежной крепости,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высотой 3 метра и 30 метров в длину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42" name="Picture 2" descr="B:\Белка в свитере\свияжск\хкачфото\масленица_15\масленица_15 (158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7704856" cy="50405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55576" y="1524000"/>
            <a:ext cx="7632848" cy="4572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5400" dirty="0" smtClean="0">
                <a:solidFill>
                  <a:schemeClr val="accent5">
                    <a:lumMod val="50000"/>
                  </a:schemeClr>
                </a:solidFill>
              </a:rPr>
              <a:t>Любимые</a:t>
            </a:r>
            <a:r>
              <a:rPr lang="ru-RU" sz="5400" dirty="0" smtClean="0"/>
              <a:t> </a:t>
            </a:r>
            <a:r>
              <a:rPr lang="ru-RU" sz="5400" dirty="0" smtClean="0">
                <a:solidFill>
                  <a:schemeClr val="accent5">
                    <a:lumMod val="50000"/>
                  </a:schemeClr>
                </a:solidFill>
              </a:rPr>
              <a:t>зимние забавы!</a:t>
            </a:r>
            <a:endParaRPr lang="ru-RU" sz="5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266" name="Picture 2" descr="B:\Белка в свитере\свияжск\хкачфото\масленица_15\масленица_15 (39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7667354" cy="511256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569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Атмосферу праздника создавали: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46 участников исторических клубов,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20 мастеров НХП,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6 фольклорных коллективов,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15 аниматоров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география участников: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Казань, Йошкар-Ола, Зеленодольск, Свияжск, Волжск</a:t>
            </a:r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264696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6000" dirty="0" smtClean="0">
                <a:solidFill>
                  <a:schemeClr val="accent5">
                    <a:lumMod val="50000"/>
                  </a:schemeClr>
                </a:solidFill>
              </a:rPr>
              <a:t>Динамика развития: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</a:rPr>
              <a:t>2011 год – 80 человек  гостей</a:t>
            </a:r>
            <a:br>
              <a:rPr lang="ru-RU" sz="44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</a:rPr>
              <a:t>2012 год – более 200 человек</a:t>
            </a:r>
            <a:br>
              <a:rPr lang="ru-RU" sz="44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</a:rPr>
              <a:t>2013 год – более 700 человек</a:t>
            </a:r>
            <a:br>
              <a:rPr lang="ru-RU" sz="44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</a:rPr>
              <a:t>2014 год – более 2000 человек</a:t>
            </a:r>
            <a:br>
              <a:rPr lang="ru-RU" sz="44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</a:rPr>
              <a:t>2015 год – более 8000 зрителей!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49131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6000" dirty="0" smtClean="0">
                <a:solidFill>
                  <a:schemeClr val="accent5">
                    <a:lumMod val="50000"/>
                  </a:schemeClr>
                </a:solidFill>
              </a:rPr>
              <a:t>Цифры праздника:</a:t>
            </a:r>
            <a:br>
              <a:rPr lang="ru-RU" sz="6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60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6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1.количество испеченных блинов</a:t>
            </a:r>
            <a:b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пунктами общественного питания острова - 7000 </a:t>
            </a:r>
            <a:r>
              <a:rPr lang="ru-RU" sz="3600" dirty="0" err="1" smtClean="0">
                <a:solidFill>
                  <a:schemeClr val="accent5">
                    <a:lumMod val="50000"/>
                  </a:schemeClr>
                </a:solidFill>
              </a:rPr>
              <a:t>шт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,</a:t>
            </a:r>
            <a:b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 иными организациями – 5000шт.</a:t>
            </a:r>
            <a:b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600" smtClean="0">
                <a:solidFill>
                  <a:schemeClr val="accent5">
                    <a:lumMod val="50000"/>
                  </a:schemeClr>
                </a:solidFill>
              </a:rPr>
              <a:t>2.бюджет </a:t>
            </a:r>
            <a:r>
              <a:rPr lang="ru-RU" sz="3600" smtClean="0">
                <a:solidFill>
                  <a:schemeClr val="accent5">
                    <a:lumMod val="50000"/>
                  </a:schemeClr>
                </a:solidFill>
              </a:rPr>
              <a:t>мероприятия-429450 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руб.</a:t>
            </a:r>
            <a:b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3. Реализовано билетов – 764шт .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49131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6000" dirty="0" smtClean="0">
                <a:solidFill>
                  <a:schemeClr val="accent5">
                    <a:lumMod val="50000"/>
                  </a:schemeClr>
                </a:solidFill>
              </a:rPr>
              <a:t>География туристического потока:</a:t>
            </a:r>
            <a:br>
              <a:rPr lang="ru-RU" sz="6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60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6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1. Организованные туры – Казань, Чебоксары, Москва, Владимир, </a:t>
            </a:r>
            <a:b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Йошкар-Ола</a:t>
            </a:r>
            <a:b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2. Индивидуальные  туристы – Татарстан, Республики Мари-Эл, Удмуртская, Чувашская, Ульяновская  и Самарская области.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524000"/>
            <a:ext cx="7488832" cy="4572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accent5">
                    <a:lumMod val="50000"/>
                  </a:schemeClr>
                </a:solidFill>
              </a:rPr>
              <a:t>Спасибо за внимание!!!</a:t>
            </a:r>
            <a:endParaRPr lang="ru-RU" sz="6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2290" name="Picture 2" descr="B:\Белка в свитере\свияжск\хкачфото\масленица_15\масленица_15 (175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7589459" cy="506062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755576" y="1412776"/>
            <a:ext cx="7488832" cy="49685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</a:rPr>
              <a:t>Проект «</a:t>
            </a:r>
            <a:r>
              <a:rPr lang="ru-RU" sz="4400" dirty="0" err="1" smtClean="0">
                <a:solidFill>
                  <a:schemeClr val="accent5">
                    <a:lumMod val="50000"/>
                  </a:schemeClr>
                </a:solidFill>
              </a:rPr>
              <a:t>Свияжская</a:t>
            </a:r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</a:rPr>
              <a:t> масленица»</a:t>
            </a:r>
            <a:endParaRPr lang="ru-RU" sz="4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0" name="Picture 2" descr="B:\Белка в свитере\свияжск\хкачфото\масленица_15\масленица_15 (111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7488832" cy="49935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1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Музей истории </a:t>
            </a:r>
          </a:p>
          <a:p>
            <a:pPr algn="ct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«Остров-град Свияжск»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Содержимое 1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9" name="Содержимое 1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6000" dirty="0" smtClean="0">
                <a:solidFill>
                  <a:schemeClr val="accent5">
                    <a:lumMod val="50000"/>
                  </a:schemeClr>
                </a:solidFill>
              </a:rPr>
              <a:t>Организаторы</a:t>
            </a:r>
            <a:endParaRPr lang="ru-RU" sz="6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idx="3"/>
          </p:nvPr>
        </p:nvSpPr>
        <p:spPr/>
        <p:txBody>
          <a:bodyPr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НП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ru-RU" sz="3200" dirty="0" err="1" smtClean="0">
                <a:solidFill>
                  <a:schemeClr val="accent5">
                    <a:lumMod val="50000"/>
                  </a:schemeClr>
                </a:solidFill>
              </a:rPr>
              <a:t>Сулица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»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5" name="Picture 3" descr="B:\Белка в свитере\свияжск\хкачфото\масленица_15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04864"/>
            <a:ext cx="4104456" cy="41101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3076" name="Picture 4" descr="B:\Белка в свитере\свияжск\хкачфото\масленица_15\масленица_15 (115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204864"/>
            <a:ext cx="4104456" cy="411009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9685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Место проведения мероприятия:</a:t>
            </a:r>
            <a:b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остров-град Свияжск</a:t>
            </a:r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098" name="Picture 2" descr="B:\Белка в свитере\свияжск\хкачфото\sviyajsk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7416824" cy="49232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20416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 smtClean="0">
                <a:solidFill>
                  <a:schemeClr val="accent5">
                    <a:lumMod val="50000"/>
                  </a:schemeClr>
                </a:solidFill>
              </a:rPr>
              <a:t>Задействованные площадки: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  <a:t>Рождественская площадь, комплекс «Ленивый Торжок», спуск к церкви Константина и Елены, музей истории Свияжска, ул Успенская, ул. Троицкая.</a:t>
            </a:r>
            <a:endParaRPr lang="ru-RU" sz="2200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4076700"/>
          <a:ext cx="3467100" cy="194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B:\Белка в свитере\свияжск\хкачфото\масленица_15\масленица_15 (168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25370" y="1859044"/>
            <a:ext cx="6532778" cy="435603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:\Белка в свитере\свияжск\хкачфото\масленица_15\масленица_15 (1126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714488"/>
            <a:ext cx="6642730" cy="4429752"/>
          </a:xfrm>
          <a:prstGeom prst="rect">
            <a:avLst/>
          </a:prstGeom>
          <a:noFill/>
        </p:spPr>
      </p:pic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43050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 smtClean="0">
                <a:solidFill>
                  <a:schemeClr val="accent5">
                    <a:lumMod val="50000"/>
                  </a:schemeClr>
                </a:solidFill>
              </a:rPr>
              <a:t>Задействованные площадки: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  <a:t>Рождественская площадь, комплекс «Ленивый Торжок», спуск к церкви Константина и Елены, музей истории Свияжска, ул Успенская, ул. Троицкая.</a:t>
            </a:r>
            <a:endParaRPr lang="ru-RU" sz="2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:\Белка в свитере\свияжск\хкачфото\масленица_15\масленица_15 (117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714653"/>
            <a:ext cx="6572296" cy="4386590"/>
          </a:xfrm>
          <a:prstGeom prst="rect">
            <a:avLst/>
          </a:prstGeom>
          <a:noFill/>
        </p:spPr>
      </p:pic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62088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 smtClean="0">
                <a:solidFill>
                  <a:schemeClr val="accent5">
                    <a:lumMod val="50000"/>
                  </a:schemeClr>
                </a:solidFill>
              </a:rPr>
              <a:t>Задействованные площадки: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  <a:t>Рождественская площадь, комплекс «Ленивый Торжок», спуск к церкви Константина и Елены, музей истории Свияжска, ул Успенская, ул. Троицкая.</a:t>
            </a:r>
            <a:endParaRPr lang="ru-RU" sz="2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:\Белка в свитере\свияжск\хкачфото\масленица_15\масленица_15 (117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714653"/>
            <a:ext cx="6572296" cy="4386590"/>
          </a:xfrm>
          <a:prstGeom prst="rect">
            <a:avLst/>
          </a:prstGeom>
          <a:noFill/>
        </p:spPr>
      </p:pic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62088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 smtClean="0">
                <a:solidFill>
                  <a:schemeClr val="accent5">
                    <a:lumMod val="50000"/>
                  </a:schemeClr>
                </a:solidFill>
              </a:rPr>
              <a:t>Задействованные площадки: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  <a:t>Рождественская площадь, комплекс «Ленивый Торжок», спуск к церкви Константина и Елены, музей истории Свияжска, ул Успенская, ул. Троицкая.</a:t>
            </a:r>
            <a:endParaRPr lang="ru-RU" sz="2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27584" y="1524000"/>
            <a:ext cx="7704856" cy="4572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Свияжская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Масленица» это: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традиционные народные игры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146" name="Picture 2" descr="B:\Белка в свитере\свияжск\хкачфото\масленица_15\масленица_15 (52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7776864" cy="518558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810</TotalTime>
  <Words>78</Words>
  <Application>Microsoft Office PowerPoint</Application>
  <PresentationFormat>Экран (4:3)</PresentationFormat>
  <Paragraphs>23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Бумажная</vt:lpstr>
      <vt:lpstr>Лучший проект в области событийного туризма</vt:lpstr>
      <vt:lpstr>Проект «Свияжская масленица»</vt:lpstr>
      <vt:lpstr>Организаторы</vt:lpstr>
      <vt:lpstr>Место проведения мероприятия: остров-град Свияжск</vt:lpstr>
      <vt:lpstr>Задействованные площадки: Рождественская площадь, комплекс «Ленивый Торжок», спуск к церкви Константина и Елены, музей истории Свияжска, ул Успенская, ул. Троицкая.</vt:lpstr>
      <vt:lpstr>Задействованные площадки: Рождественская площадь, комплекс «Ленивый Торжок», спуск к церкви Константина и Елены, музей истории Свияжска, ул Успенская, ул. Троицкая.</vt:lpstr>
      <vt:lpstr>Задействованные площадки: Рождественская площадь, комплекс «Ленивый Торжок», спуск к церкви Константина и Елены, музей истории Свияжска, ул Успенская, ул. Троицкая.</vt:lpstr>
      <vt:lpstr>Задействованные площадки: Рождественская площадь, комплекс «Ленивый Торжок», спуск к церкви Константина и Елены, музей истории Свияжска, ул Успенская, ул. Троицкая.</vt:lpstr>
      <vt:lpstr>«Свияжская Масленица» это: традиционные народные игры</vt:lpstr>
      <vt:lpstr>Весёлые хороводы</vt:lpstr>
      <vt:lpstr>Угощения блинами</vt:lpstr>
      <vt:lpstr>Фольклорные коллективы</vt:lpstr>
      <vt:lpstr>Взятие огромной снежной крепости, высотой 3 метра и 30 метров в длину</vt:lpstr>
      <vt:lpstr>Любимые зимние забавы!</vt:lpstr>
      <vt:lpstr>Атмосферу праздника создавали: 46 участников исторических клубов, 20 мастеров НХП, 6 фольклорных коллективов, 15 аниматоров  география участников: Казань, Йошкар-Ола, Зеленодольск, Свияжск, Волжск</vt:lpstr>
      <vt:lpstr>Динамика развития:  2011 год – 80 человек  гостей 2012 год – более 200 человек 2013 год – более 700 человек 2014 год – более 2000 человек 2015 год – более 8000 зрителей!  </vt:lpstr>
      <vt:lpstr>Цифры праздника:  1.количество испеченных блинов пунктами общественного питания острова - 7000 шт,  иными организациями – 5000шт. 2.бюджет мероприятия-429450 руб. 3. Реализовано билетов – 764шт .  </vt:lpstr>
      <vt:lpstr>География туристического потока:  1. Организованные туры – Казань, Чебоксары, Москва, Владимир,  Йошкар-Ола 2. Индивидуальные  туристы – Татарстан, Республики Мари-Эл, Удмуртская, Чувашская, Ульяновская  и Самарская области.  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масленица</dc:title>
  <dc:creator>BelkaVSvitere</dc:creator>
  <cp:lastModifiedBy>USER</cp:lastModifiedBy>
  <cp:revision>37</cp:revision>
  <dcterms:created xsi:type="dcterms:W3CDTF">2015-09-06T18:35:54Z</dcterms:created>
  <dcterms:modified xsi:type="dcterms:W3CDTF">2015-09-07T09:06:39Z</dcterms:modified>
</cp:coreProperties>
</file>