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9" r:id="rId1"/>
  </p:sldMasterIdLst>
  <p:notesMasterIdLst>
    <p:notesMasterId r:id="rId29"/>
  </p:notesMasterIdLst>
  <p:handoutMasterIdLst>
    <p:handoutMasterId r:id="rId30"/>
  </p:handoutMasterIdLst>
  <p:sldIdLst>
    <p:sldId id="256" r:id="rId2"/>
    <p:sldId id="258" r:id="rId3"/>
    <p:sldId id="329" r:id="rId4"/>
    <p:sldId id="330" r:id="rId5"/>
    <p:sldId id="331" r:id="rId6"/>
    <p:sldId id="332" r:id="rId7"/>
    <p:sldId id="313" r:id="rId8"/>
    <p:sldId id="310" r:id="rId9"/>
    <p:sldId id="311" r:id="rId10"/>
    <p:sldId id="312" r:id="rId11"/>
    <p:sldId id="314" r:id="rId12"/>
    <p:sldId id="320" r:id="rId13"/>
    <p:sldId id="315" r:id="rId14"/>
    <p:sldId id="316" r:id="rId15"/>
    <p:sldId id="317" r:id="rId16"/>
    <p:sldId id="263" r:id="rId17"/>
    <p:sldId id="318" r:id="rId18"/>
    <p:sldId id="319" r:id="rId19"/>
    <p:sldId id="264" r:id="rId20"/>
    <p:sldId id="266" r:id="rId21"/>
    <p:sldId id="267" r:id="rId22"/>
    <p:sldId id="268" r:id="rId23"/>
    <p:sldId id="269" r:id="rId24"/>
    <p:sldId id="300" r:id="rId25"/>
    <p:sldId id="272" r:id="rId26"/>
    <p:sldId id="273" r:id="rId27"/>
    <p:sldId id="277" r:id="rId28"/>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372" y="96"/>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71800" cy="49855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1"/>
            <a:ext cx="2971800" cy="498555"/>
          </a:xfrm>
          <a:prstGeom prst="rect">
            <a:avLst/>
          </a:prstGeom>
        </p:spPr>
        <p:txBody>
          <a:bodyPr vert="horz" lIns="91440" tIns="45720" rIns="91440" bIns="45720" rtlCol="0"/>
          <a:lstStyle>
            <a:lvl1pPr algn="r">
              <a:defRPr sz="1200"/>
            </a:lvl1pPr>
          </a:lstStyle>
          <a:p>
            <a:fld id="{EDCAF1CE-D55D-4EED-A8E0-E37EB77E7474}" type="datetimeFigureOut">
              <a:rPr lang="ru-RU" smtClean="0"/>
              <a:t>11.09.2015</a:t>
            </a:fld>
            <a:endParaRPr lang="ru-RU"/>
          </a:p>
        </p:txBody>
      </p:sp>
      <p:sp>
        <p:nvSpPr>
          <p:cNvPr id="4" name="Нижний колонтитул 3"/>
          <p:cNvSpPr>
            <a:spLocks noGrp="1"/>
          </p:cNvSpPr>
          <p:nvPr>
            <p:ph type="ftr" sz="quarter" idx="2"/>
          </p:nvPr>
        </p:nvSpPr>
        <p:spPr>
          <a:xfrm>
            <a:off x="0" y="9448722"/>
            <a:ext cx="2971800" cy="49855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8722"/>
            <a:ext cx="2971800" cy="498555"/>
          </a:xfrm>
          <a:prstGeom prst="rect">
            <a:avLst/>
          </a:prstGeom>
        </p:spPr>
        <p:txBody>
          <a:bodyPr vert="horz" lIns="91440" tIns="45720" rIns="91440" bIns="45720" rtlCol="0" anchor="b"/>
          <a:lstStyle>
            <a:lvl1pPr algn="r">
              <a:defRPr sz="1200"/>
            </a:lvl1pPr>
          </a:lstStyle>
          <a:p>
            <a:fld id="{A414D7D9-8A6B-4E4A-9971-8A38FDCF3163}" type="slidenum">
              <a:rPr lang="ru-RU" smtClean="0"/>
              <a:t>‹#›</a:t>
            </a:fld>
            <a:endParaRPr lang="ru-RU"/>
          </a:p>
        </p:txBody>
      </p:sp>
    </p:spTree>
    <p:extLst>
      <p:ext uri="{BB962C8B-B14F-4D97-AF65-F5344CB8AC3E}">
        <p14:creationId xmlns:p14="http://schemas.microsoft.com/office/powerpoint/2010/main" val="48141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2971800" cy="499092"/>
          </a:xfrm>
          <a:prstGeom prst="rect">
            <a:avLst/>
          </a:prstGeom>
        </p:spPr>
        <p:txBody>
          <a:bodyPr vert="horz" lIns="91437" tIns="45718" rIns="91437" bIns="45718" rtlCol="0"/>
          <a:lstStyle>
            <a:lvl1pPr algn="l">
              <a:defRPr sz="1200"/>
            </a:lvl1pPr>
          </a:lstStyle>
          <a:p>
            <a:endParaRPr lang="ru-RU"/>
          </a:p>
        </p:txBody>
      </p:sp>
      <p:sp>
        <p:nvSpPr>
          <p:cNvPr id="3" name="Дата 2"/>
          <p:cNvSpPr>
            <a:spLocks noGrp="1"/>
          </p:cNvSpPr>
          <p:nvPr>
            <p:ph type="dt" idx="1"/>
          </p:nvPr>
        </p:nvSpPr>
        <p:spPr>
          <a:xfrm>
            <a:off x="3884613" y="1"/>
            <a:ext cx="2971800" cy="499092"/>
          </a:xfrm>
          <a:prstGeom prst="rect">
            <a:avLst/>
          </a:prstGeom>
        </p:spPr>
        <p:txBody>
          <a:bodyPr vert="horz" lIns="91437" tIns="45718" rIns="91437" bIns="45718" rtlCol="0"/>
          <a:lstStyle>
            <a:lvl1pPr algn="r">
              <a:defRPr sz="1200"/>
            </a:lvl1pPr>
          </a:lstStyle>
          <a:p>
            <a:fld id="{F065F28F-7194-42E7-B77F-CDE741577EB5}" type="datetimeFigureOut">
              <a:rPr lang="ru-RU" smtClean="0"/>
              <a:t>11.09.2015</a:t>
            </a:fld>
            <a:endParaRPr lang="ru-RU"/>
          </a:p>
        </p:txBody>
      </p:sp>
      <p:sp>
        <p:nvSpPr>
          <p:cNvPr id="4" name="Образ слайда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37" tIns="45718" rIns="91437" bIns="45718" rtlCol="0" anchor="ctr"/>
          <a:lstStyle/>
          <a:p>
            <a:endParaRPr lang="ru-RU"/>
          </a:p>
        </p:txBody>
      </p:sp>
      <p:sp>
        <p:nvSpPr>
          <p:cNvPr id="5" name="Заметки 4"/>
          <p:cNvSpPr>
            <a:spLocks noGrp="1"/>
          </p:cNvSpPr>
          <p:nvPr>
            <p:ph type="body" sz="quarter" idx="3"/>
          </p:nvPr>
        </p:nvSpPr>
        <p:spPr>
          <a:xfrm>
            <a:off x="685800" y="4787127"/>
            <a:ext cx="5486400" cy="3916740"/>
          </a:xfrm>
          <a:prstGeom prst="rect">
            <a:avLst/>
          </a:prstGeom>
        </p:spPr>
        <p:txBody>
          <a:bodyPr vert="horz" lIns="91437" tIns="45718" rIns="91437" bIns="45718"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448187"/>
            <a:ext cx="2971800" cy="499092"/>
          </a:xfrm>
          <a:prstGeom prst="rect">
            <a:avLst/>
          </a:prstGeom>
        </p:spPr>
        <p:txBody>
          <a:bodyPr vert="horz" lIns="91437" tIns="45718" rIns="91437" bIns="45718"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8187"/>
            <a:ext cx="2971800" cy="499092"/>
          </a:xfrm>
          <a:prstGeom prst="rect">
            <a:avLst/>
          </a:prstGeom>
        </p:spPr>
        <p:txBody>
          <a:bodyPr vert="horz" lIns="91437" tIns="45718" rIns="91437" bIns="45718" rtlCol="0" anchor="b"/>
          <a:lstStyle>
            <a:lvl1pPr algn="r">
              <a:defRPr sz="1200"/>
            </a:lvl1pPr>
          </a:lstStyle>
          <a:p>
            <a:fld id="{09907576-54A7-49D3-B358-38E5E35C9C88}" type="slidenum">
              <a:rPr lang="ru-RU" smtClean="0"/>
              <a:t>‹#›</a:t>
            </a:fld>
            <a:endParaRPr lang="ru-RU"/>
          </a:p>
        </p:txBody>
      </p:sp>
    </p:spTree>
    <p:extLst>
      <p:ext uri="{BB962C8B-B14F-4D97-AF65-F5344CB8AC3E}">
        <p14:creationId xmlns:p14="http://schemas.microsoft.com/office/powerpoint/2010/main" val="3535402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9907576-54A7-49D3-B358-38E5E35C9C88}" type="slidenum">
              <a:rPr lang="ru-RU" smtClean="0"/>
              <a:t>1</a:t>
            </a:fld>
            <a:endParaRPr lang="ru-RU"/>
          </a:p>
        </p:txBody>
      </p:sp>
    </p:spTree>
    <p:extLst>
      <p:ext uri="{BB962C8B-B14F-4D97-AF65-F5344CB8AC3E}">
        <p14:creationId xmlns:p14="http://schemas.microsoft.com/office/powerpoint/2010/main" val="1093373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9907576-54A7-49D3-B358-38E5E35C9C88}" type="slidenum">
              <a:rPr lang="ru-RU" smtClean="0"/>
              <a:t>26</a:t>
            </a:fld>
            <a:endParaRPr lang="ru-RU"/>
          </a:p>
        </p:txBody>
      </p:sp>
    </p:spTree>
    <p:extLst>
      <p:ext uri="{BB962C8B-B14F-4D97-AF65-F5344CB8AC3E}">
        <p14:creationId xmlns:p14="http://schemas.microsoft.com/office/powerpoint/2010/main" val="4236159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9907576-54A7-49D3-B358-38E5E35C9C88}" type="slidenum">
              <a:rPr lang="ru-RU" smtClean="0"/>
              <a:t>27</a:t>
            </a:fld>
            <a:endParaRPr lang="ru-RU"/>
          </a:p>
        </p:txBody>
      </p:sp>
    </p:spTree>
    <p:extLst>
      <p:ext uri="{BB962C8B-B14F-4D97-AF65-F5344CB8AC3E}">
        <p14:creationId xmlns:p14="http://schemas.microsoft.com/office/powerpoint/2010/main" val="1857051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9907576-54A7-49D3-B358-38E5E35C9C88}" type="slidenum">
              <a:rPr lang="ru-RU" smtClean="0"/>
              <a:t>2</a:t>
            </a:fld>
            <a:endParaRPr lang="ru-RU"/>
          </a:p>
        </p:txBody>
      </p:sp>
    </p:spTree>
    <p:extLst>
      <p:ext uri="{BB962C8B-B14F-4D97-AF65-F5344CB8AC3E}">
        <p14:creationId xmlns:p14="http://schemas.microsoft.com/office/powerpoint/2010/main" val="142959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9907576-54A7-49D3-B358-38E5E35C9C88}" type="slidenum">
              <a:rPr lang="ru-RU" smtClean="0"/>
              <a:t>16</a:t>
            </a:fld>
            <a:endParaRPr lang="ru-RU"/>
          </a:p>
        </p:txBody>
      </p:sp>
    </p:spTree>
    <p:extLst>
      <p:ext uri="{BB962C8B-B14F-4D97-AF65-F5344CB8AC3E}">
        <p14:creationId xmlns:p14="http://schemas.microsoft.com/office/powerpoint/2010/main" val="364869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9907576-54A7-49D3-B358-38E5E35C9C88}" type="slidenum">
              <a:rPr lang="ru-RU" smtClean="0"/>
              <a:t>19</a:t>
            </a:fld>
            <a:endParaRPr lang="ru-RU"/>
          </a:p>
        </p:txBody>
      </p:sp>
    </p:spTree>
    <p:extLst>
      <p:ext uri="{BB962C8B-B14F-4D97-AF65-F5344CB8AC3E}">
        <p14:creationId xmlns:p14="http://schemas.microsoft.com/office/powerpoint/2010/main" val="227443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9907576-54A7-49D3-B358-38E5E35C9C88}" type="slidenum">
              <a:rPr lang="ru-RU" smtClean="0"/>
              <a:t>20</a:t>
            </a:fld>
            <a:endParaRPr lang="ru-RU"/>
          </a:p>
        </p:txBody>
      </p:sp>
    </p:spTree>
    <p:extLst>
      <p:ext uri="{BB962C8B-B14F-4D97-AF65-F5344CB8AC3E}">
        <p14:creationId xmlns:p14="http://schemas.microsoft.com/office/powerpoint/2010/main" val="1200118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9907576-54A7-49D3-B358-38E5E35C9C88}" type="slidenum">
              <a:rPr lang="ru-RU" smtClean="0"/>
              <a:t>21</a:t>
            </a:fld>
            <a:endParaRPr lang="ru-RU"/>
          </a:p>
        </p:txBody>
      </p:sp>
    </p:spTree>
    <p:extLst>
      <p:ext uri="{BB962C8B-B14F-4D97-AF65-F5344CB8AC3E}">
        <p14:creationId xmlns:p14="http://schemas.microsoft.com/office/powerpoint/2010/main" val="185735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9907576-54A7-49D3-B358-38E5E35C9C88}" type="slidenum">
              <a:rPr lang="ru-RU" smtClean="0"/>
              <a:t>22</a:t>
            </a:fld>
            <a:endParaRPr lang="ru-RU"/>
          </a:p>
        </p:txBody>
      </p:sp>
    </p:spTree>
    <p:extLst>
      <p:ext uri="{BB962C8B-B14F-4D97-AF65-F5344CB8AC3E}">
        <p14:creationId xmlns:p14="http://schemas.microsoft.com/office/powerpoint/2010/main" val="2340285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9907576-54A7-49D3-B358-38E5E35C9C88}" type="slidenum">
              <a:rPr lang="ru-RU" smtClean="0"/>
              <a:t>23</a:t>
            </a:fld>
            <a:endParaRPr lang="ru-RU"/>
          </a:p>
        </p:txBody>
      </p:sp>
    </p:spTree>
    <p:extLst>
      <p:ext uri="{BB962C8B-B14F-4D97-AF65-F5344CB8AC3E}">
        <p14:creationId xmlns:p14="http://schemas.microsoft.com/office/powerpoint/2010/main" val="2649650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9907576-54A7-49D3-B358-38E5E35C9C88}" type="slidenum">
              <a:rPr lang="ru-RU" smtClean="0"/>
              <a:t>25</a:t>
            </a:fld>
            <a:endParaRPr lang="ru-RU"/>
          </a:p>
        </p:txBody>
      </p:sp>
    </p:spTree>
    <p:extLst>
      <p:ext uri="{BB962C8B-B14F-4D97-AF65-F5344CB8AC3E}">
        <p14:creationId xmlns:p14="http://schemas.microsoft.com/office/powerpoint/2010/main" val="4146568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12B4DD7D-CB83-430F-ABE0-E090FD41DCE9}" type="datetime1">
              <a:rPr lang="en-US" smtClean="0"/>
              <a:t>9/11/2015</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r>
              <a:rPr lang="en-US" smtClean="0"/>
              <a:t>
              </a:t>
            </a:r>
            <a:endParaRPr lang="en-US" dirty="0"/>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585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Панорамная фотография с подписью">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526A371-DD44-42B1-A619-4FA241B98139}" type="datetime1">
              <a:rPr lang="en-US" smtClean="0"/>
              <a:t>9/11/2015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735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25540A75-A167-48A2-BD7C-32B7CE7F64F5}" type="datetime1">
              <a:rPr lang="en-US" smtClean="0"/>
              <a:t>9/11/2015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2708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ru-RU" smtClean="0"/>
              <a:t>Образец заголовка</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ru-RU" smtClean="0"/>
              <a:t>Образец текста</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D4C4BD20-A91D-47FF-BFE5-5DCE61EFCCE4}" type="datetime1">
              <a:rPr lang="en-US" smtClean="0"/>
              <a:t>9/11/2015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9575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D4F8386-08B2-4E13-AEB0-64060356E0B8}" type="datetime1">
              <a:rPr lang="en-US" smtClean="0"/>
              <a:t>9/11/2015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78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4F83F6B-A8C9-4589-8EEC-1049B2FB3289}" type="datetime1">
              <a:rPr lang="en-US" smtClean="0"/>
              <a:t>9/11/2015</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1579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0547EC7-9F41-402D-8C92-CFDE9D8AFF86}" type="datetime1">
              <a:rPr lang="en-US" smtClean="0"/>
              <a:t>9/11/2015</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3463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EBDC389-4003-4789-A231-BCDC24E13DB6}" type="datetime1">
              <a:rPr lang="en-US" smtClean="0"/>
              <a:t>9/11/2015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9507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F513B2F-1526-4C1E-AFE9-8AA701B43E80}" type="datetime1">
              <a:rPr lang="en-US" smtClean="0"/>
              <a:t>9/11/2015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5450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ru-RU" smtClean="0"/>
              <a:t>Образец заголовка</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648C140-8285-4C5C-AFAA-D93F28804241}" type="datetime1">
              <a:rPr lang="en-US" smtClean="0"/>
              <a:t>9/11/2015</a:t>
            </a:fld>
            <a:endParaRPr lang="en-US" dirty="0"/>
          </a:p>
        </p:txBody>
      </p:sp>
      <p:sp>
        <p:nvSpPr>
          <p:cNvPr id="5" name="Footer Placeholder 4"/>
          <p:cNvSpPr>
            <a:spLocks noGrp="1"/>
          </p:cNvSpPr>
          <p:nvPr>
            <p:ph type="ftr" sz="quarter" idx="11"/>
          </p:nvPr>
        </p:nvSpPr>
        <p:spPr/>
        <p:txBody>
          <a:bodyPr/>
          <a:lstStyle>
            <a:lvl1pPr>
              <a:defRPr sz="1000" b="1"/>
            </a:lvl1p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6094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EC78D28-CBE0-4FA8-9F2C-0D695FAF39D6}" type="datetime1">
              <a:rPr lang="en-US" smtClean="0"/>
              <a:t>9/11/2015</a:t>
            </a:fld>
            <a:endParaRPr lang="en-US" dirty="0"/>
          </a:p>
        </p:txBody>
      </p:sp>
      <p:sp>
        <p:nvSpPr>
          <p:cNvPr id="5" name="Footer Placeholder 4"/>
          <p:cNvSpPr>
            <a:spLocks noGrp="1"/>
          </p:cNvSpPr>
          <p:nvPr>
            <p:ph type="ftr" sz="quarter" idx="11"/>
          </p:nvPr>
        </p:nvSpPr>
        <p:spPr/>
        <p:txBody>
          <a:bodyPr/>
          <a:lstStyle>
            <a:lvl1pPr>
              <a:defRPr sz="1000" b="1"/>
            </a:lvl1pPr>
          </a:lstStyle>
          <a:p>
            <a:r>
              <a:rPr lang="en-US" smtClean="0"/>
              <a:t>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1664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5776749-20CF-47DE-A122-6340E260986B}" type="datetime1">
              <a:rPr lang="en-US" smtClean="0"/>
              <a:t>9/11/2015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7430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88E39FA-9529-4DC0-BBF6-8F1EA0F01B11}" type="datetime1">
              <a:rPr lang="en-US" smtClean="0"/>
              <a:t>9/11/2015</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279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77E5F81-5EF1-49F6-B8BD-59F32822275E}" type="datetime1">
              <a:rPr lang="en-US" smtClean="0"/>
              <a:t>9/11/2015</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043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84F87-FA5E-4A69-A022-6B493DDDBD25}" type="datetime1">
              <a:rPr lang="en-US" smtClean="0"/>
              <a:t>9/11/2015</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654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0387E71-0997-4B69-BF31-4FCD357D21F2}" type="datetime1">
              <a:rPr lang="en-US" smtClean="0"/>
              <a:t>9/11/2015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0392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10F2B7-0F19-4CA4-8E3B-82682C2A6CE1}" type="datetime1">
              <a:rPr lang="en-US" smtClean="0"/>
              <a:t>9/11/2015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125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4DF642ED-3725-44F2-9C30-9E431DC7C60F}" type="datetime1">
              <a:rPr lang="en-US" smtClean="0"/>
              <a:t>9/11/2015</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r>
              <a:rPr lang="en-US" smtClean="0"/>
              <a:t>
              </a:t>
            </a:r>
            <a:endParaRPr lang="en-US" dirty="0"/>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706065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72.jpg"/><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73.jpg"/><Relationship Id="rId5" Type="http://schemas.openxmlformats.org/officeDocument/2006/relationships/image" Target="../media/image23.jp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4.jpg"/><Relationship Id="rId7" Type="http://schemas.openxmlformats.org/officeDocument/2006/relationships/image" Target="../media/image77.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76.jpg"/><Relationship Id="rId4" Type="http://schemas.openxmlformats.org/officeDocument/2006/relationships/image" Target="../media/image75.jpg"/></Relationships>
</file>

<file path=ppt/slides/_rels/slide23.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9.jp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82.jpg"/><Relationship Id="rId5" Type="http://schemas.openxmlformats.org/officeDocument/2006/relationships/image" Target="../media/image81.jpeg"/><Relationship Id="rId4" Type="http://schemas.openxmlformats.org/officeDocument/2006/relationships/image" Target="../media/image80.jpg"/></Relationships>
</file>

<file path=ppt/slides/_rels/slide24.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3.png"/><Relationship Id="rId2" Type="http://schemas.openxmlformats.org/officeDocument/2006/relationships/image" Target="../media/image84.jpg"/><Relationship Id="rId1" Type="http://schemas.openxmlformats.org/officeDocument/2006/relationships/slideLayout" Target="../slideLayouts/slideLayout1.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6.jpg"/></Relationships>
</file>

<file path=ppt/slides/_rels/slide26.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9.jpg"/><Relationship Id="rId7" Type="http://schemas.openxmlformats.org/officeDocument/2006/relationships/image" Target="../media/image92.JP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91.jpg"/><Relationship Id="rId5" Type="http://schemas.openxmlformats.org/officeDocument/2006/relationships/image" Target="../media/image3.png"/><Relationship Id="rId4" Type="http://schemas.openxmlformats.org/officeDocument/2006/relationships/image" Target="../media/image90.jpg"/><Relationship Id="rId9" Type="http://schemas.openxmlformats.org/officeDocument/2006/relationships/image" Target="../media/image94.jpg"/></Relationships>
</file>

<file path=ppt/slides/_rels/slide2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6.jp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3.png"/><Relationship Id="rId7" Type="http://schemas.openxmlformats.org/officeDocument/2006/relationships/image" Target="../media/image13.jp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938930" y="959366"/>
            <a:ext cx="8825658" cy="2677648"/>
          </a:xfrm>
        </p:spPr>
        <p:txBody>
          <a:bodyPr/>
          <a:lstStyle/>
          <a:p>
            <a:r>
              <a:rPr lang="ru-RU" dirty="0" smtClean="0"/>
              <a:t>Мемориально-</a:t>
            </a:r>
            <a:br>
              <a:rPr lang="ru-RU" dirty="0" smtClean="0"/>
            </a:br>
            <a:r>
              <a:rPr lang="ru-RU" dirty="0" smtClean="0"/>
              <a:t>исторический комплекс </a:t>
            </a:r>
            <a:r>
              <a:rPr lang="ru-RU" b="1" dirty="0" smtClean="0"/>
              <a:t>«Соловьева переправа»</a:t>
            </a:r>
            <a:endParaRPr lang="ru-RU" b="1" dirty="0"/>
          </a:p>
        </p:txBody>
      </p:sp>
      <p:sp>
        <p:nvSpPr>
          <p:cNvPr id="3" name="Подзаголовок 2"/>
          <p:cNvSpPr>
            <a:spLocks noGrp="1"/>
          </p:cNvSpPr>
          <p:nvPr>
            <p:ph type="subTitle" idx="1"/>
          </p:nvPr>
        </p:nvSpPr>
        <p:spPr>
          <a:xfrm>
            <a:off x="3000231" y="3637014"/>
            <a:ext cx="7350777" cy="861420"/>
          </a:xfrm>
        </p:spPr>
        <p:txBody>
          <a:bodyPr>
            <a:normAutofit/>
          </a:bodyPr>
          <a:lstStyle/>
          <a:p>
            <a:r>
              <a:rPr lang="ru-RU" sz="2000" dirty="0" smtClean="0"/>
              <a:t>Кардымовский район</a:t>
            </a:r>
            <a:br>
              <a:rPr lang="ru-RU" sz="2000" dirty="0" smtClean="0"/>
            </a:br>
            <a:r>
              <a:rPr lang="ru-RU" sz="2000" dirty="0" smtClean="0"/>
              <a:t>Смоленская область</a:t>
            </a:r>
            <a:endParaRPr lang="ru-RU" sz="2000" dirty="0"/>
          </a:p>
        </p:txBody>
      </p:sp>
      <p:sp>
        <p:nvSpPr>
          <p:cNvPr id="4" name="Номер слайда 3"/>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86" y="1821876"/>
            <a:ext cx="2161793" cy="2073971"/>
          </a:xfrm>
          <a:prstGeom prst="rect">
            <a:avLst/>
          </a:prstGeom>
        </p:spPr>
      </p:pic>
      <p:sp>
        <p:nvSpPr>
          <p:cNvPr id="11" name="Прямоугольник 10"/>
          <p:cNvSpPr/>
          <p:nvPr/>
        </p:nvSpPr>
        <p:spPr>
          <a:xfrm rot="21415287">
            <a:off x="6711079" y="4523673"/>
            <a:ext cx="4636500" cy="1578894"/>
          </a:xfrm>
          <a:prstGeom prst="rect">
            <a:avLst/>
          </a:prstGeom>
        </p:spPr>
        <p:txBody>
          <a:bodyPr wrap="square">
            <a:spAutoFit/>
          </a:bodyPr>
          <a:lstStyle/>
          <a:p>
            <a:pPr>
              <a:lnSpc>
                <a:spcPct val="115000"/>
              </a:lnSpc>
              <a:spcAft>
                <a:spcPts val="1000"/>
              </a:spcAft>
            </a:pPr>
            <a:r>
              <a:rPr lang="ru-RU" sz="1200" i="1" dirty="0">
                <a:solidFill>
                  <a:schemeClr val="bg1"/>
                </a:solidFill>
                <a:ea typeface="Calibri" panose="020F0502020204030204" pitchFamily="34" charset="0"/>
                <a:cs typeface="Times New Roman" panose="02020603050405020304" pitchFamily="18" charset="0"/>
              </a:rPr>
              <a:t>«Соловьёва переправа» – это территория, которая самой историей предназначена для создания здесь места памяти и единения всей страны, всех защитников Отечества, всех населяющих её народов и </a:t>
            </a:r>
            <a:r>
              <a:rPr lang="ru-RU" sz="1200" i="1" dirty="0" smtClean="0">
                <a:solidFill>
                  <a:schemeClr val="bg1"/>
                </a:solidFill>
                <a:ea typeface="Calibri" panose="020F0502020204030204" pitchFamily="34" charset="0"/>
                <a:cs typeface="Times New Roman" panose="02020603050405020304" pitchFamily="18" charset="0"/>
              </a:rPr>
              <a:t>народностей. В этом месте проявлен</a:t>
            </a:r>
            <a:r>
              <a:rPr lang="ru-RU" sz="1200" i="1" dirty="0">
                <a:solidFill>
                  <a:schemeClr val="bg1"/>
                </a:solidFill>
                <a:ea typeface="Calibri" panose="020F0502020204030204" pitchFamily="34" charset="0"/>
                <a:cs typeface="Times New Roman" panose="02020603050405020304" pitchFamily="18" charset="0"/>
              </a:rPr>
              <a:t> </a:t>
            </a:r>
            <a:r>
              <a:rPr lang="ru-RU" sz="1200" i="1" dirty="0" smtClean="0">
                <a:solidFill>
                  <a:schemeClr val="bg1"/>
                </a:solidFill>
                <a:ea typeface="Calibri" panose="020F0502020204030204" pitchFamily="34" charset="0"/>
                <a:cs typeface="Times New Roman" panose="02020603050405020304" pitchFamily="18" charset="0"/>
              </a:rPr>
              <a:t>массовый героизм и мужество нашего многонационального народа.</a:t>
            </a:r>
          </a:p>
        </p:txBody>
      </p:sp>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spTree>
    <p:extLst>
      <p:ext uri="{BB962C8B-B14F-4D97-AF65-F5344CB8AC3E}">
        <p14:creationId xmlns:p14="http://schemas.microsoft.com/office/powerpoint/2010/main" val="1409532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6" name="Picture 6" descr="&amp;Scy;&amp;ocy;&amp;lcy;&amp;ocy;&amp;vcy;&amp;softcy;&amp;iecy;&amp;vcy;&amp;ocy;. . &amp;TScy;&amp;iecy;&amp;rcy;&amp;kcy;&amp;ocy;&amp;vcy;&amp;softcy; &amp;icy;&amp;kcy;&amp;ocy;&amp;ncy;&amp;ycy; &amp;Bcy;&amp;ocy;&amp;zhcy;&amp;icy;&amp;iecy;&amp;jcy; &amp;Mcy;&amp;acy;&amp;tcy;&amp;iecy;&amp;rcy;&amp;icy; &quot;&amp;Vcy;&amp;zcy;&amp;ycy;&amp;scy;&amp;kcy;&amp;acy;&amp;ncy;&amp;icy;&amp;iecy; &amp;pcy;&amp;ocy;&amp;gcy;&amp;icy;&amp;bcy;&amp;shcy;&amp;icy;&amp;khcy;…"/>
          <p:cNvPicPr>
            <a:picLocks noChangeAspect="1" noChangeArrowheads="1"/>
          </p:cNvPicPr>
          <p:nvPr/>
        </p:nvPicPr>
        <p:blipFill>
          <a:blip r:embed="rId2" cstate="print">
            <a:lum bright="10000"/>
          </a:blip>
          <a:srcRect t="5576"/>
          <a:stretch>
            <a:fillRect/>
          </a:stretch>
        </p:blipFill>
        <p:spPr bwMode="auto">
          <a:xfrm>
            <a:off x="982640" y="2521119"/>
            <a:ext cx="2880000" cy="3629087"/>
          </a:xfrm>
          <a:prstGeom prst="rect">
            <a:avLst/>
          </a:prstGeom>
          <a:ln>
            <a:noFill/>
          </a:ln>
          <a:effectLst>
            <a:outerShdw blurRad="190500" algn="tl" rotWithShape="0">
              <a:srgbClr val="000000">
                <a:alpha val="70000"/>
              </a:srgbClr>
            </a:outerShdw>
          </a:effectLst>
        </p:spPr>
      </p:pic>
      <p:pic>
        <p:nvPicPr>
          <p:cNvPr id="7" name="Picture 2" descr="C:\Users\biblioteka\Downloads\04.jpg"/>
          <p:cNvPicPr>
            <a:picLocks noChangeAspect="1" noChangeArrowheads="1"/>
          </p:cNvPicPr>
          <p:nvPr/>
        </p:nvPicPr>
        <p:blipFill>
          <a:blip r:embed="rId3" cstate="print"/>
          <a:srcRect/>
          <a:stretch>
            <a:fillRect/>
          </a:stretch>
        </p:blipFill>
        <p:spPr bwMode="auto">
          <a:xfrm>
            <a:off x="3724147" y="684811"/>
            <a:ext cx="3144765" cy="3672615"/>
          </a:xfrm>
          <a:prstGeom prst="rect">
            <a:avLst/>
          </a:prstGeom>
          <a:ln>
            <a:noFill/>
          </a:ln>
          <a:effectLst>
            <a:outerShdw blurRad="190500" algn="tl" rotWithShape="0">
              <a:srgbClr val="000000">
                <a:alpha val="70000"/>
              </a:srgbClr>
            </a:outerShdw>
          </a:effectLst>
        </p:spPr>
      </p:pic>
      <p:pic>
        <p:nvPicPr>
          <p:cNvPr id="8" name="Picture 2" descr="C:\Users\biblioteka\Downloads\634573050.jpg"/>
          <p:cNvPicPr>
            <a:picLocks noChangeAspect="1" noChangeArrowheads="1"/>
          </p:cNvPicPr>
          <p:nvPr/>
        </p:nvPicPr>
        <p:blipFill>
          <a:blip r:embed="rId4" cstate="print"/>
          <a:srcRect/>
          <a:stretch>
            <a:fillRect/>
          </a:stretch>
        </p:blipFill>
        <p:spPr bwMode="auto">
          <a:xfrm>
            <a:off x="6738013" y="1625498"/>
            <a:ext cx="4610193" cy="3060000"/>
          </a:xfrm>
          <a:prstGeom prst="rect">
            <a:avLst/>
          </a:prstGeom>
          <a:noFill/>
        </p:spPr>
      </p:pic>
      <p:sp>
        <p:nvSpPr>
          <p:cNvPr id="9" name="Содержимое 2"/>
          <p:cNvSpPr txBox="1">
            <a:spLocks/>
          </p:cNvSpPr>
          <p:nvPr/>
        </p:nvSpPr>
        <p:spPr>
          <a:xfrm>
            <a:off x="4186056" y="4865498"/>
            <a:ext cx="6294245" cy="371477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tx2">
                    <a:lumMod val="40000"/>
                    <a:lumOff val="6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ru-RU" b="1" dirty="0" smtClean="0"/>
              <a:t>Храм в честь иконы Пресвятой Богородицы «Взыскание погибших», построенный по инициативе Патриарха Московского и всея Руси Кирилла открыт  в 2002 году</a:t>
            </a:r>
            <a:endParaRPr lang="ru-RU" b="1" dirty="0"/>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sp>
        <p:nvSpPr>
          <p:cNvPr id="11" name="TextBox 10"/>
          <p:cNvSpPr txBox="1"/>
          <p:nvPr/>
        </p:nvSpPr>
        <p:spPr>
          <a:xfrm>
            <a:off x="-8467" y="139523"/>
            <a:ext cx="1388533" cy="261610"/>
          </a:xfrm>
          <a:prstGeom prst="rect">
            <a:avLst/>
          </a:prstGeom>
        </p:spPr>
        <p:style>
          <a:lnRef idx="0">
            <a:scrgbClr r="0" g="0" b="0"/>
          </a:lnRef>
          <a:fillRef idx="1003">
            <a:schemeClr val="dk2"/>
          </a:fillRef>
          <a:effectRef idx="0">
            <a:scrgbClr r="0" g="0" b="0"/>
          </a:effectRef>
          <a:fontRef idx="major"/>
        </p:style>
        <p:txBody>
          <a:bodyPr wrap="square" rtlCol="0">
            <a:spAutoFit/>
          </a:bodyPr>
          <a:lstStyle/>
          <a:p>
            <a:r>
              <a:rPr lang="ru-RU" sz="1100" dirty="0" smtClean="0">
                <a:solidFill>
                  <a:schemeClr val="bg1"/>
                </a:solidFill>
              </a:rPr>
              <a:t>Объекты показа</a:t>
            </a:r>
            <a:endParaRPr lang="ru-RU" sz="1100" dirty="0">
              <a:solidFill>
                <a:schemeClr val="bg1"/>
              </a:solidFill>
            </a:endParaRPr>
          </a:p>
        </p:txBody>
      </p:sp>
    </p:spTree>
    <p:extLst>
      <p:ext uri="{BB962C8B-B14F-4D97-AF65-F5344CB8AC3E}">
        <p14:creationId xmlns:p14="http://schemas.microsoft.com/office/powerpoint/2010/main" val="2031823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pic>
        <p:nvPicPr>
          <p:cNvPr id="7" name="Picture 2" descr="C:\Users\biblioteka\Downloads\75911c83bc65.jpg"/>
          <p:cNvPicPr>
            <a:picLocks noChangeAspect="1" noChangeArrowheads="1"/>
          </p:cNvPicPr>
          <p:nvPr/>
        </p:nvPicPr>
        <p:blipFill>
          <a:blip r:embed="rId3" cstate="print"/>
          <a:srcRect/>
          <a:stretch>
            <a:fillRect/>
          </a:stretch>
        </p:blipFill>
        <p:spPr bwMode="auto">
          <a:xfrm>
            <a:off x="6883265" y="1916636"/>
            <a:ext cx="4065874" cy="2700000"/>
          </a:xfrm>
          <a:prstGeom prst="rect">
            <a:avLst/>
          </a:prstGeom>
          <a:noFill/>
        </p:spPr>
      </p:pic>
      <p:pic>
        <p:nvPicPr>
          <p:cNvPr id="8" name="Picture 2" descr="\\192.168.208.29\общая\Купель\3.JPG"/>
          <p:cNvPicPr>
            <a:picLocks noChangeAspect="1" noChangeArrowheads="1"/>
          </p:cNvPicPr>
          <p:nvPr/>
        </p:nvPicPr>
        <p:blipFill>
          <a:blip r:embed="rId4" cstate="print"/>
          <a:srcRect t="4410"/>
          <a:stretch>
            <a:fillRect/>
          </a:stretch>
        </p:blipFill>
        <p:spPr bwMode="auto">
          <a:xfrm>
            <a:off x="4093974" y="3376451"/>
            <a:ext cx="2899493" cy="2078723"/>
          </a:xfrm>
          <a:prstGeom prst="rect">
            <a:avLst/>
          </a:prstGeom>
          <a:ln>
            <a:noFill/>
          </a:ln>
          <a:effectLst>
            <a:outerShdw blurRad="190500" algn="tl" rotWithShape="0">
              <a:srgbClr val="000000">
                <a:alpha val="70000"/>
              </a:srgbClr>
            </a:outerShdw>
          </a:effectLst>
        </p:spPr>
      </p:pic>
      <p:pic>
        <p:nvPicPr>
          <p:cNvPr id="9" name="Picture 2" descr="C:\Users\biblioteka\Downloads\4790.jpg"/>
          <p:cNvPicPr>
            <a:picLocks noChangeAspect="1" noChangeArrowheads="1"/>
          </p:cNvPicPr>
          <p:nvPr/>
        </p:nvPicPr>
        <p:blipFill>
          <a:blip r:embed="rId5" cstate="print"/>
          <a:srcRect/>
          <a:stretch>
            <a:fillRect/>
          </a:stretch>
        </p:blipFill>
        <p:spPr bwMode="auto">
          <a:xfrm>
            <a:off x="4483924" y="676451"/>
            <a:ext cx="4044735" cy="2700000"/>
          </a:xfrm>
          <a:prstGeom prst="rect">
            <a:avLst/>
          </a:prstGeom>
          <a:noFill/>
        </p:spPr>
      </p:pic>
      <p:sp>
        <p:nvSpPr>
          <p:cNvPr id="10" name="Содержимое 2"/>
          <p:cNvSpPr txBox="1">
            <a:spLocks/>
          </p:cNvSpPr>
          <p:nvPr/>
        </p:nvSpPr>
        <p:spPr>
          <a:xfrm>
            <a:off x="7433733" y="5089164"/>
            <a:ext cx="3943501" cy="100013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tx2">
                    <a:lumMod val="40000"/>
                    <a:lumOff val="6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indent="136525" algn="ctr"/>
            <a:r>
              <a:rPr lang="ru-RU" b="1" dirty="0" smtClean="0"/>
              <a:t>Святой источник и купель в честь Георгия Победоносца построены в 2011 году</a:t>
            </a:r>
            <a:endParaRPr lang="ru-RU" b="1" dirty="0"/>
          </a:p>
        </p:txBody>
      </p:sp>
      <p:sp>
        <p:nvSpPr>
          <p:cNvPr id="11" name="TextBox 10"/>
          <p:cNvSpPr txBox="1"/>
          <p:nvPr/>
        </p:nvSpPr>
        <p:spPr>
          <a:xfrm>
            <a:off x="-8467" y="139523"/>
            <a:ext cx="1388533" cy="261610"/>
          </a:xfrm>
          <a:prstGeom prst="rect">
            <a:avLst/>
          </a:prstGeom>
        </p:spPr>
        <p:style>
          <a:lnRef idx="0">
            <a:scrgbClr r="0" g="0" b="0"/>
          </a:lnRef>
          <a:fillRef idx="1003">
            <a:schemeClr val="dk2"/>
          </a:fillRef>
          <a:effectRef idx="0">
            <a:scrgbClr r="0" g="0" b="0"/>
          </a:effectRef>
          <a:fontRef idx="major"/>
        </p:style>
        <p:txBody>
          <a:bodyPr wrap="square" rtlCol="0">
            <a:spAutoFit/>
          </a:bodyPr>
          <a:lstStyle/>
          <a:p>
            <a:r>
              <a:rPr lang="ru-RU" sz="1100" dirty="0" smtClean="0">
                <a:solidFill>
                  <a:schemeClr val="bg1"/>
                </a:solidFill>
              </a:rPr>
              <a:t>Объекты показа</a:t>
            </a:r>
            <a:endParaRPr lang="ru-RU" sz="1100" dirty="0">
              <a:solidFill>
                <a:schemeClr val="bg1"/>
              </a:solidFill>
            </a:endParaRPr>
          </a:p>
        </p:txBody>
      </p:sp>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3293" y="1289730"/>
            <a:ext cx="3783533" cy="2519892"/>
          </a:xfrm>
          <a:prstGeom prst="rect">
            <a:avLst/>
          </a:prstGeom>
        </p:spPr>
      </p:pic>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582" y="3632495"/>
            <a:ext cx="3209710" cy="2131448"/>
          </a:xfrm>
          <a:prstGeom prst="rect">
            <a:avLst/>
          </a:prstGeom>
        </p:spPr>
      </p:pic>
    </p:spTree>
    <p:extLst>
      <p:ext uri="{BB962C8B-B14F-4D97-AF65-F5344CB8AC3E}">
        <p14:creationId xmlns:p14="http://schemas.microsoft.com/office/powerpoint/2010/main" val="4022473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5" name="Picture 3" descr="F:\DSCN0707.JPG"/>
          <p:cNvPicPr>
            <a:picLocks noChangeAspect="1" noChangeArrowheads="1"/>
          </p:cNvPicPr>
          <p:nvPr/>
        </p:nvPicPr>
        <p:blipFill>
          <a:blip r:embed="rId2" cstate="print"/>
          <a:srcRect/>
          <a:stretch>
            <a:fillRect/>
          </a:stretch>
        </p:blipFill>
        <p:spPr bwMode="auto">
          <a:xfrm>
            <a:off x="4189924" y="574851"/>
            <a:ext cx="4191000" cy="3143250"/>
          </a:xfrm>
          <a:prstGeom prst="rect">
            <a:avLst/>
          </a:prstGeom>
          <a:ln>
            <a:noFill/>
          </a:ln>
          <a:effectLst>
            <a:outerShdw blurRad="190500" algn="tl" rotWithShape="0">
              <a:srgbClr val="000000">
                <a:alpha val="70000"/>
              </a:srgbClr>
            </a:outerShdw>
          </a:effectLst>
        </p:spPr>
      </p:pic>
      <p:pic>
        <p:nvPicPr>
          <p:cNvPr id="6" name="Picture 2" descr="C:\Users\biblioteka\Desktop\фото для презентации\Изображение 1496.jpg"/>
          <p:cNvPicPr>
            <a:picLocks noChangeAspect="1" noChangeArrowheads="1"/>
          </p:cNvPicPr>
          <p:nvPr/>
        </p:nvPicPr>
        <p:blipFill>
          <a:blip r:embed="rId3" cstate="print"/>
          <a:srcRect/>
          <a:stretch>
            <a:fillRect/>
          </a:stretch>
        </p:blipFill>
        <p:spPr bwMode="auto">
          <a:xfrm>
            <a:off x="6668607" y="2248076"/>
            <a:ext cx="4800000" cy="3600000"/>
          </a:xfrm>
          <a:prstGeom prst="rect">
            <a:avLst/>
          </a:prstGeom>
          <a:ln>
            <a:noFill/>
          </a:ln>
          <a:effectLst>
            <a:outerShdw blurRad="190500" algn="tl" rotWithShape="0">
              <a:srgbClr val="000000">
                <a:alpha val="70000"/>
              </a:srgbClr>
            </a:outerShdw>
          </a:effectLst>
        </p:spPr>
      </p:pic>
      <p:pic>
        <p:nvPicPr>
          <p:cNvPr id="7" name="Picture 4"/>
          <p:cNvPicPr>
            <a:picLocks noChangeAspect="1" noChangeArrowheads="1"/>
          </p:cNvPicPr>
          <p:nvPr/>
        </p:nvPicPr>
        <p:blipFill>
          <a:blip r:embed="rId4" cstate="print"/>
          <a:srcRect/>
          <a:stretch>
            <a:fillRect/>
          </a:stretch>
        </p:blipFill>
        <p:spPr bwMode="auto">
          <a:xfrm rot="21314854">
            <a:off x="745820" y="1214418"/>
            <a:ext cx="3840000" cy="2880000"/>
          </a:xfrm>
          <a:prstGeom prst="rect">
            <a:avLst/>
          </a:prstGeom>
          <a:ln>
            <a:noFill/>
          </a:ln>
          <a:effectLst>
            <a:outerShdw blurRad="190500" algn="tl" rotWithShape="0">
              <a:srgbClr val="000000">
                <a:alpha val="70000"/>
              </a:srgbClr>
            </a:outerShdw>
          </a:effectLst>
        </p:spPr>
      </p:pic>
      <p:sp>
        <p:nvSpPr>
          <p:cNvPr id="8" name="Содержимое 2"/>
          <p:cNvSpPr txBox="1">
            <a:spLocks/>
          </p:cNvSpPr>
          <p:nvPr/>
        </p:nvSpPr>
        <p:spPr>
          <a:xfrm>
            <a:off x="1672667" y="4567218"/>
            <a:ext cx="4296333" cy="14516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tx2">
                    <a:lumMod val="40000"/>
                    <a:lumOff val="6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indent="136525" algn="ctr"/>
            <a:r>
              <a:rPr lang="ru-RU" b="1" dirty="0" smtClean="0"/>
              <a:t>На территории </a:t>
            </a:r>
            <a:r>
              <a:rPr lang="ru-RU" b="1" dirty="0" err="1" smtClean="0"/>
              <a:t>соловьевой</a:t>
            </a:r>
            <a:r>
              <a:rPr lang="ru-RU" b="1" dirty="0" smtClean="0"/>
              <a:t> переправы функционирует общественный музей, который был открыт в 2012 году</a:t>
            </a:r>
            <a:endParaRPr lang="ru-RU" b="1" dirty="0"/>
          </a:p>
        </p:txBody>
      </p:sp>
      <p:sp>
        <p:nvSpPr>
          <p:cNvPr id="10" name="TextBox 9"/>
          <p:cNvSpPr txBox="1"/>
          <p:nvPr/>
        </p:nvSpPr>
        <p:spPr>
          <a:xfrm>
            <a:off x="-8467" y="139523"/>
            <a:ext cx="1388533" cy="261610"/>
          </a:xfrm>
          <a:prstGeom prst="rect">
            <a:avLst/>
          </a:prstGeom>
        </p:spPr>
        <p:style>
          <a:lnRef idx="0">
            <a:scrgbClr r="0" g="0" b="0"/>
          </a:lnRef>
          <a:fillRef idx="1003">
            <a:schemeClr val="dk2"/>
          </a:fillRef>
          <a:effectRef idx="0">
            <a:scrgbClr r="0" g="0" b="0"/>
          </a:effectRef>
          <a:fontRef idx="major"/>
        </p:style>
        <p:txBody>
          <a:bodyPr wrap="square" rtlCol="0">
            <a:spAutoFit/>
          </a:bodyPr>
          <a:lstStyle/>
          <a:p>
            <a:r>
              <a:rPr lang="ru-RU" sz="1100" dirty="0" smtClean="0">
                <a:solidFill>
                  <a:schemeClr val="bg1"/>
                </a:solidFill>
              </a:rPr>
              <a:t>Объекты показа</a:t>
            </a:r>
            <a:endParaRPr lang="ru-RU" sz="1100" dirty="0">
              <a:solidFill>
                <a:schemeClr val="bg1"/>
              </a:solidFill>
            </a:endParaRPr>
          </a:p>
        </p:txBody>
      </p:sp>
    </p:spTree>
    <p:extLst>
      <p:ext uri="{BB962C8B-B14F-4D97-AF65-F5344CB8AC3E}">
        <p14:creationId xmlns:p14="http://schemas.microsoft.com/office/powerpoint/2010/main" val="3785289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6" name="Picture 2" descr="C:\Users\biblioteka\Desktop\Фото Соловьево\перв Гл.jpg"/>
          <p:cNvPicPr>
            <a:picLocks noChangeAspect="1" noChangeArrowheads="1"/>
          </p:cNvPicPr>
          <p:nvPr/>
        </p:nvPicPr>
        <p:blipFill>
          <a:blip r:embed="rId2" cstate="print"/>
          <a:srcRect/>
          <a:stretch>
            <a:fillRect/>
          </a:stretch>
        </p:blipFill>
        <p:spPr bwMode="auto">
          <a:xfrm>
            <a:off x="987026" y="2578767"/>
            <a:ext cx="2503301" cy="3337734"/>
          </a:xfrm>
          <a:prstGeom prst="rect">
            <a:avLst/>
          </a:prstGeom>
          <a:ln>
            <a:noFill/>
          </a:ln>
          <a:effectLst>
            <a:outerShdw blurRad="292100" dist="139700" dir="2700000" algn="tl" rotWithShape="0">
              <a:srgbClr val="333333">
                <a:alpha val="65000"/>
              </a:srgbClr>
            </a:outerShdw>
          </a:effectLst>
        </p:spPr>
      </p:pic>
      <p:pic>
        <p:nvPicPr>
          <p:cNvPr id="7" name="Picture 2" descr="C:\Users\biblioteka\Downloads\686691.jpg"/>
          <p:cNvPicPr>
            <a:picLocks noChangeAspect="1" noChangeArrowheads="1"/>
          </p:cNvPicPr>
          <p:nvPr/>
        </p:nvPicPr>
        <p:blipFill>
          <a:blip r:embed="rId3" cstate="print"/>
          <a:srcRect/>
          <a:stretch>
            <a:fillRect/>
          </a:stretch>
        </p:blipFill>
        <p:spPr bwMode="auto">
          <a:xfrm>
            <a:off x="2932363" y="1161773"/>
            <a:ext cx="4923412" cy="3279693"/>
          </a:xfrm>
          <a:prstGeom prst="rect">
            <a:avLst/>
          </a:prstGeom>
          <a:ln>
            <a:noFill/>
          </a:ln>
          <a:effectLst>
            <a:outerShdw blurRad="292100" dist="139700" dir="2700000" algn="tl" rotWithShape="0">
              <a:srgbClr val="333333">
                <a:alpha val="65000"/>
              </a:srgbClr>
            </a:outerShdw>
          </a:effectLst>
        </p:spPr>
      </p:pic>
      <p:pic>
        <p:nvPicPr>
          <p:cNvPr id="8" name="Picture 2" descr="C:\Users\biblioteka\Documents\20072013-131.jpg"/>
          <p:cNvPicPr>
            <a:picLocks noChangeAspect="1" noChangeArrowheads="1"/>
          </p:cNvPicPr>
          <p:nvPr/>
        </p:nvPicPr>
        <p:blipFill>
          <a:blip r:embed="rId4" cstate="print"/>
          <a:srcRect/>
          <a:stretch>
            <a:fillRect/>
          </a:stretch>
        </p:blipFill>
        <p:spPr>
          <a:xfrm>
            <a:off x="7612940" y="1739507"/>
            <a:ext cx="3932567" cy="2620312"/>
          </a:xfrm>
          <a:prstGeom prst="rect">
            <a:avLst/>
          </a:prstGeom>
          <a:ln>
            <a:noFill/>
          </a:ln>
          <a:effectLst>
            <a:outerShdw blurRad="292100" dist="139700" dir="2700000" algn="tl" rotWithShape="0">
              <a:srgbClr val="333333">
                <a:alpha val="65000"/>
              </a:srgbClr>
            </a:outerShdw>
          </a:effectLst>
        </p:spPr>
      </p:pic>
      <p:sp>
        <p:nvSpPr>
          <p:cNvPr id="9" name="Содержимое 2"/>
          <p:cNvSpPr txBox="1">
            <a:spLocks/>
          </p:cNvSpPr>
          <p:nvPr/>
        </p:nvSpPr>
        <p:spPr>
          <a:xfrm>
            <a:off x="5200715" y="4853906"/>
            <a:ext cx="4378509" cy="139823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tx2">
                    <a:lumMod val="40000"/>
                    <a:lumOff val="6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indent="136525" algn="ctr"/>
            <a:r>
              <a:rPr lang="ru-RU" b="1" dirty="0" smtClean="0"/>
              <a:t>Памятный знак установлен земляками Героя СССР </a:t>
            </a:r>
            <a:br>
              <a:rPr lang="ru-RU" b="1" dirty="0" smtClean="0"/>
            </a:br>
            <a:r>
              <a:rPr lang="ru-RU" b="1" dirty="0" smtClean="0"/>
              <a:t>А.И. </a:t>
            </a:r>
            <a:r>
              <a:rPr lang="ru-RU" b="1" dirty="0" err="1" smtClean="0"/>
              <a:t>Лизюкова</a:t>
            </a:r>
            <a:r>
              <a:rPr lang="ru-RU" b="1" dirty="0" smtClean="0"/>
              <a:t> в 2013 году</a:t>
            </a:r>
            <a:endParaRPr lang="ru-RU" b="1" dirty="0"/>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sp>
        <p:nvSpPr>
          <p:cNvPr id="11" name="TextBox 10"/>
          <p:cNvSpPr txBox="1"/>
          <p:nvPr/>
        </p:nvSpPr>
        <p:spPr>
          <a:xfrm>
            <a:off x="-8467" y="139523"/>
            <a:ext cx="1388533" cy="261610"/>
          </a:xfrm>
          <a:prstGeom prst="rect">
            <a:avLst/>
          </a:prstGeom>
        </p:spPr>
        <p:style>
          <a:lnRef idx="0">
            <a:scrgbClr r="0" g="0" b="0"/>
          </a:lnRef>
          <a:fillRef idx="1003">
            <a:schemeClr val="dk2"/>
          </a:fillRef>
          <a:effectRef idx="0">
            <a:scrgbClr r="0" g="0" b="0"/>
          </a:effectRef>
          <a:fontRef idx="major"/>
        </p:style>
        <p:txBody>
          <a:bodyPr wrap="square" rtlCol="0">
            <a:spAutoFit/>
          </a:bodyPr>
          <a:lstStyle/>
          <a:p>
            <a:r>
              <a:rPr lang="ru-RU" sz="1100" dirty="0" smtClean="0">
                <a:solidFill>
                  <a:schemeClr val="bg1"/>
                </a:solidFill>
              </a:rPr>
              <a:t>Объекты показа</a:t>
            </a:r>
            <a:endParaRPr lang="ru-RU" sz="1100" dirty="0">
              <a:solidFill>
                <a:schemeClr val="bg1"/>
              </a:solidFill>
            </a:endParaRPr>
          </a:p>
        </p:txBody>
      </p:sp>
    </p:spTree>
    <p:extLst>
      <p:ext uri="{BB962C8B-B14F-4D97-AF65-F5344CB8AC3E}">
        <p14:creationId xmlns:p14="http://schemas.microsoft.com/office/powerpoint/2010/main" val="3168076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pic>
        <p:nvPicPr>
          <p:cNvPr id="7" name="Picture 4" descr="C:\Users\biblioteka\Desktop\фото для презентации\DSCN3693.jpg"/>
          <p:cNvPicPr>
            <a:picLocks noChangeAspect="1" noChangeArrowheads="1"/>
          </p:cNvPicPr>
          <p:nvPr/>
        </p:nvPicPr>
        <p:blipFill>
          <a:blip r:embed="rId3" cstate="print"/>
          <a:srcRect l="17072"/>
          <a:stretch>
            <a:fillRect/>
          </a:stretch>
        </p:blipFill>
        <p:spPr bwMode="auto">
          <a:xfrm>
            <a:off x="3056304" y="676451"/>
            <a:ext cx="4164078" cy="2952000"/>
          </a:xfrm>
          <a:prstGeom prst="rect">
            <a:avLst/>
          </a:prstGeom>
          <a:ln>
            <a:noFill/>
          </a:ln>
          <a:effectLst>
            <a:outerShdw blurRad="292100" dist="139700" dir="2700000" algn="tl" rotWithShape="0">
              <a:srgbClr val="333333">
                <a:alpha val="65000"/>
              </a:srgbClr>
            </a:outerShdw>
          </a:effectLst>
        </p:spPr>
      </p:pic>
      <p:pic>
        <p:nvPicPr>
          <p:cNvPr id="8" name="Picture 3" descr="C:\Users\biblioteka\Desktop\фото для презентации\DSCN3671.jpg"/>
          <p:cNvPicPr>
            <a:picLocks noChangeAspect="1" noChangeArrowheads="1"/>
          </p:cNvPicPr>
          <p:nvPr/>
        </p:nvPicPr>
        <p:blipFill>
          <a:blip r:embed="rId4" cstate="print"/>
          <a:srcRect/>
          <a:stretch>
            <a:fillRect/>
          </a:stretch>
        </p:blipFill>
        <p:spPr bwMode="auto">
          <a:xfrm>
            <a:off x="6984583" y="1617749"/>
            <a:ext cx="4204624" cy="3153468"/>
          </a:xfrm>
          <a:prstGeom prst="rect">
            <a:avLst/>
          </a:prstGeom>
          <a:ln>
            <a:noFill/>
          </a:ln>
          <a:effectLst>
            <a:outerShdw blurRad="292100" dist="139700" dir="2700000" algn="tl" rotWithShape="0">
              <a:srgbClr val="333333">
                <a:alpha val="65000"/>
              </a:srgbClr>
            </a:outerShdw>
          </a:effectLst>
        </p:spPr>
      </p:pic>
      <p:pic>
        <p:nvPicPr>
          <p:cNvPr id="9" name="Picture 2" descr="C:\Users\biblioteka\Downloads\dsc00375_400_515.jpg"/>
          <p:cNvPicPr>
            <a:picLocks noChangeAspect="1" noChangeArrowheads="1"/>
          </p:cNvPicPr>
          <p:nvPr/>
        </p:nvPicPr>
        <p:blipFill>
          <a:blip r:embed="rId5" cstate="print"/>
          <a:srcRect/>
          <a:stretch>
            <a:fillRect/>
          </a:stretch>
        </p:blipFill>
        <p:spPr bwMode="auto">
          <a:xfrm>
            <a:off x="915297" y="2690394"/>
            <a:ext cx="2423506" cy="3120264"/>
          </a:xfrm>
          <a:prstGeom prst="rect">
            <a:avLst/>
          </a:prstGeom>
          <a:ln>
            <a:noFill/>
          </a:ln>
          <a:effectLst>
            <a:outerShdw blurRad="190500" algn="tl" rotWithShape="0">
              <a:srgbClr val="000000">
                <a:alpha val="70000"/>
              </a:srgbClr>
            </a:outerShdw>
          </a:effectLst>
        </p:spPr>
      </p:pic>
      <p:sp>
        <p:nvSpPr>
          <p:cNvPr id="10" name="Содержимое 2"/>
          <p:cNvSpPr txBox="1">
            <a:spLocks/>
          </p:cNvSpPr>
          <p:nvPr/>
        </p:nvSpPr>
        <p:spPr>
          <a:xfrm>
            <a:off x="4481822" y="5080060"/>
            <a:ext cx="5477119" cy="2286016"/>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tx2">
                    <a:lumMod val="40000"/>
                    <a:lumOff val="6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indent="136525" algn="ctr"/>
            <a:r>
              <a:rPr lang="ru-RU" b="1" dirty="0" smtClean="0"/>
              <a:t>В 2014 году участниками областного проекта «Никто не забыт» </a:t>
            </a:r>
            <a:br>
              <a:rPr lang="ru-RU" b="1" dirty="0" smtClean="0"/>
            </a:br>
            <a:r>
              <a:rPr lang="ru-RU" b="1" dirty="0" smtClean="0"/>
              <a:t>заложена Аллея Славы</a:t>
            </a:r>
            <a:endParaRPr lang="ru-RU" b="1" dirty="0"/>
          </a:p>
        </p:txBody>
      </p:sp>
      <p:sp>
        <p:nvSpPr>
          <p:cNvPr id="11" name="TextBox 10"/>
          <p:cNvSpPr txBox="1"/>
          <p:nvPr/>
        </p:nvSpPr>
        <p:spPr>
          <a:xfrm>
            <a:off x="-8467" y="139523"/>
            <a:ext cx="1388533" cy="261610"/>
          </a:xfrm>
          <a:prstGeom prst="rect">
            <a:avLst/>
          </a:prstGeom>
        </p:spPr>
        <p:style>
          <a:lnRef idx="0">
            <a:scrgbClr r="0" g="0" b="0"/>
          </a:lnRef>
          <a:fillRef idx="1003">
            <a:schemeClr val="dk2"/>
          </a:fillRef>
          <a:effectRef idx="0">
            <a:scrgbClr r="0" g="0" b="0"/>
          </a:effectRef>
          <a:fontRef idx="major"/>
        </p:style>
        <p:txBody>
          <a:bodyPr wrap="square" rtlCol="0">
            <a:spAutoFit/>
          </a:bodyPr>
          <a:lstStyle/>
          <a:p>
            <a:r>
              <a:rPr lang="ru-RU" sz="1100" dirty="0" smtClean="0">
                <a:solidFill>
                  <a:schemeClr val="bg1"/>
                </a:solidFill>
              </a:rPr>
              <a:t>Объекты показа</a:t>
            </a:r>
            <a:endParaRPr lang="ru-RU" sz="1100" dirty="0">
              <a:solidFill>
                <a:schemeClr val="bg1"/>
              </a:solidFill>
            </a:endParaRPr>
          </a:p>
        </p:txBody>
      </p:sp>
    </p:spTree>
    <p:extLst>
      <p:ext uri="{BB962C8B-B14F-4D97-AF65-F5344CB8AC3E}">
        <p14:creationId xmlns:p14="http://schemas.microsoft.com/office/powerpoint/2010/main" val="3400259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pic>
        <p:nvPicPr>
          <p:cNvPr id="7" name="Picture 3" descr="C:\Users\biblioteka\Desktop\Фото Соловьево\свеча3.jpg"/>
          <p:cNvPicPr>
            <a:picLocks noChangeAspect="1" noChangeArrowheads="1"/>
          </p:cNvPicPr>
          <p:nvPr/>
        </p:nvPicPr>
        <p:blipFill>
          <a:blip r:embed="rId3" cstate="print"/>
          <a:srcRect/>
          <a:stretch>
            <a:fillRect/>
          </a:stretch>
        </p:blipFill>
        <p:spPr bwMode="auto">
          <a:xfrm>
            <a:off x="767262" y="676451"/>
            <a:ext cx="4330836" cy="2880000"/>
          </a:xfrm>
          <a:prstGeom prst="rect">
            <a:avLst/>
          </a:prstGeom>
          <a:ln>
            <a:noFill/>
          </a:ln>
          <a:effectLst>
            <a:outerShdw blurRad="292100" dist="139700" dir="2700000" algn="tl" rotWithShape="0">
              <a:srgbClr val="333333">
                <a:alpha val="65000"/>
              </a:srgbClr>
            </a:outerShdw>
          </a:effectLst>
        </p:spPr>
      </p:pic>
      <p:pic>
        <p:nvPicPr>
          <p:cNvPr id="8" name="Picture 5" descr="C:\Users\biblioteka\Desktop\Фото Соловьево\свеча июнь.jpg"/>
          <p:cNvPicPr>
            <a:picLocks noChangeAspect="1" noChangeArrowheads="1"/>
          </p:cNvPicPr>
          <p:nvPr/>
        </p:nvPicPr>
        <p:blipFill>
          <a:blip r:embed="rId4" cstate="print"/>
          <a:srcRect/>
          <a:stretch>
            <a:fillRect/>
          </a:stretch>
        </p:blipFill>
        <p:spPr bwMode="auto">
          <a:xfrm>
            <a:off x="7480882" y="1267174"/>
            <a:ext cx="4065883" cy="2700000"/>
          </a:xfrm>
          <a:prstGeom prst="rect">
            <a:avLst/>
          </a:prstGeom>
          <a:ln>
            <a:noFill/>
          </a:ln>
          <a:effectLst>
            <a:outerShdw blurRad="292100" dist="139700" dir="2700000" algn="tl" rotWithShape="0">
              <a:srgbClr val="333333">
                <a:alpha val="65000"/>
              </a:srgbClr>
            </a:outerShdw>
          </a:effectLst>
        </p:spPr>
      </p:pic>
      <p:pic>
        <p:nvPicPr>
          <p:cNvPr id="6" name="Picture 2" descr="F:\DSC_0068.JPG"/>
          <p:cNvPicPr>
            <a:picLocks noChangeAspect="1" noChangeArrowheads="1"/>
          </p:cNvPicPr>
          <p:nvPr/>
        </p:nvPicPr>
        <p:blipFill>
          <a:blip r:embed="rId5" cstate="print"/>
          <a:srcRect r="10706"/>
          <a:stretch>
            <a:fillRect/>
          </a:stretch>
        </p:blipFill>
        <p:spPr bwMode="auto">
          <a:xfrm>
            <a:off x="4335802" y="2571709"/>
            <a:ext cx="3872095" cy="2880000"/>
          </a:xfrm>
          <a:prstGeom prst="rect">
            <a:avLst/>
          </a:prstGeom>
          <a:ln>
            <a:noFill/>
          </a:ln>
          <a:effectLst>
            <a:outerShdw blurRad="292100" dist="139700" dir="2700000" algn="tl" rotWithShape="0">
              <a:srgbClr val="333333">
                <a:alpha val="65000"/>
              </a:srgbClr>
            </a:outerShdw>
          </a:effectLst>
        </p:spPr>
      </p:pic>
      <p:sp>
        <p:nvSpPr>
          <p:cNvPr id="9" name="Содержимое 2"/>
          <p:cNvSpPr txBox="1">
            <a:spLocks/>
          </p:cNvSpPr>
          <p:nvPr/>
        </p:nvSpPr>
        <p:spPr>
          <a:xfrm>
            <a:off x="1555168" y="5655170"/>
            <a:ext cx="9634039" cy="114300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tx2">
                    <a:lumMod val="40000"/>
                    <a:lumOff val="6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indent="136525" algn="ctr"/>
            <a:r>
              <a:rPr lang="ru-RU" b="1" dirty="0" smtClean="0"/>
              <a:t>Ежегодно с 2010 года в день памяти и скорби, в ночь с 21 на 22 июня, на берегу </a:t>
            </a:r>
            <a:r>
              <a:rPr lang="ru-RU" b="1" dirty="0" err="1" smtClean="0"/>
              <a:t>днепра</a:t>
            </a:r>
            <a:r>
              <a:rPr lang="ru-RU" b="1" dirty="0" smtClean="0"/>
              <a:t> в деревне </a:t>
            </a:r>
            <a:r>
              <a:rPr lang="ru-RU" b="1" dirty="0" err="1" smtClean="0"/>
              <a:t>соловьево</a:t>
            </a:r>
            <a:r>
              <a:rPr lang="ru-RU" b="1" dirty="0" smtClean="0"/>
              <a:t> проводится акция «свеча памяти»</a:t>
            </a:r>
            <a:endParaRPr lang="ru-RU" b="1" dirty="0"/>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2691" y="3184536"/>
            <a:ext cx="2357120" cy="1565275"/>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4796" y="3437467"/>
            <a:ext cx="2486212" cy="1651000"/>
          </a:xfrm>
          <a:prstGeom prst="rect">
            <a:avLst/>
          </a:prstGeom>
        </p:spPr>
      </p:pic>
      <p:pic>
        <p:nvPicPr>
          <p:cNvPr id="11" name="Рисунок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6364" y="1060295"/>
            <a:ext cx="3006252" cy="1996339"/>
          </a:xfrm>
          <a:prstGeom prst="rect">
            <a:avLst/>
          </a:prstGeom>
        </p:spPr>
      </p:pic>
    </p:spTree>
    <p:extLst>
      <p:ext uri="{BB962C8B-B14F-4D97-AF65-F5344CB8AC3E}">
        <p14:creationId xmlns:p14="http://schemas.microsoft.com/office/powerpoint/2010/main" val="3999706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4197" y="1063416"/>
            <a:ext cx="8761413" cy="728480"/>
          </a:xfrm>
        </p:spPr>
        <p:txBody>
          <a:bodyPr/>
          <a:lstStyle/>
          <a:p>
            <a:pPr algn="ctr"/>
            <a:r>
              <a:rPr lang="ru-RU" sz="2400" b="1" dirty="0" smtClean="0"/>
              <a:t>СОЛОВЬЕВА ПЕРЕПРАВА СТАЛА МЕСТОМ ПРОВЕДЕНИЯ МЕЖДУНАРОДНОГО ТУРИСТСКОГО ФЕСТИВАЛЯ ПАТРИОТИЧЕСКОЙ НАПРАВЛЕННОСТИ</a:t>
            </a:r>
            <a:r>
              <a:rPr lang="ru-RU" sz="2800" b="1" dirty="0"/>
              <a:t/>
            </a:r>
            <a:br>
              <a:rPr lang="ru-RU" sz="2800" b="1" dirty="0"/>
            </a:br>
            <a:endParaRPr lang="ru-RU" sz="2400" b="1" dirty="0"/>
          </a:p>
        </p:txBody>
      </p:sp>
      <p:sp>
        <p:nvSpPr>
          <p:cNvPr id="3" name="Текст 2"/>
          <p:cNvSpPr>
            <a:spLocks noGrp="1"/>
          </p:cNvSpPr>
          <p:nvPr>
            <p:ph type="body" idx="1"/>
          </p:nvPr>
        </p:nvSpPr>
        <p:spPr/>
        <p:txBody>
          <a:bodyPr/>
          <a:lstStyle/>
          <a:p>
            <a:r>
              <a:rPr lang="ru-RU" dirty="0" smtClean="0"/>
              <a:t> </a:t>
            </a:r>
            <a:endParaRPr lang="ru-RU" dirty="0"/>
          </a:p>
        </p:txBody>
      </p:sp>
      <p:sp>
        <p:nvSpPr>
          <p:cNvPr id="4" name="Текст 3"/>
          <p:cNvSpPr>
            <a:spLocks noGrp="1"/>
          </p:cNvSpPr>
          <p:nvPr>
            <p:ph type="body" sz="half" idx="15"/>
          </p:nvPr>
        </p:nvSpPr>
        <p:spPr>
          <a:xfrm>
            <a:off x="1154954" y="3187261"/>
            <a:ext cx="3129168" cy="1550979"/>
          </a:xfrm>
        </p:spPr>
        <p:txBody>
          <a:bodyPr/>
          <a:lstStyle/>
          <a:p>
            <a:endParaRPr lang="ru-RU" dirty="0"/>
          </a:p>
        </p:txBody>
      </p:sp>
      <p:sp>
        <p:nvSpPr>
          <p:cNvPr id="5" name="Текст 4"/>
          <p:cNvSpPr>
            <a:spLocks noGrp="1"/>
          </p:cNvSpPr>
          <p:nvPr>
            <p:ph type="body" sz="quarter" idx="3"/>
          </p:nvPr>
        </p:nvSpPr>
        <p:spPr/>
        <p:txBody>
          <a:bodyPr/>
          <a:lstStyle/>
          <a:p>
            <a:r>
              <a:rPr lang="ru-RU" dirty="0" smtClean="0"/>
              <a:t> </a:t>
            </a:r>
            <a:endParaRPr lang="ru-RU" dirty="0"/>
          </a:p>
        </p:txBody>
      </p:sp>
      <p:sp>
        <p:nvSpPr>
          <p:cNvPr id="6" name="Текст 5"/>
          <p:cNvSpPr>
            <a:spLocks noGrp="1"/>
          </p:cNvSpPr>
          <p:nvPr>
            <p:ph type="body" sz="half" idx="16"/>
          </p:nvPr>
        </p:nvSpPr>
        <p:spPr>
          <a:xfrm>
            <a:off x="4512721" y="3187262"/>
            <a:ext cx="3145380" cy="1534618"/>
          </a:xfrm>
        </p:spPr>
        <p:txBody>
          <a:bodyPr/>
          <a:lstStyle/>
          <a:p>
            <a:endParaRPr lang="ru-RU" dirty="0"/>
          </a:p>
        </p:txBody>
      </p:sp>
      <p:sp>
        <p:nvSpPr>
          <p:cNvPr id="7" name="Текст 6"/>
          <p:cNvSpPr>
            <a:spLocks noGrp="1"/>
          </p:cNvSpPr>
          <p:nvPr>
            <p:ph type="body" sz="quarter" idx="13"/>
          </p:nvPr>
        </p:nvSpPr>
        <p:spPr/>
        <p:txBody>
          <a:bodyPr/>
          <a:lstStyle/>
          <a:p>
            <a:r>
              <a:rPr lang="ru-RU" dirty="0" smtClean="0"/>
              <a:t> </a:t>
            </a:r>
            <a:endParaRPr lang="ru-RU" dirty="0"/>
          </a:p>
        </p:txBody>
      </p:sp>
      <p:sp>
        <p:nvSpPr>
          <p:cNvPr id="8" name="Текст 7"/>
          <p:cNvSpPr>
            <a:spLocks noGrp="1"/>
          </p:cNvSpPr>
          <p:nvPr>
            <p:ph type="body" sz="half" idx="17"/>
          </p:nvPr>
        </p:nvSpPr>
        <p:spPr>
          <a:xfrm>
            <a:off x="7886700" y="3187261"/>
            <a:ext cx="3161029" cy="1525654"/>
          </a:xfrm>
        </p:spPr>
        <p:txBody>
          <a:bodyPr/>
          <a:lstStyle/>
          <a:p>
            <a:endParaRPr lang="ru-RU" dirty="0"/>
          </a:p>
        </p:txBody>
      </p:sp>
      <p:sp>
        <p:nvSpPr>
          <p:cNvPr id="9" name="Номер слайда 8"/>
          <p:cNvSpPr>
            <a:spLocks noGrp="1"/>
          </p:cNvSpPr>
          <p:nvPr>
            <p:ph type="sldNum" sz="quarter" idx="12"/>
          </p:nvPr>
        </p:nvSpPr>
        <p:spPr/>
        <p:txBody>
          <a:bodyPr/>
          <a:lstStyle/>
          <a:p>
            <a:fld id="{D57F1E4F-1CFF-5643-939E-217C01CDF565}" type="slidenum">
              <a:rPr lang="en-US" smtClean="0"/>
              <a:pPr/>
              <a:t>16</a:t>
            </a:fld>
            <a:endParaRPr lang="en-US" dirty="0"/>
          </a:p>
        </p:txBody>
      </p:sp>
      <p:sp>
        <p:nvSpPr>
          <p:cNvPr id="24" name="Прямоугольник 23"/>
          <p:cNvSpPr/>
          <p:nvPr/>
        </p:nvSpPr>
        <p:spPr>
          <a:xfrm>
            <a:off x="4494155" y="5183420"/>
            <a:ext cx="7500621" cy="15042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b="13489"/>
          <a:stretch/>
        </p:blipFill>
        <p:spPr>
          <a:xfrm>
            <a:off x="1155236" y="2479917"/>
            <a:ext cx="3104207" cy="2110653"/>
          </a:xfrm>
          <a:prstGeom prst="rect">
            <a:avLst/>
          </a:prstGeom>
        </p:spPr>
      </p:pic>
      <p:sp>
        <p:nvSpPr>
          <p:cNvPr id="13" name="TextBox 12"/>
          <p:cNvSpPr txBox="1"/>
          <p:nvPr/>
        </p:nvSpPr>
        <p:spPr>
          <a:xfrm>
            <a:off x="1154954" y="5183420"/>
            <a:ext cx="4331446" cy="129266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dirty="0" smtClean="0"/>
              <a:t>Каждый год в фестивале принимают участие более </a:t>
            </a:r>
            <a:r>
              <a:rPr lang="ru-RU" sz="2400" b="1" dirty="0">
                <a:solidFill>
                  <a:srgbClr val="FF0000"/>
                </a:solidFill>
              </a:rPr>
              <a:t>3</a:t>
            </a:r>
            <a:r>
              <a:rPr lang="ru-RU" sz="2400" b="1" dirty="0" smtClean="0">
                <a:solidFill>
                  <a:srgbClr val="FF0000"/>
                </a:solidFill>
              </a:rPr>
              <a:t>000 </a:t>
            </a:r>
            <a:r>
              <a:rPr lang="ru-RU" dirty="0" smtClean="0"/>
              <a:t>человек из разных регионов России и дружественных стран</a:t>
            </a:r>
            <a:endParaRPr lang="ru-RU" dirty="0"/>
          </a:p>
        </p:txBody>
      </p:sp>
      <p:sp>
        <p:nvSpPr>
          <p:cNvPr id="14" name="TextBox 13"/>
          <p:cNvSpPr txBox="1"/>
          <p:nvPr/>
        </p:nvSpPr>
        <p:spPr>
          <a:xfrm>
            <a:off x="7109012" y="5183420"/>
            <a:ext cx="2268070" cy="369332"/>
          </a:xfrm>
          <a:prstGeom prst="rect">
            <a:avLst/>
          </a:prstGeom>
          <a:noFill/>
        </p:spPr>
        <p:txBody>
          <a:bodyPr wrap="square" rtlCol="0">
            <a:spAutoFit/>
          </a:bodyPr>
          <a:lstStyle/>
          <a:p>
            <a:r>
              <a:rPr lang="ru-RU" b="1" dirty="0" smtClean="0"/>
              <a:t>Россия</a:t>
            </a:r>
            <a:endParaRPr lang="ru-RU" b="1" dirty="0"/>
          </a:p>
        </p:txBody>
      </p:sp>
      <p:sp>
        <p:nvSpPr>
          <p:cNvPr id="15" name="TextBox 14"/>
          <p:cNvSpPr txBox="1"/>
          <p:nvPr/>
        </p:nvSpPr>
        <p:spPr>
          <a:xfrm>
            <a:off x="6590648" y="5547274"/>
            <a:ext cx="2268070" cy="369332"/>
          </a:xfrm>
          <a:prstGeom prst="rect">
            <a:avLst/>
          </a:prstGeom>
          <a:noFill/>
        </p:spPr>
        <p:txBody>
          <a:bodyPr wrap="square" rtlCol="0">
            <a:spAutoFit/>
          </a:bodyPr>
          <a:lstStyle/>
          <a:p>
            <a:r>
              <a:rPr lang="ru-RU" dirty="0" smtClean="0"/>
              <a:t>Белоруссия</a:t>
            </a:r>
            <a:endParaRPr lang="ru-RU" dirty="0"/>
          </a:p>
        </p:txBody>
      </p:sp>
      <p:sp>
        <p:nvSpPr>
          <p:cNvPr id="16" name="TextBox 15"/>
          <p:cNvSpPr txBox="1"/>
          <p:nvPr/>
        </p:nvSpPr>
        <p:spPr>
          <a:xfrm>
            <a:off x="8104385" y="5285512"/>
            <a:ext cx="2268070" cy="369332"/>
          </a:xfrm>
          <a:prstGeom prst="rect">
            <a:avLst/>
          </a:prstGeom>
          <a:noFill/>
        </p:spPr>
        <p:txBody>
          <a:bodyPr wrap="square" rtlCol="0">
            <a:spAutoFit/>
          </a:bodyPr>
          <a:lstStyle/>
          <a:p>
            <a:r>
              <a:rPr lang="ru-RU" dirty="0" smtClean="0"/>
              <a:t>Украина</a:t>
            </a:r>
            <a:endParaRPr lang="ru-RU" dirty="0"/>
          </a:p>
        </p:txBody>
      </p:sp>
      <p:sp>
        <p:nvSpPr>
          <p:cNvPr id="17" name="TextBox 16"/>
          <p:cNvSpPr txBox="1"/>
          <p:nvPr/>
        </p:nvSpPr>
        <p:spPr>
          <a:xfrm>
            <a:off x="7109012" y="5866387"/>
            <a:ext cx="2268070" cy="369332"/>
          </a:xfrm>
          <a:prstGeom prst="rect">
            <a:avLst/>
          </a:prstGeom>
          <a:noFill/>
        </p:spPr>
        <p:txBody>
          <a:bodyPr wrap="square" rtlCol="0">
            <a:spAutoFit/>
          </a:bodyPr>
          <a:lstStyle/>
          <a:p>
            <a:r>
              <a:rPr lang="ru-RU" dirty="0" smtClean="0"/>
              <a:t>Литва</a:t>
            </a:r>
            <a:endParaRPr lang="ru-RU" dirty="0"/>
          </a:p>
        </p:txBody>
      </p:sp>
      <p:sp>
        <p:nvSpPr>
          <p:cNvPr id="18" name="TextBox 17"/>
          <p:cNvSpPr txBox="1"/>
          <p:nvPr/>
        </p:nvSpPr>
        <p:spPr>
          <a:xfrm>
            <a:off x="8243047" y="5654844"/>
            <a:ext cx="2268070" cy="369332"/>
          </a:xfrm>
          <a:prstGeom prst="rect">
            <a:avLst/>
          </a:prstGeom>
          <a:noFill/>
        </p:spPr>
        <p:txBody>
          <a:bodyPr wrap="square" rtlCol="0">
            <a:spAutoFit/>
          </a:bodyPr>
          <a:lstStyle/>
          <a:p>
            <a:r>
              <a:rPr lang="ru-RU" dirty="0" smtClean="0"/>
              <a:t>Великобритания</a:t>
            </a:r>
            <a:endParaRPr lang="ru-RU" dirty="0"/>
          </a:p>
        </p:txBody>
      </p:sp>
      <p:sp>
        <p:nvSpPr>
          <p:cNvPr id="20" name="TextBox 19"/>
          <p:cNvSpPr txBox="1"/>
          <p:nvPr/>
        </p:nvSpPr>
        <p:spPr>
          <a:xfrm>
            <a:off x="7204079" y="6218097"/>
            <a:ext cx="2268070" cy="307777"/>
          </a:xfrm>
          <a:prstGeom prst="rect">
            <a:avLst/>
          </a:prstGeom>
          <a:noFill/>
        </p:spPr>
        <p:txBody>
          <a:bodyPr wrap="square" rtlCol="0">
            <a:spAutoFit/>
          </a:bodyPr>
          <a:lstStyle/>
          <a:p>
            <a:r>
              <a:rPr lang="ru-RU" sz="1400" dirty="0" smtClean="0"/>
              <a:t>Калининград</a:t>
            </a:r>
            <a:endParaRPr lang="ru-RU" sz="1400" dirty="0"/>
          </a:p>
        </p:txBody>
      </p:sp>
      <p:sp>
        <p:nvSpPr>
          <p:cNvPr id="21" name="TextBox 20"/>
          <p:cNvSpPr txBox="1"/>
          <p:nvPr/>
        </p:nvSpPr>
        <p:spPr>
          <a:xfrm>
            <a:off x="8104385" y="5959069"/>
            <a:ext cx="2268070" cy="307777"/>
          </a:xfrm>
          <a:prstGeom prst="rect">
            <a:avLst/>
          </a:prstGeom>
          <a:noFill/>
        </p:spPr>
        <p:txBody>
          <a:bodyPr wrap="square" rtlCol="0">
            <a:spAutoFit/>
          </a:bodyPr>
          <a:lstStyle/>
          <a:p>
            <a:r>
              <a:rPr lang="ru-RU" sz="1400" dirty="0" smtClean="0"/>
              <a:t>Москва</a:t>
            </a:r>
            <a:endParaRPr lang="ru-RU" sz="1400" dirty="0"/>
          </a:p>
        </p:txBody>
      </p:sp>
      <p:sp>
        <p:nvSpPr>
          <p:cNvPr id="22" name="TextBox 21"/>
          <p:cNvSpPr txBox="1"/>
          <p:nvPr/>
        </p:nvSpPr>
        <p:spPr>
          <a:xfrm>
            <a:off x="8662002" y="6241569"/>
            <a:ext cx="2268070" cy="307777"/>
          </a:xfrm>
          <a:prstGeom prst="rect">
            <a:avLst/>
          </a:prstGeom>
          <a:noFill/>
        </p:spPr>
        <p:txBody>
          <a:bodyPr wrap="square" rtlCol="0">
            <a:spAutoFit/>
          </a:bodyPr>
          <a:lstStyle/>
          <a:p>
            <a:r>
              <a:rPr lang="ru-RU" sz="1400" dirty="0" smtClean="0"/>
              <a:t>Курск</a:t>
            </a:r>
            <a:endParaRPr lang="ru-RU" sz="1400" dirty="0"/>
          </a:p>
        </p:txBody>
      </p:sp>
      <p:sp>
        <p:nvSpPr>
          <p:cNvPr id="23" name="TextBox 22"/>
          <p:cNvSpPr txBox="1"/>
          <p:nvPr/>
        </p:nvSpPr>
        <p:spPr>
          <a:xfrm>
            <a:off x="9334501" y="5479033"/>
            <a:ext cx="2268070" cy="307777"/>
          </a:xfrm>
          <a:prstGeom prst="rect">
            <a:avLst/>
          </a:prstGeom>
          <a:noFill/>
        </p:spPr>
        <p:txBody>
          <a:bodyPr wrap="square" rtlCol="0">
            <a:spAutoFit/>
          </a:bodyPr>
          <a:lstStyle/>
          <a:p>
            <a:r>
              <a:rPr lang="ru-RU" sz="1400" dirty="0" smtClean="0"/>
              <a:t>Мурманск</a:t>
            </a:r>
            <a:endParaRPr lang="ru-RU" sz="1400" dirty="0"/>
          </a:p>
        </p:txBody>
      </p:sp>
      <p:pic>
        <p:nvPicPr>
          <p:cNvPr id="25" name="Рисунок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sp>
        <p:nvSpPr>
          <p:cNvPr id="26" name="TextBox 25"/>
          <p:cNvSpPr txBox="1"/>
          <p:nvPr/>
        </p:nvSpPr>
        <p:spPr>
          <a:xfrm>
            <a:off x="9031575" y="6030034"/>
            <a:ext cx="2268070" cy="307777"/>
          </a:xfrm>
          <a:prstGeom prst="rect">
            <a:avLst/>
          </a:prstGeom>
          <a:noFill/>
        </p:spPr>
        <p:txBody>
          <a:bodyPr wrap="square" rtlCol="0">
            <a:spAutoFit/>
          </a:bodyPr>
          <a:lstStyle/>
          <a:p>
            <a:r>
              <a:rPr lang="ru-RU" sz="1400" dirty="0" smtClean="0"/>
              <a:t>Санкт-Петербург</a:t>
            </a:r>
            <a:endParaRPr lang="ru-RU" sz="1400" dirty="0"/>
          </a:p>
        </p:txBody>
      </p:sp>
      <p:sp>
        <p:nvSpPr>
          <p:cNvPr id="27" name="TextBox 26"/>
          <p:cNvSpPr txBox="1"/>
          <p:nvPr/>
        </p:nvSpPr>
        <p:spPr>
          <a:xfrm>
            <a:off x="9321633" y="6283204"/>
            <a:ext cx="2268070" cy="307777"/>
          </a:xfrm>
          <a:prstGeom prst="rect">
            <a:avLst/>
          </a:prstGeom>
          <a:noFill/>
        </p:spPr>
        <p:txBody>
          <a:bodyPr wrap="square" rtlCol="0">
            <a:spAutoFit/>
          </a:bodyPr>
          <a:lstStyle/>
          <a:p>
            <a:r>
              <a:rPr lang="ru-RU" sz="1400" dirty="0" smtClean="0"/>
              <a:t>Казань</a:t>
            </a:r>
            <a:endParaRPr lang="ru-RU" sz="1400" dirty="0"/>
          </a:p>
        </p:txBody>
      </p:sp>
      <p:sp>
        <p:nvSpPr>
          <p:cNvPr id="28" name="TextBox 27"/>
          <p:cNvSpPr txBox="1"/>
          <p:nvPr/>
        </p:nvSpPr>
        <p:spPr>
          <a:xfrm>
            <a:off x="7527967" y="6501005"/>
            <a:ext cx="2268070" cy="307777"/>
          </a:xfrm>
          <a:prstGeom prst="rect">
            <a:avLst/>
          </a:prstGeom>
          <a:noFill/>
        </p:spPr>
        <p:txBody>
          <a:bodyPr wrap="square" rtlCol="0">
            <a:spAutoFit/>
          </a:bodyPr>
          <a:lstStyle/>
          <a:p>
            <a:r>
              <a:rPr lang="ru-RU" sz="1400" dirty="0" smtClean="0"/>
              <a:t>Латвия</a:t>
            </a:r>
            <a:endParaRPr lang="ru-RU" sz="1400" dirty="0"/>
          </a:p>
        </p:txBody>
      </p:sp>
      <p:pic>
        <p:nvPicPr>
          <p:cNvPr id="19" name="Рисунок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6659" y="2479917"/>
            <a:ext cx="3309080" cy="2197436"/>
          </a:xfrm>
          <a:prstGeom prst="rect">
            <a:avLst/>
          </a:prstGeom>
        </p:spPr>
      </p:pic>
      <p:pic>
        <p:nvPicPr>
          <p:cNvPr id="29" name="Рисунок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6700" y="2514356"/>
            <a:ext cx="3293499" cy="2187089"/>
          </a:xfrm>
          <a:prstGeom prst="rect">
            <a:avLst/>
          </a:prstGeom>
        </p:spPr>
      </p:pic>
    </p:spTree>
    <p:extLst>
      <p:ext uri="{BB962C8B-B14F-4D97-AF65-F5344CB8AC3E}">
        <p14:creationId xmlns:p14="http://schemas.microsoft.com/office/powerpoint/2010/main" val="1836455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pic>
        <p:nvPicPr>
          <p:cNvPr id="7" name="Picture 2" descr="C:\Users\biblioteka\Desktop\Фото Соловьево\Роща памяти Флаг.jpg"/>
          <p:cNvPicPr>
            <a:picLocks noChangeAspect="1" noChangeArrowheads="1"/>
          </p:cNvPicPr>
          <p:nvPr/>
        </p:nvPicPr>
        <p:blipFill>
          <a:blip r:embed="rId3" cstate="print"/>
          <a:srcRect/>
          <a:stretch>
            <a:fillRect/>
          </a:stretch>
        </p:blipFill>
        <p:spPr bwMode="auto">
          <a:xfrm>
            <a:off x="4570330" y="1053057"/>
            <a:ext cx="3239189" cy="2540118"/>
          </a:xfrm>
          <a:prstGeom prst="rect">
            <a:avLst/>
          </a:prstGeom>
          <a:ln>
            <a:noFill/>
          </a:ln>
          <a:effectLst>
            <a:outerShdw blurRad="292100" dist="139700" dir="2700000" algn="tl" rotWithShape="0">
              <a:srgbClr val="333333">
                <a:alpha val="65000"/>
              </a:srgbClr>
            </a:outerShdw>
          </a:effectLst>
        </p:spPr>
      </p:pic>
      <p:pic>
        <p:nvPicPr>
          <p:cNvPr id="8" name="Picture 2" descr="C:\Users\biblioteka\Desktop\презентациипочта\541254_900.jpg"/>
          <p:cNvPicPr>
            <a:picLocks noChangeAspect="1" noChangeArrowheads="1"/>
          </p:cNvPicPr>
          <p:nvPr/>
        </p:nvPicPr>
        <p:blipFill>
          <a:blip r:embed="rId4" cstate="print"/>
          <a:srcRect/>
          <a:stretch>
            <a:fillRect/>
          </a:stretch>
        </p:blipFill>
        <p:spPr bwMode="auto">
          <a:xfrm>
            <a:off x="6920264" y="3144227"/>
            <a:ext cx="4320000" cy="2880000"/>
          </a:xfrm>
          <a:prstGeom prst="rect">
            <a:avLst/>
          </a:prstGeom>
          <a:ln>
            <a:noFill/>
          </a:ln>
          <a:effectLst>
            <a:outerShdw blurRad="292100" dist="139700" dir="2700000" algn="tl" rotWithShape="0">
              <a:srgbClr val="333333">
                <a:alpha val="65000"/>
              </a:srgbClr>
            </a:outerShdw>
          </a:effectLst>
        </p:spPr>
      </p:pic>
      <p:pic>
        <p:nvPicPr>
          <p:cNvPr id="9" name="Picture 2" descr="C:\Users\biblioteka\Desktop\Соловьево 2011\2013\a01f8b59c816.jpg"/>
          <p:cNvPicPr>
            <a:picLocks noChangeAspect="1" noChangeArrowheads="1"/>
          </p:cNvPicPr>
          <p:nvPr/>
        </p:nvPicPr>
        <p:blipFill>
          <a:blip r:embed="rId5" cstate="print"/>
          <a:srcRect/>
          <a:stretch>
            <a:fillRect/>
          </a:stretch>
        </p:blipFill>
        <p:spPr>
          <a:xfrm>
            <a:off x="928877" y="1704227"/>
            <a:ext cx="3840000" cy="2880000"/>
          </a:xfrm>
          <a:prstGeom prst="rect">
            <a:avLst/>
          </a:prstGeom>
          <a:ln>
            <a:noFill/>
          </a:ln>
          <a:effectLst>
            <a:outerShdw blurRad="292100" dist="139700" dir="2700000" algn="tl" rotWithShape="0">
              <a:srgbClr val="333333">
                <a:alpha val="65000"/>
              </a:srgbClr>
            </a:outerShdw>
          </a:effectLst>
        </p:spPr>
      </p:pic>
      <p:sp>
        <p:nvSpPr>
          <p:cNvPr id="10" name="Содержимое 2"/>
          <p:cNvSpPr txBox="1">
            <a:spLocks/>
          </p:cNvSpPr>
          <p:nvPr/>
        </p:nvSpPr>
        <p:spPr>
          <a:xfrm>
            <a:off x="763694" y="5303845"/>
            <a:ext cx="6367278" cy="95834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tx2">
                    <a:lumMod val="40000"/>
                    <a:lumOff val="6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ru-RU" b="1" dirty="0" smtClean="0"/>
              <a:t>Международный туристский фестиваль «Соловьева переправа» </a:t>
            </a:r>
            <a:br>
              <a:rPr lang="ru-RU" b="1" dirty="0" smtClean="0"/>
            </a:br>
            <a:r>
              <a:rPr lang="ru-RU" b="1" dirty="0" smtClean="0"/>
              <a:t>впервые был проведен в 2010 году</a:t>
            </a:r>
            <a:endParaRPr lang="ru-RU" b="1" dirty="0"/>
          </a:p>
        </p:txBody>
      </p:sp>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2626" y="1345492"/>
            <a:ext cx="3127481" cy="2083684"/>
          </a:xfrm>
          <a:prstGeom prst="rect">
            <a:avLst/>
          </a:prstGeom>
        </p:spPr>
      </p:pic>
    </p:spTree>
    <p:extLst>
      <p:ext uri="{BB962C8B-B14F-4D97-AF65-F5344CB8AC3E}">
        <p14:creationId xmlns:p14="http://schemas.microsoft.com/office/powerpoint/2010/main" val="1861475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5" name="Рисунок 4" descr="C:\Users\biblioteka\Desktop\Открытие и представление делегаций\IMG_7598.JPG"/>
          <p:cNvPicPr preferRelativeResize="0">
            <a:picLocks noChangeAspect="1"/>
          </p:cNvPicPr>
          <p:nvPr/>
        </p:nvPicPr>
        <p:blipFill>
          <a:blip r:embed="rId2" cstate="print"/>
          <a:srcRect l="14858" r="7883"/>
          <a:stretch>
            <a:fillRect/>
          </a:stretch>
        </p:blipFill>
        <p:spPr bwMode="auto">
          <a:xfrm>
            <a:off x="1473430" y="638569"/>
            <a:ext cx="3900516" cy="3024000"/>
          </a:xfrm>
          <a:prstGeom prst="rect">
            <a:avLst/>
          </a:prstGeom>
          <a:ln>
            <a:noFill/>
          </a:ln>
          <a:effectLst>
            <a:outerShdw blurRad="292100" dist="139700" dir="2700000" algn="tl" rotWithShape="0">
              <a:srgbClr val="333333">
                <a:alpha val="65000"/>
              </a:srgbClr>
            </a:outerShdw>
          </a:effectLst>
        </p:spPr>
      </p:pic>
      <p:pic>
        <p:nvPicPr>
          <p:cNvPr id="7" name="Picture 2" descr="C:\Users\biblioteka\Downloads\189852913.jpg"/>
          <p:cNvPicPr>
            <a:picLocks noChangeAspect="1" noChangeArrowheads="1"/>
          </p:cNvPicPr>
          <p:nvPr/>
        </p:nvPicPr>
        <p:blipFill>
          <a:blip r:embed="rId3" cstate="print"/>
          <a:srcRect/>
          <a:stretch>
            <a:fillRect/>
          </a:stretch>
        </p:blipFill>
        <p:spPr bwMode="auto">
          <a:xfrm>
            <a:off x="3930241" y="1695143"/>
            <a:ext cx="3959338" cy="2628000"/>
          </a:xfrm>
          <a:prstGeom prst="rect">
            <a:avLst/>
          </a:prstGeom>
          <a:ln>
            <a:noFill/>
          </a:ln>
          <a:effectLst>
            <a:outerShdw blurRad="190500" algn="tl" rotWithShape="0">
              <a:srgbClr val="000000">
                <a:alpha val="70000"/>
              </a:srgbClr>
            </a:outerShdw>
          </a:effectLst>
        </p:spPr>
      </p:pic>
      <p:sp>
        <p:nvSpPr>
          <p:cNvPr id="9" name="TextBox 8"/>
          <p:cNvSpPr txBox="1"/>
          <p:nvPr/>
        </p:nvSpPr>
        <p:spPr>
          <a:xfrm>
            <a:off x="1546468" y="5268722"/>
            <a:ext cx="5193527" cy="923330"/>
          </a:xfrm>
          <a:prstGeom prst="rect">
            <a:avLst/>
          </a:prstGeom>
          <a:noFill/>
        </p:spPr>
        <p:txBody>
          <a:bodyPr wrap="square" rtlCol="0">
            <a:spAutoFit/>
          </a:bodyPr>
          <a:lstStyle/>
          <a:p>
            <a:pPr algn="ctr">
              <a:spcBef>
                <a:spcPts val="1000"/>
              </a:spcBef>
              <a:buClr>
                <a:schemeClr val="accent1"/>
              </a:buClr>
              <a:buSzPct val="80000"/>
            </a:pPr>
            <a:r>
              <a:rPr lang="ru-RU" b="1" cap="all" dirty="0">
                <a:solidFill>
                  <a:schemeClr val="tx2">
                    <a:lumMod val="40000"/>
                    <a:lumOff val="60000"/>
                  </a:schemeClr>
                </a:solidFill>
              </a:rPr>
              <a:t>Фестиваль ежегодно собирает тысячи участников из разных уголков России и ближнего зарубежья</a:t>
            </a: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728" y="3905457"/>
            <a:ext cx="3193280" cy="2120538"/>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261" y="1440137"/>
            <a:ext cx="4058242" cy="2694926"/>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0938" y="3319225"/>
            <a:ext cx="2792293" cy="1854257"/>
          </a:xfrm>
          <a:prstGeom prst="rect">
            <a:avLst/>
          </a:prstGeom>
        </p:spPr>
      </p:pic>
    </p:spTree>
    <p:extLst>
      <p:ext uri="{BB962C8B-B14F-4D97-AF65-F5344CB8AC3E}">
        <p14:creationId xmlns:p14="http://schemas.microsoft.com/office/powerpoint/2010/main" val="797762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6881" y="857414"/>
            <a:ext cx="8825659" cy="706964"/>
          </a:xfrm>
        </p:spPr>
        <p:txBody>
          <a:bodyPr/>
          <a:lstStyle/>
          <a:p>
            <a:pPr algn="ctr"/>
            <a:r>
              <a:rPr lang="ru-RU" sz="2400" dirty="0" smtClean="0"/>
              <a:t>КОРОТКО О ГЛАВНОМ ПАТРИОТИЧЕСКОМ СОБЫТИИ СМОЛЕНЩИНЫ</a:t>
            </a:r>
            <a:endParaRPr lang="ru-RU" sz="2400" dirty="0"/>
          </a:p>
        </p:txBody>
      </p:sp>
      <p:sp>
        <p:nvSpPr>
          <p:cNvPr id="3" name="Текст 2"/>
          <p:cNvSpPr>
            <a:spLocks noGrp="1"/>
          </p:cNvSpPr>
          <p:nvPr>
            <p:ph type="body" idx="1"/>
          </p:nvPr>
        </p:nvSpPr>
        <p:spPr>
          <a:xfrm>
            <a:off x="1154954" y="2853043"/>
            <a:ext cx="3129168" cy="576262"/>
          </a:xfrm>
        </p:spPr>
        <p:txBody>
          <a:bodyPr/>
          <a:lstStyle/>
          <a:p>
            <a:r>
              <a:rPr lang="ru-RU" sz="1800" dirty="0" smtClean="0">
                <a:solidFill>
                  <a:schemeClr val="tx1"/>
                </a:solidFill>
              </a:rPr>
              <a:t>Начинается со встречи гостей и участников</a:t>
            </a:r>
            <a:endParaRPr lang="ru-RU" sz="1800" dirty="0">
              <a:solidFill>
                <a:schemeClr val="tx1"/>
              </a:solidFill>
            </a:endParaRPr>
          </a:p>
        </p:txBody>
      </p:sp>
      <p:sp>
        <p:nvSpPr>
          <p:cNvPr id="6" name="Текст 5"/>
          <p:cNvSpPr>
            <a:spLocks noGrp="1"/>
          </p:cNvSpPr>
          <p:nvPr>
            <p:ph type="body" sz="half" idx="15"/>
          </p:nvPr>
        </p:nvSpPr>
        <p:spPr>
          <a:xfrm>
            <a:off x="4512721" y="3565165"/>
            <a:ext cx="3145380" cy="2461891"/>
          </a:xfrm>
        </p:spPr>
        <p:txBody>
          <a:bodyPr/>
          <a:lstStyle/>
          <a:p>
            <a:endParaRPr lang="ru-RU" dirty="0"/>
          </a:p>
        </p:txBody>
      </p:sp>
      <p:sp>
        <p:nvSpPr>
          <p:cNvPr id="5" name="Текст 4"/>
          <p:cNvSpPr>
            <a:spLocks noGrp="1"/>
          </p:cNvSpPr>
          <p:nvPr>
            <p:ph type="body" sz="quarter" idx="3"/>
          </p:nvPr>
        </p:nvSpPr>
        <p:spPr>
          <a:xfrm>
            <a:off x="4512721" y="2844081"/>
            <a:ext cx="3145380" cy="576262"/>
          </a:xfrm>
        </p:spPr>
        <p:txBody>
          <a:bodyPr/>
          <a:lstStyle/>
          <a:p>
            <a:r>
              <a:rPr lang="ru-RU" sz="1800" dirty="0" smtClean="0">
                <a:solidFill>
                  <a:schemeClr val="tx1"/>
                </a:solidFill>
              </a:rPr>
              <a:t>…их размещения в палаточном лагере на Соловьевой переправе</a:t>
            </a:r>
            <a:endParaRPr lang="ru-RU" sz="1800" dirty="0">
              <a:solidFill>
                <a:schemeClr val="tx1"/>
              </a:solidFill>
            </a:endParaRPr>
          </a:p>
        </p:txBody>
      </p:sp>
      <p:sp>
        <p:nvSpPr>
          <p:cNvPr id="8" name="Текст 7"/>
          <p:cNvSpPr>
            <a:spLocks noGrp="1"/>
          </p:cNvSpPr>
          <p:nvPr>
            <p:ph type="body" sz="half" idx="16"/>
          </p:nvPr>
        </p:nvSpPr>
        <p:spPr>
          <a:xfrm>
            <a:off x="7886700" y="3565165"/>
            <a:ext cx="3161029" cy="2461890"/>
          </a:xfrm>
        </p:spPr>
        <p:txBody>
          <a:bodyPr/>
          <a:lstStyle/>
          <a:p>
            <a:endParaRPr lang="ru-RU" dirty="0"/>
          </a:p>
        </p:txBody>
      </p:sp>
      <p:sp>
        <p:nvSpPr>
          <p:cNvPr id="4" name="Текст 3"/>
          <p:cNvSpPr>
            <a:spLocks noGrp="1"/>
          </p:cNvSpPr>
          <p:nvPr>
            <p:ph type="body" sz="quarter" idx="13"/>
          </p:nvPr>
        </p:nvSpPr>
        <p:spPr>
          <a:xfrm>
            <a:off x="1154954" y="3565165"/>
            <a:ext cx="3129168" cy="2461891"/>
          </a:xfrm>
        </p:spPr>
        <p:txBody>
          <a:bodyPr/>
          <a:lstStyle/>
          <a:p>
            <a:r>
              <a:rPr lang="ru-RU" dirty="0" smtClean="0"/>
              <a:t>  </a:t>
            </a:r>
            <a:endParaRPr lang="ru-RU" dirty="0"/>
          </a:p>
        </p:txBody>
      </p:sp>
      <p:sp>
        <p:nvSpPr>
          <p:cNvPr id="9" name="Номер слайда 8"/>
          <p:cNvSpPr>
            <a:spLocks noGrp="1"/>
          </p:cNvSpPr>
          <p:nvPr>
            <p:ph type="sldNum" sz="quarter" idx="12"/>
          </p:nvPr>
        </p:nvSpPr>
        <p:spPr/>
        <p:txBody>
          <a:bodyPr/>
          <a:lstStyle/>
          <a:p>
            <a:fld id="{D57F1E4F-1CFF-5643-939E-217C01CDF565}" type="slidenum">
              <a:rPr lang="en-US" smtClean="0"/>
              <a:pPr/>
              <a:t>19</a:t>
            </a:fld>
            <a:endParaRPr lang="en-US" dirty="0"/>
          </a:p>
        </p:txBody>
      </p:sp>
      <p:sp>
        <p:nvSpPr>
          <p:cNvPr id="10" name="TextBox 9"/>
          <p:cNvSpPr txBox="1"/>
          <p:nvPr/>
        </p:nvSpPr>
        <p:spPr>
          <a:xfrm>
            <a:off x="110566" y="6150114"/>
            <a:ext cx="2088776" cy="707886"/>
          </a:xfrm>
          <a:prstGeom prst="rect">
            <a:avLst/>
          </a:prstGeom>
          <a:noFill/>
        </p:spPr>
        <p:txBody>
          <a:bodyPr wrap="square" rtlCol="0">
            <a:spAutoFit/>
          </a:bodyPr>
          <a:lstStyle/>
          <a:p>
            <a:r>
              <a:rPr lang="ru-RU" sz="4000" b="1" dirty="0" smtClean="0"/>
              <a:t>1</a:t>
            </a:r>
            <a:r>
              <a:rPr lang="ru-RU" sz="2800" b="1" dirty="0" smtClean="0">
                <a:solidFill>
                  <a:srgbClr val="FF0000"/>
                </a:solidFill>
              </a:rPr>
              <a:t> </a:t>
            </a:r>
            <a:r>
              <a:rPr lang="ru-RU" b="1" dirty="0" smtClean="0">
                <a:solidFill>
                  <a:srgbClr val="FF0000"/>
                </a:solidFill>
              </a:rPr>
              <a:t>день</a:t>
            </a:r>
            <a:endParaRPr lang="ru-RU" b="1" dirty="0">
              <a:solidFill>
                <a:srgbClr val="FF0000"/>
              </a:solidFill>
            </a:endParaRPr>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954" y="3565166"/>
            <a:ext cx="3139811" cy="2083986"/>
          </a:xfrm>
          <a:prstGeom prst="rect">
            <a:avLst/>
          </a:prstGeom>
        </p:spPr>
      </p:pic>
      <p:pic>
        <p:nvPicPr>
          <p:cNvPr id="14" name="Рисунок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3364" y="3565166"/>
            <a:ext cx="3190941" cy="2116345"/>
          </a:xfrm>
          <a:prstGeom prst="rect">
            <a:avLst/>
          </a:prstGeom>
        </p:spPr>
      </p:pic>
      <p:sp>
        <p:nvSpPr>
          <p:cNvPr id="16" name="Текст 2"/>
          <p:cNvSpPr>
            <a:spLocks noGrp="1"/>
          </p:cNvSpPr>
          <p:nvPr>
            <p:ph type="body" idx="1"/>
          </p:nvPr>
        </p:nvSpPr>
        <p:spPr>
          <a:xfrm>
            <a:off x="7886700" y="2844778"/>
            <a:ext cx="3129168" cy="576262"/>
          </a:xfrm>
        </p:spPr>
        <p:txBody>
          <a:bodyPr/>
          <a:lstStyle/>
          <a:p>
            <a:r>
              <a:rPr lang="ru-RU" sz="1800" dirty="0" smtClean="0">
                <a:solidFill>
                  <a:schemeClr val="tx1"/>
                </a:solidFill>
              </a:rPr>
              <a:t>Торжественное открытие фестиваля</a:t>
            </a:r>
            <a:endParaRPr lang="ru-RU" sz="1800" dirty="0">
              <a:solidFill>
                <a:schemeClr val="tx1"/>
              </a:solidFill>
            </a:endParaRPr>
          </a:p>
        </p:txBody>
      </p:sp>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4716" y="3564975"/>
            <a:ext cx="3121152" cy="2072640"/>
          </a:xfrm>
          <a:prstGeom prst="rect">
            <a:avLst/>
          </a:prstGeom>
        </p:spPr>
      </p:pic>
    </p:spTree>
    <p:extLst>
      <p:ext uri="{BB962C8B-B14F-4D97-AF65-F5344CB8AC3E}">
        <p14:creationId xmlns:p14="http://schemas.microsoft.com/office/powerpoint/2010/main" val="1800832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1521" y="835390"/>
            <a:ext cx="10168127" cy="728480"/>
          </a:xfrm>
        </p:spPr>
        <p:txBody>
          <a:bodyPr/>
          <a:lstStyle/>
          <a:p>
            <a:pPr algn="ctr"/>
            <a:r>
              <a:rPr lang="ru-RU" sz="2800" dirty="0" smtClean="0"/>
              <a:t>Соловьева переправа находится </a:t>
            </a:r>
            <a:br>
              <a:rPr lang="ru-RU" sz="2800" dirty="0" smtClean="0"/>
            </a:br>
            <a:r>
              <a:rPr lang="ru-RU" sz="2800" dirty="0" smtClean="0"/>
              <a:t>в самом сердце Смоленщины – </a:t>
            </a:r>
            <a:br>
              <a:rPr lang="ru-RU" sz="2800" dirty="0" smtClean="0"/>
            </a:br>
            <a:r>
              <a:rPr lang="ru-RU" sz="2800" b="1" dirty="0" smtClean="0"/>
              <a:t>Кардымовском районе Смоленской области</a:t>
            </a:r>
            <a:endParaRPr lang="ru-RU" sz="2800" b="1" dirty="0"/>
          </a:p>
        </p:txBody>
      </p:sp>
      <p:sp>
        <p:nvSpPr>
          <p:cNvPr id="4" name="Объект 3"/>
          <p:cNvSpPr>
            <a:spLocks noGrp="1"/>
          </p:cNvSpPr>
          <p:nvPr>
            <p:ph sz="half" idx="2"/>
          </p:nvPr>
        </p:nvSpPr>
        <p:spPr>
          <a:xfrm>
            <a:off x="5142637" y="2370325"/>
            <a:ext cx="6601128" cy="4048404"/>
          </a:xfrm>
        </p:spPr>
        <p:txBody>
          <a:bodyPr>
            <a:normAutofit fontScale="85000" lnSpcReduction="10000"/>
          </a:bodyPr>
          <a:lstStyle/>
          <a:p>
            <a:pPr marL="0" indent="0" algn="ctr">
              <a:buNone/>
            </a:pPr>
            <a:r>
              <a:rPr lang="ru-RU" sz="2400" b="1" dirty="0" smtClean="0">
                <a:solidFill>
                  <a:schemeClr val="tx1"/>
                </a:solidFill>
              </a:rPr>
              <a:t>Она располагается на </a:t>
            </a:r>
            <a:r>
              <a:rPr lang="ru-RU" sz="2400" b="1" dirty="0">
                <a:solidFill>
                  <a:schemeClr val="tx1"/>
                </a:solidFill>
              </a:rPr>
              <a:t>исторически важном пересечении двух путей развития </a:t>
            </a:r>
            <a:r>
              <a:rPr lang="ru-RU" sz="2400" b="1" dirty="0" smtClean="0">
                <a:solidFill>
                  <a:schemeClr val="tx1"/>
                </a:solidFill>
              </a:rPr>
              <a:t>Руси</a:t>
            </a:r>
          </a:p>
          <a:p>
            <a:pPr marL="0" indent="0" algn="ctr">
              <a:buNone/>
            </a:pPr>
            <a:endParaRPr lang="ru-RU" sz="2000" b="1" dirty="0" smtClean="0">
              <a:solidFill>
                <a:schemeClr val="tx1"/>
              </a:solidFill>
            </a:endParaRPr>
          </a:p>
          <a:p>
            <a:pPr algn="just"/>
            <a:r>
              <a:rPr lang="ru-RU" sz="2400" dirty="0" smtClean="0">
                <a:solidFill>
                  <a:schemeClr val="tx1"/>
                </a:solidFill>
              </a:rPr>
              <a:t>сухопутного –</a:t>
            </a:r>
            <a:r>
              <a:rPr lang="en-US" sz="2400" dirty="0" smtClean="0">
                <a:solidFill>
                  <a:schemeClr val="tx1"/>
                </a:solidFill>
              </a:rPr>
              <a:t> </a:t>
            </a:r>
            <a:r>
              <a:rPr lang="ru-RU" sz="2400" b="1" dirty="0" smtClean="0">
                <a:solidFill>
                  <a:schemeClr val="tx1"/>
                </a:solidFill>
              </a:rPr>
              <a:t>«</a:t>
            </a:r>
            <a:r>
              <a:rPr lang="ru-RU" sz="2400" b="1" dirty="0">
                <a:solidFill>
                  <a:schemeClr val="tx1"/>
                </a:solidFill>
              </a:rPr>
              <a:t>Старой Смоленской дороги» - </a:t>
            </a:r>
            <a:r>
              <a:rPr lang="ru-RU" sz="2400" dirty="0" smtClean="0">
                <a:solidFill>
                  <a:schemeClr val="tx1"/>
                </a:solidFill>
              </a:rPr>
              <a:t>старейшего </a:t>
            </a:r>
            <a:r>
              <a:rPr lang="ru-RU" sz="2400" dirty="0">
                <a:solidFill>
                  <a:schemeClr val="tx1"/>
                </a:solidFill>
              </a:rPr>
              <a:t>и </a:t>
            </a:r>
            <a:r>
              <a:rPr lang="ru-RU" sz="2400" dirty="0" smtClean="0">
                <a:solidFill>
                  <a:schemeClr val="tx1"/>
                </a:solidFill>
              </a:rPr>
              <a:t>кротчайшего пути </a:t>
            </a:r>
            <a:r>
              <a:rPr lang="ru-RU" sz="2400" dirty="0">
                <a:solidFill>
                  <a:schemeClr val="tx1"/>
                </a:solidFill>
              </a:rPr>
              <a:t>из Европы в Московские </a:t>
            </a:r>
            <a:r>
              <a:rPr lang="ru-RU" sz="2400" dirty="0" smtClean="0">
                <a:solidFill>
                  <a:schemeClr val="tx1"/>
                </a:solidFill>
              </a:rPr>
              <a:t>земли</a:t>
            </a:r>
          </a:p>
          <a:p>
            <a:pPr algn="just"/>
            <a:r>
              <a:rPr lang="ru-RU" sz="2400" dirty="0" smtClean="0">
                <a:solidFill>
                  <a:schemeClr val="tx1"/>
                </a:solidFill>
              </a:rPr>
              <a:t>и  </a:t>
            </a:r>
            <a:r>
              <a:rPr lang="ru-RU" sz="2400" dirty="0">
                <a:solidFill>
                  <a:schemeClr val="tx1"/>
                </a:solidFill>
              </a:rPr>
              <a:t>водного </a:t>
            </a:r>
            <a:r>
              <a:rPr lang="ru-RU" sz="2400" dirty="0" smtClean="0">
                <a:solidFill>
                  <a:schemeClr val="tx1"/>
                </a:solidFill>
              </a:rPr>
              <a:t>(«из варяг в греки») – </a:t>
            </a:r>
            <a:r>
              <a:rPr lang="ru-RU" sz="2400" b="1" dirty="0" smtClean="0">
                <a:solidFill>
                  <a:schemeClr val="tx1"/>
                </a:solidFill>
              </a:rPr>
              <a:t>великой </a:t>
            </a:r>
            <a:r>
              <a:rPr lang="ru-RU" sz="2400" b="1" dirty="0">
                <a:solidFill>
                  <a:schemeClr val="tx1"/>
                </a:solidFill>
              </a:rPr>
              <a:t>славянской реки Днепр</a:t>
            </a:r>
            <a:r>
              <a:rPr lang="ru-RU" sz="2400" dirty="0">
                <a:solidFill>
                  <a:schemeClr val="tx1"/>
                </a:solidFill>
              </a:rPr>
              <a:t>, в водах которого крестили Русь. </a:t>
            </a:r>
            <a:endParaRPr lang="ru-RU" sz="2400" dirty="0" smtClean="0">
              <a:solidFill>
                <a:schemeClr val="tx1"/>
              </a:solidFill>
            </a:endParaRPr>
          </a:p>
          <a:p>
            <a:pPr marL="0" indent="0">
              <a:buNone/>
            </a:pPr>
            <a:endParaRPr lang="ru-RU" sz="2000" dirty="0" smtClean="0">
              <a:solidFill>
                <a:schemeClr val="tx1"/>
              </a:solidFill>
            </a:endParaRPr>
          </a:p>
          <a:p>
            <a:pPr marL="0" indent="0" algn="ctr">
              <a:buNone/>
            </a:pPr>
            <a:r>
              <a:rPr lang="ru-RU" sz="2400" b="1" dirty="0" smtClean="0">
                <a:solidFill>
                  <a:schemeClr val="tx2"/>
                </a:solidFill>
              </a:rPr>
              <a:t>В </a:t>
            </a:r>
            <a:r>
              <a:rPr lang="ru-RU" sz="2400" b="1" dirty="0">
                <a:solidFill>
                  <a:schemeClr val="tx2"/>
                </a:solidFill>
              </a:rPr>
              <a:t>этом святом месте они пересекаются в виде православного креста. </a:t>
            </a:r>
          </a:p>
          <a:p>
            <a:endParaRPr lang="ru-RU"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75642" y="2370325"/>
            <a:ext cx="4441169" cy="2470617"/>
          </a:xfrm>
          <a:prstGeom prst="rect">
            <a:avLst/>
          </a:prstGeom>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8831" y="2963333"/>
            <a:ext cx="2033949" cy="1803402"/>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642" y="5030475"/>
            <a:ext cx="2167558" cy="1625669"/>
          </a:xfrm>
          <a:prstGeom prst="rect">
            <a:avLst/>
          </a:prstGeom>
        </p:spPr>
      </p:pic>
      <p:sp>
        <p:nvSpPr>
          <p:cNvPr id="15" name="TextBox 14"/>
          <p:cNvSpPr txBox="1"/>
          <p:nvPr/>
        </p:nvSpPr>
        <p:spPr>
          <a:xfrm>
            <a:off x="-8467" y="139523"/>
            <a:ext cx="1388533" cy="261610"/>
          </a:xfrm>
          <a:prstGeom prst="rect">
            <a:avLst/>
          </a:prstGeom>
        </p:spPr>
        <p:style>
          <a:lnRef idx="0">
            <a:scrgbClr r="0" g="0" b="0"/>
          </a:lnRef>
          <a:fillRef idx="1003">
            <a:schemeClr val="dk2"/>
          </a:fillRef>
          <a:effectRef idx="0">
            <a:scrgbClr r="0" g="0" b="0"/>
          </a:effectRef>
          <a:fontRef idx="major"/>
        </p:style>
        <p:txBody>
          <a:bodyPr wrap="square" rtlCol="0">
            <a:spAutoFit/>
          </a:bodyPr>
          <a:lstStyle/>
          <a:p>
            <a:r>
              <a:rPr lang="ru-RU" sz="1100" dirty="0" smtClean="0">
                <a:solidFill>
                  <a:schemeClr val="bg1"/>
                </a:solidFill>
              </a:rPr>
              <a:t>Описание</a:t>
            </a:r>
            <a:endParaRPr lang="ru-RU" sz="1100" dirty="0">
              <a:solidFill>
                <a:schemeClr val="bg1"/>
              </a:solidFill>
            </a:endParaRPr>
          </a:p>
        </p:txBody>
      </p:sp>
      <p:pic>
        <p:nvPicPr>
          <p:cNvPr id="16" name="Рисунок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8500" y="2620587"/>
            <a:ext cx="600331" cy="887785"/>
          </a:xfrm>
          <a:prstGeom prst="rect">
            <a:avLst/>
          </a:prstGeom>
        </p:spPr>
      </p:pic>
      <p:pic>
        <p:nvPicPr>
          <p:cNvPr id="18" name="Рисунок 17"/>
          <p:cNvPicPr>
            <a:picLocks noChangeAspect="1"/>
          </p:cNvPicPr>
          <p:nvPr/>
        </p:nvPicPr>
        <p:blipFill rotWithShape="1">
          <a:blip r:embed="rId9">
            <a:extLst>
              <a:ext uri="{28A0092B-C50C-407E-A947-70E740481C1C}">
                <a14:useLocalDpi xmlns:a14="http://schemas.microsoft.com/office/drawing/2010/main" val="0"/>
              </a:ext>
            </a:extLst>
          </a:blip>
          <a:srcRect l="19401" r="18750" b="32353"/>
          <a:stretch/>
        </p:blipFill>
        <p:spPr>
          <a:xfrm>
            <a:off x="2784515" y="5034792"/>
            <a:ext cx="2232296" cy="1621352"/>
          </a:xfrm>
          <a:prstGeom prst="rect">
            <a:avLst/>
          </a:prstGeom>
        </p:spPr>
      </p:pic>
    </p:spTree>
    <p:extLst>
      <p:ext uri="{BB962C8B-B14F-4D97-AF65-F5344CB8AC3E}">
        <p14:creationId xmlns:p14="http://schemas.microsoft.com/office/powerpoint/2010/main" val="42374732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idx="1"/>
          </p:nvPr>
        </p:nvSpPr>
        <p:spPr/>
        <p:txBody>
          <a:bodyPr/>
          <a:lstStyle/>
          <a:p>
            <a:r>
              <a:rPr lang="ru-RU" dirty="0" smtClean="0"/>
              <a:t> </a:t>
            </a:r>
            <a:endParaRPr lang="ru-RU" dirty="0"/>
          </a:p>
        </p:txBody>
      </p:sp>
      <p:sp>
        <p:nvSpPr>
          <p:cNvPr id="6" name="Текст 5"/>
          <p:cNvSpPr>
            <a:spLocks noGrp="1"/>
          </p:cNvSpPr>
          <p:nvPr>
            <p:ph type="body" sz="quarter" idx="3"/>
          </p:nvPr>
        </p:nvSpPr>
        <p:spPr/>
        <p:txBody>
          <a:bodyPr/>
          <a:lstStyle/>
          <a:p>
            <a:r>
              <a:rPr lang="ru-RU" dirty="0" smtClean="0"/>
              <a:t> </a:t>
            </a:r>
            <a:endParaRPr lang="ru-RU" dirty="0"/>
          </a:p>
        </p:txBody>
      </p:sp>
      <p:sp>
        <p:nvSpPr>
          <p:cNvPr id="8" name="Текст 7"/>
          <p:cNvSpPr>
            <a:spLocks noGrp="1"/>
          </p:cNvSpPr>
          <p:nvPr>
            <p:ph type="body" sz="quarter" idx="13"/>
          </p:nvPr>
        </p:nvSpPr>
        <p:spPr/>
        <p:txBody>
          <a:bodyPr/>
          <a:lstStyle/>
          <a:p>
            <a:r>
              <a:rPr lang="ru-RU" dirty="0" smtClean="0"/>
              <a:t> </a:t>
            </a:r>
            <a:endParaRPr lang="ru-RU" dirty="0"/>
          </a:p>
        </p:txBody>
      </p:sp>
      <p:sp>
        <p:nvSpPr>
          <p:cNvPr id="9" name="Номер слайда 8"/>
          <p:cNvSpPr>
            <a:spLocks noGrp="1"/>
          </p:cNvSpPr>
          <p:nvPr>
            <p:ph type="sldNum" sz="quarter" idx="12"/>
          </p:nvPr>
        </p:nvSpPr>
        <p:spPr/>
        <p:txBody>
          <a:bodyPr/>
          <a:lstStyle/>
          <a:p>
            <a:fld id="{D57F1E4F-1CFF-5643-939E-217C01CDF565}" type="slidenum">
              <a:rPr lang="en-US" smtClean="0"/>
              <a:pPr/>
              <a:t>20</a:t>
            </a:fld>
            <a:endParaRPr lang="en-US" dirty="0"/>
          </a:p>
        </p:txBody>
      </p:sp>
      <p:sp>
        <p:nvSpPr>
          <p:cNvPr id="10" name="TextBox 9"/>
          <p:cNvSpPr txBox="1"/>
          <p:nvPr/>
        </p:nvSpPr>
        <p:spPr>
          <a:xfrm>
            <a:off x="110566" y="6150114"/>
            <a:ext cx="2088776" cy="707886"/>
          </a:xfrm>
          <a:prstGeom prst="rect">
            <a:avLst/>
          </a:prstGeom>
          <a:noFill/>
        </p:spPr>
        <p:txBody>
          <a:bodyPr wrap="square" rtlCol="0">
            <a:spAutoFit/>
          </a:bodyPr>
          <a:lstStyle/>
          <a:p>
            <a:r>
              <a:rPr lang="ru-RU" sz="4000" b="1" dirty="0" smtClean="0"/>
              <a:t>1</a:t>
            </a:r>
            <a:r>
              <a:rPr lang="ru-RU" sz="2800" b="1" dirty="0" smtClean="0">
                <a:solidFill>
                  <a:srgbClr val="FF0000"/>
                </a:solidFill>
              </a:rPr>
              <a:t> </a:t>
            </a:r>
            <a:r>
              <a:rPr lang="ru-RU" b="1" dirty="0" smtClean="0">
                <a:solidFill>
                  <a:srgbClr val="FF0000"/>
                </a:solidFill>
              </a:rPr>
              <a:t>день</a:t>
            </a:r>
            <a:endParaRPr lang="ru-RU" b="1" dirty="0">
              <a:solidFill>
                <a:srgbClr val="FF0000"/>
              </a:solidFill>
            </a:endParaRPr>
          </a:p>
        </p:txBody>
      </p:sp>
      <p:pic>
        <p:nvPicPr>
          <p:cNvPr id="20" name="Рисунок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pic>
        <p:nvPicPr>
          <p:cNvPr id="23" name="Picture 2" descr="http://s004.radikal.ru/i207/1207/3f/fd98fe20a363.jpg"/>
          <p:cNvPicPr>
            <a:picLocks noChangeAspect="1" noChangeArrowheads="1"/>
          </p:cNvPicPr>
          <p:nvPr/>
        </p:nvPicPr>
        <p:blipFill>
          <a:blip r:embed="rId4" cstate="print"/>
          <a:srcRect/>
          <a:stretch>
            <a:fillRect/>
          </a:stretch>
        </p:blipFill>
        <p:spPr bwMode="auto">
          <a:xfrm>
            <a:off x="1141051" y="3975972"/>
            <a:ext cx="3153686" cy="2093259"/>
          </a:xfrm>
          <a:prstGeom prst="rect">
            <a:avLst/>
          </a:prstGeom>
          <a:noFill/>
        </p:spPr>
      </p:pic>
      <p:pic>
        <p:nvPicPr>
          <p:cNvPr id="25" name="Picture 8" descr="http://s51.radikal.ru/i131/1207/fe/bcf403f38e29.jpg"/>
          <p:cNvPicPr>
            <a:picLocks noChangeAspect="1" noChangeArrowheads="1"/>
          </p:cNvPicPr>
          <p:nvPr/>
        </p:nvPicPr>
        <p:blipFill>
          <a:blip r:embed="rId5" cstate="print"/>
          <a:srcRect/>
          <a:stretch>
            <a:fillRect/>
          </a:stretch>
        </p:blipFill>
        <p:spPr bwMode="auto">
          <a:xfrm>
            <a:off x="7884391" y="3975972"/>
            <a:ext cx="3153686" cy="2093259"/>
          </a:xfrm>
          <a:prstGeom prst="rect">
            <a:avLst/>
          </a:prstGeom>
          <a:noFill/>
        </p:spPr>
      </p:pic>
      <p:sp>
        <p:nvSpPr>
          <p:cNvPr id="5" name="Прямоугольник 4"/>
          <p:cNvSpPr/>
          <p:nvPr/>
        </p:nvSpPr>
        <p:spPr>
          <a:xfrm>
            <a:off x="474132" y="2595032"/>
            <a:ext cx="11252201" cy="982834"/>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sz="1700" dirty="0" smtClean="0">
              <a:solidFill>
                <a:schemeClr val="tx1"/>
              </a:solidFill>
            </a:endParaRPr>
          </a:p>
          <a:p>
            <a:pPr algn="ctr"/>
            <a:r>
              <a:rPr lang="ru-RU" sz="2800" dirty="0" smtClean="0">
                <a:solidFill>
                  <a:schemeClr val="bg1"/>
                </a:solidFill>
              </a:rPr>
              <a:t>В течение дня все желающие принимают участие в насыщенной спортивной и развлекательной программе</a:t>
            </a:r>
            <a:endParaRPr lang="ru-RU" sz="2800" dirty="0">
              <a:solidFill>
                <a:schemeClr val="bg1"/>
              </a:solidFill>
            </a:endParaRPr>
          </a:p>
          <a:p>
            <a:pPr algn="ctr"/>
            <a:endParaRPr lang="ru-RU" sz="1600" dirty="0"/>
          </a:p>
        </p:txBody>
      </p:sp>
      <p:sp>
        <p:nvSpPr>
          <p:cNvPr id="14" name="Заголовок 1"/>
          <p:cNvSpPr txBox="1">
            <a:spLocks/>
          </p:cNvSpPr>
          <p:nvPr/>
        </p:nvSpPr>
        <p:spPr bwMode="gray">
          <a:xfrm>
            <a:off x="1526881" y="857414"/>
            <a:ext cx="882565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400" smtClean="0"/>
              <a:t>КОРОТКО О ГЛАВНОМ ПАТРИОТИЧЕСКОМ СОБЫТИИ СМОЛЕНЩИНЫ</a:t>
            </a:r>
            <a:endParaRPr lang="ru-RU" sz="2400" dirty="0"/>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6949" y="3975972"/>
            <a:ext cx="3121152" cy="2072640"/>
          </a:xfrm>
          <a:prstGeom prst="rect">
            <a:avLst/>
          </a:prstGeom>
        </p:spPr>
      </p:pic>
    </p:spTree>
    <p:extLst>
      <p:ext uri="{BB962C8B-B14F-4D97-AF65-F5344CB8AC3E}">
        <p14:creationId xmlns:p14="http://schemas.microsoft.com/office/powerpoint/2010/main" val="26438125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a:t>Второй день </a:t>
            </a:r>
            <a:r>
              <a:rPr lang="ru-RU" dirty="0" smtClean="0"/>
              <a:t>имеет патриотическую направленность</a:t>
            </a:r>
            <a:r>
              <a:rPr lang="ru-RU" dirty="0"/>
              <a:t/>
            </a:r>
            <a:br>
              <a:rPr lang="ru-RU" dirty="0"/>
            </a:br>
            <a:endParaRPr lang="ru-RU" dirty="0"/>
          </a:p>
        </p:txBody>
      </p:sp>
      <p:sp>
        <p:nvSpPr>
          <p:cNvPr id="4" name="Текст 3"/>
          <p:cNvSpPr>
            <a:spLocks noGrp="1"/>
          </p:cNvSpPr>
          <p:nvPr>
            <p:ph type="body" sz="half" idx="2"/>
          </p:nvPr>
        </p:nvSpPr>
        <p:spPr/>
        <p:txBody>
          <a:bodyPr>
            <a:noAutofit/>
          </a:bodyPr>
          <a:lstStyle/>
          <a:p>
            <a:r>
              <a:rPr lang="ru-RU" sz="2400" dirty="0" smtClean="0"/>
              <a:t>Берег Днепра </a:t>
            </a:r>
            <a:r>
              <a:rPr lang="ru-RU" sz="2400" dirty="0"/>
              <a:t>с трудом вмещает желающих прикоснуться к истории Соловьевой </a:t>
            </a:r>
            <a:r>
              <a:rPr lang="ru-RU" sz="2400" dirty="0" smtClean="0"/>
              <a:t>переправы</a:t>
            </a:r>
            <a:endParaRPr lang="ru-RU" sz="2400"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21</a:t>
            </a:fld>
            <a:endParaRPr lang="en-US" dirty="0"/>
          </a:p>
        </p:txBody>
      </p:sp>
      <p:sp>
        <p:nvSpPr>
          <p:cNvPr id="13" name="TextBox 12"/>
          <p:cNvSpPr txBox="1"/>
          <p:nvPr/>
        </p:nvSpPr>
        <p:spPr>
          <a:xfrm>
            <a:off x="6391835" y="2927395"/>
            <a:ext cx="5701553" cy="1384995"/>
          </a:xfrm>
          <a:prstGeom prst="rect">
            <a:avLst/>
          </a:prstGeom>
          <a:noFill/>
        </p:spPr>
        <p:txBody>
          <a:bodyPr wrap="square" rtlCol="0">
            <a:spAutoFit/>
          </a:bodyPr>
          <a:lstStyle/>
          <a:p>
            <a:r>
              <a:rPr lang="ru-RU" sz="1600" dirty="0" smtClean="0"/>
              <a:t>Традиционно проходит </a:t>
            </a:r>
            <a:br>
              <a:rPr lang="ru-RU" sz="1600" dirty="0" smtClean="0"/>
            </a:br>
            <a:r>
              <a:rPr lang="ru-RU" sz="1600" b="1" dirty="0" smtClean="0">
                <a:solidFill>
                  <a:srgbClr val="C00000"/>
                </a:solidFill>
              </a:rPr>
              <a:t>церемония перезахоронения </a:t>
            </a:r>
            <a:r>
              <a:rPr lang="ru-RU" sz="1600" b="1" dirty="0">
                <a:solidFill>
                  <a:srgbClr val="C00000"/>
                </a:solidFill>
              </a:rPr>
              <a:t>останков советских воинов</a:t>
            </a:r>
            <a:r>
              <a:rPr lang="ru-RU" sz="1600" dirty="0">
                <a:solidFill>
                  <a:srgbClr val="C00000"/>
                </a:solidFill>
              </a:rPr>
              <a:t>, </a:t>
            </a:r>
            <a:r>
              <a:rPr lang="ru-RU" sz="1600" b="1" dirty="0">
                <a:solidFill>
                  <a:srgbClr val="C00000"/>
                </a:solidFill>
              </a:rPr>
              <a:t>погибших на территории </a:t>
            </a:r>
            <a:r>
              <a:rPr lang="ru-RU" b="1" dirty="0">
                <a:solidFill>
                  <a:srgbClr val="C00000"/>
                </a:solidFill>
              </a:rPr>
              <a:t>Кардымовского района </a:t>
            </a:r>
            <a:r>
              <a:rPr lang="ru-RU" sz="1600" b="1" dirty="0">
                <a:solidFill>
                  <a:srgbClr val="C00000"/>
                </a:solidFill>
              </a:rPr>
              <a:t>в годы Великой Отечественной </a:t>
            </a:r>
            <a:r>
              <a:rPr lang="ru-RU" sz="1600" b="1" dirty="0" smtClean="0">
                <a:solidFill>
                  <a:srgbClr val="C00000"/>
                </a:solidFill>
              </a:rPr>
              <a:t>войны, и найденных входе поисковых работ </a:t>
            </a:r>
            <a:endParaRPr lang="ru-RU" sz="1400" b="1" dirty="0">
              <a:solidFill>
                <a:srgbClr val="C00000"/>
              </a:solidFill>
            </a:endParaRPr>
          </a:p>
        </p:txBody>
      </p:sp>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835" y="694105"/>
            <a:ext cx="3121152" cy="2072640"/>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835" y="4381172"/>
            <a:ext cx="3121152" cy="2072640"/>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1964" y="4679145"/>
            <a:ext cx="3121152" cy="2072640"/>
          </a:xfrm>
          <a:prstGeom prst="rect">
            <a:avLst/>
          </a:prstGeom>
        </p:spPr>
      </p:pic>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5174" y="1416440"/>
            <a:ext cx="2637929" cy="1751750"/>
          </a:xfrm>
          <a:prstGeom prst="rect">
            <a:avLst/>
          </a:prstGeom>
        </p:spPr>
      </p:pic>
    </p:spTree>
    <p:extLst>
      <p:ext uri="{BB962C8B-B14F-4D97-AF65-F5344CB8AC3E}">
        <p14:creationId xmlns:p14="http://schemas.microsoft.com/office/powerpoint/2010/main" val="3367564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8518" y="618565"/>
            <a:ext cx="3406588" cy="2277035"/>
          </a:xfrm>
        </p:spPr>
        <p:txBody>
          <a:bodyPr/>
          <a:lstStyle/>
          <a:p>
            <a:r>
              <a:rPr lang="ru-RU" b="1" dirty="0" smtClean="0"/>
              <a:t>Военно-историческая </a:t>
            </a:r>
            <a:r>
              <a:rPr lang="ru-RU" b="1" dirty="0"/>
              <a:t>реконструкция боя на Соловьевой переправе</a:t>
            </a:r>
          </a:p>
        </p:txBody>
      </p:sp>
      <p:sp>
        <p:nvSpPr>
          <p:cNvPr id="4" name="Текст 3"/>
          <p:cNvSpPr>
            <a:spLocks noGrp="1"/>
          </p:cNvSpPr>
          <p:nvPr>
            <p:ph type="body" sz="half" idx="2"/>
          </p:nvPr>
        </p:nvSpPr>
        <p:spPr/>
        <p:txBody>
          <a:bodyPr>
            <a:normAutofit lnSpcReduction="10000"/>
          </a:bodyPr>
          <a:lstStyle/>
          <a:p>
            <a:r>
              <a:rPr lang="ru-RU" sz="1800" dirty="0"/>
              <a:t>Одно из самых ярких событий </a:t>
            </a:r>
            <a:r>
              <a:rPr lang="ru-RU" sz="2400" b="1" dirty="0"/>
              <a:t>второго фестивального </a:t>
            </a:r>
            <a:r>
              <a:rPr lang="ru-RU" sz="2400" b="1" dirty="0" smtClean="0"/>
              <a:t>дня</a:t>
            </a:r>
          </a:p>
          <a:p>
            <a:r>
              <a:rPr lang="ru-RU" sz="1800" dirty="0" smtClean="0"/>
              <a:t>Более </a:t>
            </a:r>
            <a:r>
              <a:rPr lang="ru-RU" sz="2400" b="1" dirty="0"/>
              <a:t>5</a:t>
            </a:r>
            <a:r>
              <a:rPr lang="ru-RU" sz="2400" b="1" dirty="0" smtClean="0"/>
              <a:t>000</a:t>
            </a:r>
            <a:r>
              <a:rPr lang="ru-RU" sz="1800" dirty="0" smtClean="0"/>
              <a:t> </a:t>
            </a:r>
            <a:r>
              <a:rPr lang="ru-RU" sz="1800" dirty="0"/>
              <a:t>зрителей </a:t>
            </a:r>
            <a:r>
              <a:rPr lang="ru-RU" sz="1800" dirty="0" smtClean="0"/>
              <a:t>наблюдают за грандиозной реконструкцией сражения 1941 года</a:t>
            </a:r>
            <a:endParaRPr lang="ru-RU" sz="1800"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851" y="1330684"/>
            <a:ext cx="3422339" cy="227330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979" y="2558531"/>
            <a:ext cx="2907872" cy="1928690"/>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9320" y="618565"/>
            <a:ext cx="2907469" cy="2102193"/>
          </a:xfrm>
          <a:prstGeom prst="rect">
            <a:avLst/>
          </a:prstGeom>
        </p:spPr>
      </p:pic>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pic>
        <p:nvPicPr>
          <p:cNvPr id="12" name="Рисунок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8638" y="4487221"/>
            <a:ext cx="2895993" cy="1699948"/>
          </a:xfrm>
          <a:prstGeom prst="rect">
            <a:avLst/>
          </a:prstGeom>
        </p:spPr>
      </p:pic>
      <p:pic>
        <p:nvPicPr>
          <p:cNvPr id="3" name="Рисунок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5949" y="3386134"/>
            <a:ext cx="3422339" cy="2272647"/>
          </a:xfrm>
          <a:prstGeom prst="rect">
            <a:avLst/>
          </a:prstGeom>
        </p:spPr>
      </p:pic>
    </p:spTree>
    <p:extLst>
      <p:ext uri="{BB962C8B-B14F-4D97-AF65-F5344CB8AC3E}">
        <p14:creationId xmlns:p14="http://schemas.microsoft.com/office/powerpoint/2010/main" val="1620739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8292" y="5242138"/>
            <a:ext cx="10257114" cy="566738"/>
          </a:xfrm>
        </p:spPr>
        <p:txBody>
          <a:bodyPr>
            <a:noAutofit/>
          </a:bodyPr>
          <a:lstStyle/>
          <a:p>
            <a:pPr algn="ctr"/>
            <a:r>
              <a:rPr lang="ru-RU" sz="2800" dirty="0" smtClean="0"/>
              <a:t>ФЕСТИВАЛЬ ПАТРИОТИЧЕСКОЙ ПЕСНИ</a:t>
            </a:r>
            <a:endParaRPr lang="ru-RU" sz="2800"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27" y="295729"/>
            <a:ext cx="3227620" cy="4113749"/>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928" y="540830"/>
            <a:ext cx="3036688" cy="2017166"/>
          </a:xfrm>
          <a:prstGeom prst="rect">
            <a:avLst/>
          </a:prstGeom>
        </p:spPr>
      </p:pic>
      <p:pic>
        <p:nvPicPr>
          <p:cNvPr id="8" name="Picture 6" descr="http://s43.radikal.ru/i102/1207/66/728ca2abf414.jpg"/>
          <p:cNvPicPr>
            <a:picLocks noChangeAspect="1" noChangeArrowheads="1"/>
          </p:cNvPicPr>
          <p:nvPr/>
        </p:nvPicPr>
        <p:blipFill>
          <a:blip r:embed="rId5" cstate="print"/>
          <a:srcRect/>
          <a:stretch>
            <a:fillRect/>
          </a:stretch>
        </p:blipFill>
        <p:spPr bwMode="auto">
          <a:xfrm>
            <a:off x="3319885" y="1967975"/>
            <a:ext cx="3036688" cy="2016551"/>
          </a:xfrm>
          <a:prstGeom prst="rect">
            <a:avLst/>
          </a:prstGeom>
          <a:noFill/>
        </p:spPr>
      </p:pic>
      <p:pic>
        <p:nvPicPr>
          <p:cNvPr id="9" name="Рисунок 8"/>
          <p:cNvPicPr>
            <a:picLocks noChangeAspect="1"/>
          </p:cNvPicPr>
          <p:nvPr/>
        </p:nvPicPr>
        <p:blipFill rotWithShape="1">
          <a:blip r:embed="rId6">
            <a:extLst>
              <a:ext uri="{28A0092B-C50C-407E-A947-70E740481C1C}">
                <a14:useLocalDpi xmlns:a14="http://schemas.microsoft.com/office/drawing/2010/main" val="0"/>
              </a:ext>
            </a:extLst>
          </a:blip>
          <a:srcRect t="37318"/>
          <a:stretch/>
        </p:blipFill>
        <p:spPr>
          <a:xfrm>
            <a:off x="5925532" y="2366676"/>
            <a:ext cx="4668607" cy="1949680"/>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pic>
        <p:nvPicPr>
          <p:cNvPr id="11" name="Рисунок 10"/>
          <p:cNvPicPr>
            <a:picLocks noChangeAspect="1"/>
          </p:cNvPicPr>
          <p:nvPr/>
        </p:nvPicPr>
        <p:blipFill rotWithShape="1">
          <a:blip r:embed="rId8">
            <a:extLst>
              <a:ext uri="{28A0092B-C50C-407E-A947-70E740481C1C}">
                <a14:useLocalDpi xmlns:a14="http://schemas.microsoft.com/office/drawing/2010/main" val="0"/>
              </a:ext>
            </a:extLst>
          </a:blip>
          <a:srcRect b="57205"/>
          <a:stretch/>
        </p:blipFill>
        <p:spPr>
          <a:xfrm>
            <a:off x="6754000" y="1333492"/>
            <a:ext cx="4619722" cy="1311411"/>
          </a:xfrm>
          <a:prstGeom prst="rect">
            <a:avLst/>
          </a:prstGeom>
        </p:spPr>
      </p:pic>
    </p:spTree>
    <p:extLst>
      <p:ext uri="{BB962C8B-B14F-4D97-AF65-F5344CB8AC3E}">
        <p14:creationId xmlns:p14="http://schemas.microsoft.com/office/powerpoint/2010/main" val="3571132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53" y="837534"/>
            <a:ext cx="3272155" cy="2169129"/>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b="7242"/>
          <a:stretch/>
        </p:blipFill>
        <p:spPr>
          <a:xfrm>
            <a:off x="958585" y="2729552"/>
            <a:ext cx="2698206" cy="1611767"/>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198" y="1276250"/>
            <a:ext cx="3538336" cy="2345468"/>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4493" y="3320742"/>
            <a:ext cx="3384878" cy="2707902"/>
          </a:xfrm>
          <a:prstGeom prst="rect">
            <a:avLst/>
          </a:prstGeom>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365" y="4040343"/>
            <a:ext cx="3148646" cy="1988301"/>
          </a:xfrm>
          <a:prstGeom prst="rect">
            <a:avLst/>
          </a:prstGeom>
        </p:spPr>
      </p:pic>
      <p:sp>
        <p:nvSpPr>
          <p:cNvPr id="12" name="TextBox 11"/>
          <p:cNvSpPr txBox="1"/>
          <p:nvPr/>
        </p:nvSpPr>
        <p:spPr>
          <a:xfrm>
            <a:off x="7569500" y="1728892"/>
            <a:ext cx="3818968" cy="378565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ru-RU" sz="2000" dirty="0"/>
              <a:t>День завершается уникальной </a:t>
            </a:r>
            <a:r>
              <a:rPr lang="ru-RU" sz="2000" dirty="0">
                <a:solidFill>
                  <a:schemeClr val="bg1"/>
                </a:solidFill>
              </a:rPr>
              <a:t>акцией </a:t>
            </a:r>
            <a:r>
              <a:rPr lang="ru-RU" sz="2000" dirty="0" smtClean="0">
                <a:solidFill>
                  <a:schemeClr val="bg1"/>
                </a:solidFill>
              </a:rPr>
              <a:t/>
            </a:r>
            <a:br>
              <a:rPr lang="ru-RU" sz="2000" dirty="0" smtClean="0">
                <a:solidFill>
                  <a:schemeClr val="bg1"/>
                </a:solidFill>
              </a:rPr>
            </a:br>
            <a:r>
              <a:rPr lang="ru-RU" sz="2000" b="1" dirty="0" smtClean="0">
                <a:solidFill>
                  <a:schemeClr val="bg1"/>
                </a:solidFill>
              </a:rPr>
              <a:t>«</a:t>
            </a:r>
            <a:r>
              <a:rPr lang="ru-RU" sz="2000" b="1" dirty="0">
                <a:solidFill>
                  <a:schemeClr val="bg1"/>
                </a:solidFill>
              </a:rPr>
              <a:t>Свеча Памяти». </a:t>
            </a:r>
            <a:endParaRPr lang="ru-RU" sz="2000" b="1" dirty="0" smtClean="0">
              <a:solidFill>
                <a:schemeClr val="bg1"/>
              </a:solidFill>
            </a:endParaRPr>
          </a:p>
          <a:p>
            <a:endParaRPr lang="ru-RU" sz="2000" b="1" dirty="0">
              <a:solidFill>
                <a:schemeClr val="bg1"/>
              </a:solidFill>
            </a:endParaRPr>
          </a:p>
          <a:p>
            <a:r>
              <a:rPr lang="ru-RU" sz="2000" dirty="0" smtClean="0"/>
              <a:t>Великая </a:t>
            </a:r>
            <a:r>
              <a:rPr lang="ru-RU" sz="2000" dirty="0"/>
              <a:t>славянская река Днепр освещается огнями тысяч спущенных на воду плотиков, сделанных руками воспитанников дошкольных учреждений, как символ душ погибших при защите переправы. </a:t>
            </a:r>
          </a:p>
        </p:txBody>
      </p:sp>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spTree>
    <p:extLst>
      <p:ext uri="{BB962C8B-B14F-4D97-AF65-F5344CB8AC3E}">
        <p14:creationId xmlns:p14="http://schemas.microsoft.com/office/powerpoint/2010/main" val="3694021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25</a:t>
            </a:fld>
            <a:endParaRPr lang="en-US" dirty="0"/>
          </a:p>
        </p:txBody>
      </p:sp>
      <p:sp>
        <p:nvSpPr>
          <p:cNvPr id="6" name="TextBox 5"/>
          <p:cNvSpPr txBox="1"/>
          <p:nvPr/>
        </p:nvSpPr>
        <p:spPr>
          <a:xfrm>
            <a:off x="713806" y="1202881"/>
            <a:ext cx="5608303" cy="4678204"/>
          </a:xfrm>
          <a:prstGeom prst="rect">
            <a:avLst/>
          </a:prstGeom>
          <a:noFill/>
        </p:spPr>
        <p:txBody>
          <a:bodyPr wrap="square" rtlCol="0">
            <a:spAutoFit/>
          </a:bodyPr>
          <a:lstStyle/>
          <a:p>
            <a:r>
              <a:rPr lang="ru-RU" sz="3200" dirty="0" smtClean="0">
                <a:solidFill>
                  <a:srgbClr val="FFC000"/>
                </a:solidFill>
              </a:rPr>
              <a:t>Акция «Свеча Памяти» на Соловьевой переправе ежегодно проходит и в день начала Великой Отечественной войны 1941 – 1945 годов – в ночь с </a:t>
            </a:r>
            <a:r>
              <a:rPr lang="ru-RU" sz="3200" b="1" dirty="0" smtClean="0">
                <a:solidFill>
                  <a:srgbClr val="FFC000"/>
                </a:solidFill>
              </a:rPr>
              <a:t>21</a:t>
            </a:r>
            <a:r>
              <a:rPr lang="ru-RU" sz="3200" dirty="0" smtClean="0">
                <a:solidFill>
                  <a:srgbClr val="FFC000"/>
                </a:solidFill>
              </a:rPr>
              <a:t> на </a:t>
            </a:r>
            <a:r>
              <a:rPr lang="ru-RU" sz="3200" b="1" dirty="0" smtClean="0">
                <a:solidFill>
                  <a:srgbClr val="FFC000"/>
                </a:solidFill>
              </a:rPr>
              <a:t>22</a:t>
            </a:r>
            <a:r>
              <a:rPr lang="ru-RU" sz="3200" dirty="0" smtClean="0">
                <a:solidFill>
                  <a:srgbClr val="FFC000"/>
                </a:solidFill>
              </a:rPr>
              <a:t> июня.</a:t>
            </a:r>
          </a:p>
          <a:p>
            <a:endParaRPr lang="ru-RU" dirty="0" smtClean="0">
              <a:solidFill>
                <a:srgbClr val="FFC000"/>
              </a:solidFill>
            </a:endParaRPr>
          </a:p>
          <a:p>
            <a:r>
              <a:rPr lang="ru-RU" dirty="0" smtClean="0">
                <a:solidFill>
                  <a:srgbClr val="FFC000"/>
                </a:solidFill>
              </a:rPr>
              <a:t>В </a:t>
            </a:r>
            <a:r>
              <a:rPr lang="ru-RU" sz="2000" b="1" dirty="0" smtClean="0">
                <a:solidFill>
                  <a:srgbClr val="FFC000"/>
                </a:solidFill>
              </a:rPr>
              <a:t>2014</a:t>
            </a:r>
            <a:r>
              <a:rPr lang="ru-RU" dirty="0" smtClean="0">
                <a:solidFill>
                  <a:srgbClr val="FFC000"/>
                </a:solidFill>
              </a:rPr>
              <a:t> году акция </a:t>
            </a:r>
            <a:r>
              <a:rPr lang="ru-RU" b="1" dirty="0" smtClean="0">
                <a:solidFill>
                  <a:srgbClr val="FFC000"/>
                </a:solidFill>
              </a:rPr>
              <a:t>приняла </a:t>
            </a:r>
            <a:r>
              <a:rPr lang="ru-RU" b="1" dirty="0" err="1" smtClean="0">
                <a:solidFill>
                  <a:srgbClr val="FFC000"/>
                </a:solidFill>
              </a:rPr>
              <a:t>общеобластной</a:t>
            </a:r>
            <a:r>
              <a:rPr lang="ru-RU" b="1" dirty="0" smtClean="0">
                <a:solidFill>
                  <a:srgbClr val="FFC000"/>
                </a:solidFill>
              </a:rPr>
              <a:t> масштаб. В ней приняли участие более 5 тысяч человек со всей области.</a:t>
            </a:r>
            <a:endParaRPr lang="ru-RU" dirty="0">
              <a:solidFill>
                <a:srgbClr val="FFC000"/>
              </a:solidFill>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575" y="1751506"/>
            <a:ext cx="5238449" cy="3472428"/>
          </a:xfrm>
          <a:prstGeom prst="rect">
            <a:avLst/>
          </a:prstGeom>
        </p:spPr>
      </p:pic>
    </p:spTree>
    <p:extLst>
      <p:ext uri="{BB962C8B-B14F-4D97-AF65-F5344CB8AC3E}">
        <p14:creationId xmlns:p14="http://schemas.microsoft.com/office/powerpoint/2010/main" val="10066850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p:txBody>
          <a:bodyPr>
            <a:normAutofit fontScale="90000"/>
          </a:bodyPr>
          <a:lstStyle/>
          <a:p>
            <a:r>
              <a:rPr lang="ru-RU" sz="4900" b="1" dirty="0" smtClean="0"/>
              <a:t>Третий </a:t>
            </a:r>
            <a:r>
              <a:rPr lang="ru-RU" sz="4900" b="1" dirty="0"/>
              <a:t>день </a:t>
            </a:r>
            <a:r>
              <a:rPr lang="ru-RU" dirty="0" smtClean="0"/>
              <a:t>– завершающий</a:t>
            </a:r>
            <a:r>
              <a:rPr lang="ru-RU" dirty="0"/>
              <a:t/>
            </a:r>
            <a:br>
              <a:rPr lang="ru-RU" dirty="0"/>
            </a:br>
            <a:endParaRPr lang="ru-RU" dirty="0"/>
          </a:p>
        </p:txBody>
      </p:sp>
      <p:sp>
        <p:nvSpPr>
          <p:cNvPr id="10" name="Текст 3"/>
          <p:cNvSpPr>
            <a:spLocks noGrp="1"/>
          </p:cNvSpPr>
          <p:nvPr>
            <p:ph type="body" sz="half" idx="2"/>
          </p:nvPr>
        </p:nvSpPr>
        <p:spPr>
          <a:xfrm>
            <a:off x="1153907" y="3702424"/>
            <a:ext cx="4376269" cy="1371600"/>
          </a:xfrm>
        </p:spPr>
        <p:txBody>
          <a:bodyPr>
            <a:noAutofit/>
          </a:bodyPr>
          <a:lstStyle/>
          <a:p>
            <a:r>
              <a:rPr lang="ru-RU" sz="2400" dirty="0" smtClean="0"/>
              <a:t>В этот день проводятся итоги фестиваля и награждение участников</a:t>
            </a:r>
            <a:endParaRPr lang="ru-RU" sz="2400"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072" y="2298196"/>
            <a:ext cx="2978544" cy="1975004"/>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274" y="389281"/>
            <a:ext cx="2978544" cy="1978186"/>
          </a:xfrm>
          <a:prstGeom prst="rect">
            <a:avLst/>
          </a:prstGeom>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0527" y="1422084"/>
            <a:ext cx="1983051" cy="1316870"/>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7308" y="3832441"/>
            <a:ext cx="3901440" cy="2590800"/>
          </a:xfrm>
          <a:prstGeom prst="rect">
            <a:avLst/>
          </a:prstGeom>
        </p:spPr>
      </p:pic>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4950" y="2583357"/>
            <a:ext cx="2769190" cy="1843242"/>
          </a:xfrm>
          <a:prstGeom prst="rect">
            <a:avLst/>
          </a:prstGeom>
        </p:spPr>
      </p:pic>
      <p:pic>
        <p:nvPicPr>
          <p:cNvPr id="14" name="Рисунок 13"/>
          <p:cNvPicPr>
            <a:picLocks noChangeAspect="1"/>
          </p:cNvPicPr>
          <p:nvPr/>
        </p:nvPicPr>
        <p:blipFill rotWithShape="1">
          <a:blip r:embed="rId9">
            <a:extLst>
              <a:ext uri="{28A0092B-C50C-407E-A947-70E740481C1C}">
                <a14:useLocalDpi xmlns:a14="http://schemas.microsoft.com/office/drawing/2010/main" val="0"/>
              </a:ext>
            </a:extLst>
          </a:blip>
          <a:srcRect l="22026" t="16186" r="18028" b="17069"/>
          <a:stretch/>
        </p:blipFill>
        <p:spPr>
          <a:xfrm>
            <a:off x="9492165" y="4203747"/>
            <a:ext cx="2427429" cy="2027081"/>
          </a:xfrm>
          <a:prstGeom prst="rect">
            <a:avLst/>
          </a:prstGeom>
        </p:spPr>
      </p:pic>
    </p:spTree>
    <p:extLst>
      <p:ext uri="{BB962C8B-B14F-4D97-AF65-F5344CB8AC3E}">
        <p14:creationId xmlns:p14="http://schemas.microsoft.com/office/powerpoint/2010/main" val="1949939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87222" y="2318963"/>
            <a:ext cx="5452033" cy="2677648"/>
          </a:xfrm>
        </p:spPr>
        <p:txBody>
          <a:bodyPr/>
          <a:lstStyle/>
          <a:p>
            <a:r>
              <a:rPr lang="ru-RU" sz="3200" dirty="0" smtClean="0"/>
              <a:t>Сегодня Соловьева </a:t>
            </a:r>
            <a:r>
              <a:rPr lang="ru-RU" sz="3200" dirty="0"/>
              <a:t>переправа входит в состав паломнического </a:t>
            </a:r>
            <a:r>
              <a:rPr lang="ru-RU" sz="3200" dirty="0" smtClean="0"/>
              <a:t>и </a:t>
            </a:r>
            <a:r>
              <a:rPr lang="ru-RU" sz="3200" dirty="0"/>
              <a:t>туристского </a:t>
            </a:r>
            <a:r>
              <a:rPr lang="ru-RU" sz="3200" dirty="0" smtClean="0"/>
              <a:t>маршрутов </a:t>
            </a:r>
            <a:r>
              <a:rPr lang="ru-RU" sz="3200" dirty="0"/>
              <a:t>по Старой смоленской </a:t>
            </a:r>
            <a:r>
              <a:rPr lang="ru-RU" sz="3200" dirty="0" smtClean="0"/>
              <a:t>дороге,</a:t>
            </a:r>
            <a:r>
              <a:rPr lang="ru-RU" sz="3600" dirty="0"/>
              <a:t/>
            </a:r>
            <a:br>
              <a:rPr lang="ru-RU" sz="3600" dirty="0"/>
            </a:br>
            <a:endParaRPr lang="ru-RU" sz="3600" dirty="0"/>
          </a:p>
        </p:txBody>
      </p:sp>
      <p:sp>
        <p:nvSpPr>
          <p:cNvPr id="3" name="Подзаголовок 2"/>
          <p:cNvSpPr>
            <a:spLocks noGrp="1"/>
          </p:cNvSpPr>
          <p:nvPr>
            <p:ph type="subTitle" idx="1"/>
          </p:nvPr>
        </p:nvSpPr>
        <p:spPr>
          <a:xfrm>
            <a:off x="1087222" y="4565901"/>
            <a:ext cx="5918198" cy="861420"/>
          </a:xfrm>
        </p:spPr>
        <p:txBody>
          <a:bodyPr>
            <a:normAutofit/>
          </a:bodyPr>
          <a:lstStyle/>
          <a:p>
            <a:r>
              <a:rPr lang="ru-RU" dirty="0" smtClean="0"/>
              <a:t>Вызывая неподдельный интерес туристов со всей России и зарубежья</a:t>
            </a:r>
            <a:endParaRPr lang="ru-RU" dirty="0"/>
          </a:p>
        </p:txBody>
      </p:sp>
      <p:sp>
        <p:nvSpPr>
          <p:cNvPr id="4" name="Номер слайда 3"/>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970" y="3232783"/>
            <a:ext cx="4097436" cy="2731624"/>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6988" y="1060295"/>
            <a:ext cx="3650837" cy="2739766"/>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spTree>
    <p:extLst>
      <p:ext uri="{BB962C8B-B14F-4D97-AF65-F5344CB8AC3E}">
        <p14:creationId xmlns:p14="http://schemas.microsoft.com/office/powerpoint/2010/main" val="24115567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16" name="Рисунок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160" y="577603"/>
            <a:ext cx="6028913" cy="4004278"/>
          </a:xfrm>
          <a:prstGeom prst="rect">
            <a:avLst/>
          </a:prstGeom>
        </p:spPr>
      </p:pic>
      <p:sp>
        <p:nvSpPr>
          <p:cNvPr id="10" name="Содержимое 2"/>
          <p:cNvSpPr txBox="1">
            <a:spLocks/>
          </p:cNvSpPr>
          <p:nvPr/>
        </p:nvSpPr>
        <p:spPr>
          <a:xfrm>
            <a:off x="6651073" y="4846640"/>
            <a:ext cx="4538134" cy="1357322"/>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tx2">
                    <a:lumMod val="40000"/>
                    <a:lumOff val="6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marL="88900" indent="47625" algn="ctr">
              <a:spcBef>
                <a:spcPts val="0"/>
              </a:spcBef>
            </a:pPr>
            <a:r>
              <a:rPr lang="ru-RU" sz="1600" b="1" dirty="0" smtClean="0"/>
              <a:t>В ИЮЛЕ 2015 года братская могила была реконструирована, на ее месте также торжественно был зажжен вечный огонь </a:t>
            </a:r>
          </a:p>
          <a:p>
            <a:pPr marL="88900" indent="47625" algn="ctr">
              <a:spcBef>
                <a:spcPts val="0"/>
              </a:spcBef>
            </a:pPr>
            <a:endParaRPr lang="ru-RU" sz="1600" b="1" dirty="0"/>
          </a:p>
          <a:p>
            <a:pPr marL="88900" indent="47625" algn="ctr">
              <a:spcBef>
                <a:spcPts val="0"/>
              </a:spcBef>
            </a:pPr>
            <a:endParaRPr lang="ru-RU" sz="1600" dirty="0"/>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sp>
        <p:nvSpPr>
          <p:cNvPr id="13" name="TextBox 12"/>
          <p:cNvSpPr txBox="1"/>
          <p:nvPr/>
        </p:nvSpPr>
        <p:spPr>
          <a:xfrm>
            <a:off x="-8467" y="139523"/>
            <a:ext cx="1388533" cy="261610"/>
          </a:xfrm>
          <a:prstGeom prst="rect">
            <a:avLst/>
          </a:prstGeom>
        </p:spPr>
        <p:style>
          <a:lnRef idx="0">
            <a:scrgbClr r="0" g="0" b="0"/>
          </a:lnRef>
          <a:fillRef idx="1003">
            <a:schemeClr val="dk2"/>
          </a:fillRef>
          <a:effectRef idx="0">
            <a:scrgbClr r="0" g="0" b="0"/>
          </a:effectRef>
          <a:fontRef idx="major"/>
        </p:style>
        <p:txBody>
          <a:bodyPr wrap="square" rtlCol="0">
            <a:spAutoFit/>
          </a:bodyPr>
          <a:lstStyle/>
          <a:p>
            <a:r>
              <a:rPr lang="ru-RU" sz="1100" dirty="0" smtClean="0">
                <a:solidFill>
                  <a:schemeClr val="bg1"/>
                </a:solidFill>
              </a:rPr>
              <a:t>Объекты показа</a:t>
            </a:r>
            <a:endParaRPr lang="ru-RU" sz="1100" dirty="0">
              <a:solidFill>
                <a:schemeClr val="bg1"/>
              </a:solidFill>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46" y="4004278"/>
            <a:ext cx="2458720" cy="1632744"/>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1471" y="785674"/>
            <a:ext cx="2830456" cy="1879600"/>
          </a:xfrm>
          <a:prstGeom prst="rect">
            <a:avLst/>
          </a:prstGeom>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1471" y="2774497"/>
            <a:ext cx="2830456" cy="1877388"/>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9959" y="4004278"/>
            <a:ext cx="2721240" cy="1632744"/>
          </a:xfrm>
          <a:prstGeom prst="rect">
            <a:avLst/>
          </a:prstGeom>
        </p:spPr>
      </p:pic>
      <p:pic>
        <p:nvPicPr>
          <p:cNvPr id="15" name="Рисунок 14"/>
          <p:cNvPicPr>
            <a:picLocks noChangeAspect="1"/>
          </p:cNvPicPr>
          <p:nvPr/>
        </p:nvPicPr>
        <p:blipFill rotWithShape="1">
          <a:blip r:embed="rId8">
            <a:extLst>
              <a:ext uri="{28A0092B-C50C-407E-A947-70E740481C1C}">
                <a14:useLocalDpi xmlns:a14="http://schemas.microsoft.com/office/drawing/2010/main" val="0"/>
              </a:ext>
            </a:extLst>
          </a:blip>
          <a:srcRect l="32725" r="24598"/>
          <a:stretch/>
        </p:blipFill>
        <p:spPr>
          <a:xfrm>
            <a:off x="8920524" y="1343402"/>
            <a:ext cx="2069093" cy="3220131"/>
          </a:xfrm>
          <a:prstGeom prst="rect">
            <a:avLst/>
          </a:prstGeom>
        </p:spPr>
      </p:pic>
    </p:spTree>
    <p:extLst>
      <p:ext uri="{BB962C8B-B14F-4D97-AF65-F5344CB8AC3E}">
        <p14:creationId xmlns:p14="http://schemas.microsoft.com/office/powerpoint/2010/main" val="356471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4" y="922869"/>
            <a:ext cx="8825659" cy="706964"/>
          </a:xfrm>
        </p:spPr>
        <p:txBody>
          <a:bodyPr/>
          <a:lstStyle/>
          <a:p>
            <a:r>
              <a:rPr lang="ru-RU" sz="2000" dirty="0"/>
              <a:t>Говоря о самом мемориале, отметим, что главной задачей было не заменить уже имеющийся памятник, а сделать его более современным, отразить всю суть событий, имевших место на Соловьевой переправе в годы Великой Отечественной войны.</a:t>
            </a:r>
          </a:p>
        </p:txBody>
      </p:sp>
      <p:sp>
        <p:nvSpPr>
          <p:cNvPr id="4" name="Номер слайда 3"/>
          <p:cNvSpPr>
            <a:spLocks noGrp="1"/>
          </p:cNvSpPr>
          <p:nvPr>
            <p:ph type="sldNum" sz="quarter" idx="12"/>
          </p:nvPr>
        </p:nvSpPr>
        <p:spPr/>
        <p:txBody>
          <a:bodyPr/>
          <a:lstStyle/>
          <a:p>
            <a:fld id="{D57F1E4F-1CFF-5643-939E-217C01CDF565}" type="slidenum">
              <a:rPr lang="en-US" smtClean="0"/>
              <a:pPr/>
              <a:t>4</a:t>
            </a:fld>
            <a:endParaRPr lang="en-US" dirty="0"/>
          </a:p>
        </p:txBody>
      </p:sp>
      <p:sp>
        <p:nvSpPr>
          <p:cNvPr id="5" name="TextBox 4"/>
          <p:cNvSpPr txBox="1"/>
          <p:nvPr/>
        </p:nvSpPr>
        <p:spPr>
          <a:xfrm>
            <a:off x="6781800" y="2353733"/>
            <a:ext cx="5190066" cy="3970318"/>
          </a:xfrm>
          <a:prstGeom prst="rect">
            <a:avLst/>
          </a:prstGeom>
          <a:noFill/>
        </p:spPr>
        <p:txBody>
          <a:bodyPr wrap="square" rtlCol="0">
            <a:spAutoFit/>
          </a:bodyPr>
          <a:lstStyle/>
          <a:p>
            <a:pPr algn="just"/>
            <a:r>
              <a:rPr lang="ru-RU" sz="1400" dirty="0" smtClean="0"/>
              <a:t>На </a:t>
            </a:r>
            <a:r>
              <a:rPr lang="ru-RU" sz="1400" dirty="0"/>
              <a:t>плитах, располагающихся у входа к Братской могиле, написаны памятные тексты. Надпись на одной: </a:t>
            </a:r>
            <a:r>
              <a:rPr lang="ru-RU" sz="1400" b="1" dirty="0"/>
              <a:t>«С 15 июля по 5 августа 1941 года для сотен тысяч наших воинов и мирного населения Соловьева переправа стала "дорогой жизни". Благодаря стойкости, мужеству и проявленному массовому героизму советского народа 10 августа 1941 года на данном рубеже фашистское командование было вынуждено остановить наступление на Москву и впервые перейти к обороне на целых два месяца». </a:t>
            </a:r>
            <a:r>
              <a:rPr lang="ru-RU" sz="1400" dirty="0"/>
              <a:t>На другой плите - строки из стихотворения «Соловьева переправа» смоленской поэтессы, долгое время жившей в Кардымове, Светланы </a:t>
            </a:r>
            <a:r>
              <a:rPr lang="ru-RU" sz="1400" dirty="0" err="1"/>
              <a:t>Матузовой</a:t>
            </a:r>
            <a:r>
              <a:rPr lang="ru-RU" sz="1400" dirty="0"/>
              <a:t>:</a:t>
            </a:r>
          </a:p>
          <a:p>
            <a:endParaRPr lang="ru-RU" sz="1400" dirty="0"/>
          </a:p>
          <a:p>
            <a:pPr algn="ctr"/>
            <a:r>
              <a:rPr lang="ru-RU" sz="1400" b="1" dirty="0"/>
              <a:t>«…Здесь был тогда кромешный ад,</a:t>
            </a:r>
          </a:p>
          <a:p>
            <a:pPr algn="ctr"/>
            <a:r>
              <a:rPr lang="ru-RU" sz="1400" b="1" dirty="0"/>
              <a:t>Вода в Днепре казалась кровью.</a:t>
            </a:r>
          </a:p>
          <a:p>
            <a:pPr algn="ctr"/>
            <a:r>
              <a:rPr lang="ru-RU" sz="1400" b="1" dirty="0"/>
              <a:t>Здесь столько полегло солдат,</a:t>
            </a:r>
          </a:p>
          <a:p>
            <a:pPr algn="ctr"/>
            <a:r>
              <a:rPr lang="ru-RU" sz="1400" b="1" dirty="0"/>
              <a:t>Что и сейчас все дышит болью…»</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265" y="2476754"/>
            <a:ext cx="5608320" cy="3724275"/>
          </a:xfrm>
          <a:prstGeom prst="rect">
            <a:avLst/>
          </a:prstGeom>
        </p:spPr>
      </p:pic>
      <p:sp>
        <p:nvSpPr>
          <p:cNvPr id="7" name="TextBox 6"/>
          <p:cNvSpPr txBox="1"/>
          <p:nvPr/>
        </p:nvSpPr>
        <p:spPr>
          <a:xfrm>
            <a:off x="-8467" y="139523"/>
            <a:ext cx="1388533" cy="261610"/>
          </a:xfrm>
          <a:prstGeom prst="rect">
            <a:avLst/>
          </a:prstGeom>
        </p:spPr>
        <p:style>
          <a:lnRef idx="0">
            <a:scrgbClr r="0" g="0" b="0"/>
          </a:lnRef>
          <a:fillRef idx="1003">
            <a:schemeClr val="dk2"/>
          </a:fillRef>
          <a:effectRef idx="0">
            <a:scrgbClr r="0" g="0" b="0"/>
          </a:effectRef>
          <a:fontRef idx="major"/>
        </p:style>
        <p:txBody>
          <a:bodyPr wrap="square" rtlCol="0">
            <a:spAutoFit/>
          </a:bodyPr>
          <a:lstStyle/>
          <a:p>
            <a:r>
              <a:rPr lang="ru-RU" sz="1100" dirty="0" smtClean="0">
                <a:solidFill>
                  <a:schemeClr val="bg1"/>
                </a:solidFill>
              </a:rPr>
              <a:t>Объекты показа</a:t>
            </a:r>
            <a:endParaRPr lang="ru-RU" sz="1100" dirty="0">
              <a:solidFill>
                <a:schemeClr val="bg1"/>
              </a:solidFill>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spTree>
    <p:extLst>
      <p:ext uri="{BB962C8B-B14F-4D97-AF65-F5344CB8AC3E}">
        <p14:creationId xmlns:p14="http://schemas.microsoft.com/office/powerpoint/2010/main" val="3666846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5</a:t>
            </a:fld>
            <a:endParaRPr lang="en-US" dirty="0"/>
          </a:p>
        </p:txBody>
      </p:sp>
      <p:sp>
        <p:nvSpPr>
          <p:cNvPr id="5" name="TextBox 4"/>
          <p:cNvSpPr txBox="1"/>
          <p:nvPr/>
        </p:nvSpPr>
        <p:spPr>
          <a:xfrm>
            <a:off x="914400" y="1136495"/>
            <a:ext cx="4148666" cy="4770537"/>
          </a:xfrm>
          <a:prstGeom prst="rect">
            <a:avLst/>
          </a:prstGeom>
          <a:noFill/>
        </p:spPr>
        <p:txBody>
          <a:bodyPr wrap="square" rtlCol="0">
            <a:spAutoFit/>
          </a:bodyPr>
          <a:lstStyle/>
          <a:p>
            <a:pPr algn="just"/>
            <a:r>
              <a:rPr lang="ru-RU" sz="1600" dirty="0" smtClean="0">
                <a:solidFill>
                  <a:schemeClr val="tx2">
                    <a:lumMod val="40000"/>
                    <a:lumOff val="60000"/>
                  </a:schemeClr>
                </a:solidFill>
              </a:rPr>
              <a:t>За </a:t>
            </a:r>
            <a:r>
              <a:rPr lang="ru-RU" sz="1600" dirty="0">
                <a:solidFill>
                  <a:schemeClr val="tx2">
                    <a:lumMod val="40000"/>
                    <a:lumOff val="60000"/>
                  </a:schemeClr>
                </a:solidFill>
              </a:rPr>
              <a:t>спиной бронзового солдата -  склоненные в память о погибших знамена, на которых, как на экране, запечатлелось одно мгновение страшного боя у Переправы. Это изображение – копия картины </a:t>
            </a:r>
            <a:r>
              <a:rPr lang="ru-RU" sz="1600" b="1" dirty="0">
                <a:solidFill>
                  <a:schemeClr val="tx2">
                    <a:lumMod val="40000"/>
                    <a:lumOff val="60000"/>
                  </a:schemeClr>
                </a:solidFill>
              </a:rPr>
              <a:t>А.Н. Семёнова «Бой у Соловьевой переправы»</a:t>
            </a:r>
            <a:r>
              <a:rPr lang="ru-RU" sz="1600" dirty="0">
                <a:solidFill>
                  <a:schemeClr val="tx2">
                    <a:lumMod val="40000"/>
                    <a:lumOff val="60000"/>
                  </a:schemeClr>
                </a:solidFill>
              </a:rPr>
              <a:t>, которая хранится в музее Великой Отечественной войны в Смоленске - единственное живописное изображение событий в этом легендарном месте. Сам бронзовый солдат возвышается на постаменте, выполненном из красного гранита, символизирующем землю, навечно пропитанную кровью защитников Соловьевой переправы и мирных жителей</a:t>
            </a:r>
            <a:r>
              <a:rPr lang="ru-RU" sz="1600" dirty="0" smtClean="0">
                <a:solidFill>
                  <a:schemeClr val="tx2">
                    <a:lumMod val="40000"/>
                    <a:lumOff val="60000"/>
                  </a:schemeClr>
                </a:solidFill>
              </a:rPr>
              <a:t>.</a:t>
            </a:r>
            <a:endParaRPr lang="ru-RU" sz="1600" dirty="0">
              <a:solidFill>
                <a:schemeClr val="tx2">
                  <a:lumMod val="40000"/>
                  <a:lumOff val="60000"/>
                </a:schemeClr>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4560" y="1490134"/>
            <a:ext cx="5774647" cy="3835400"/>
          </a:xfrm>
          <a:prstGeom prst="rect">
            <a:avLst/>
          </a:prstGeom>
        </p:spPr>
      </p:pic>
      <p:sp>
        <p:nvSpPr>
          <p:cNvPr id="7" name="TextBox 6"/>
          <p:cNvSpPr txBox="1"/>
          <p:nvPr/>
        </p:nvSpPr>
        <p:spPr>
          <a:xfrm>
            <a:off x="-8467" y="139523"/>
            <a:ext cx="1388533" cy="261610"/>
          </a:xfrm>
          <a:prstGeom prst="rect">
            <a:avLst/>
          </a:prstGeom>
        </p:spPr>
        <p:style>
          <a:lnRef idx="0">
            <a:scrgbClr r="0" g="0" b="0"/>
          </a:lnRef>
          <a:fillRef idx="1003">
            <a:schemeClr val="dk2"/>
          </a:fillRef>
          <a:effectRef idx="0">
            <a:scrgbClr r="0" g="0" b="0"/>
          </a:effectRef>
          <a:fontRef idx="major"/>
        </p:style>
        <p:txBody>
          <a:bodyPr wrap="square" rtlCol="0">
            <a:spAutoFit/>
          </a:bodyPr>
          <a:lstStyle/>
          <a:p>
            <a:r>
              <a:rPr lang="ru-RU" sz="1100" dirty="0" smtClean="0">
                <a:solidFill>
                  <a:schemeClr val="bg1"/>
                </a:solidFill>
              </a:rPr>
              <a:t>Объекты показа</a:t>
            </a:r>
            <a:endParaRPr lang="ru-RU" sz="1100" dirty="0">
              <a:solidFill>
                <a:schemeClr val="bg1"/>
              </a:solidFill>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spTree>
    <p:extLst>
      <p:ext uri="{BB962C8B-B14F-4D97-AF65-F5344CB8AC3E}">
        <p14:creationId xmlns:p14="http://schemas.microsoft.com/office/powerpoint/2010/main" val="739211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6</a:t>
            </a:fld>
            <a:endParaRPr lang="en-US" dirty="0"/>
          </a:p>
        </p:txBody>
      </p:sp>
      <p:sp>
        <p:nvSpPr>
          <p:cNvPr id="5" name="TextBox 4"/>
          <p:cNvSpPr txBox="1"/>
          <p:nvPr/>
        </p:nvSpPr>
        <p:spPr>
          <a:xfrm>
            <a:off x="-8467" y="139523"/>
            <a:ext cx="1388533" cy="261610"/>
          </a:xfrm>
          <a:prstGeom prst="rect">
            <a:avLst/>
          </a:prstGeom>
        </p:spPr>
        <p:style>
          <a:lnRef idx="0">
            <a:scrgbClr r="0" g="0" b="0"/>
          </a:lnRef>
          <a:fillRef idx="1003">
            <a:schemeClr val="dk2"/>
          </a:fillRef>
          <a:effectRef idx="0">
            <a:scrgbClr r="0" g="0" b="0"/>
          </a:effectRef>
          <a:fontRef idx="major"/>
        </p:style>
        <p:txBody>
          <a:bodyPr wrap="square" rtlCol="0">
            <a:spAutoFit/>
          </a:bodyPr>
          <a:lstStyle/>
          <a:p>
            <a:r>
              <a:rPr lang="ru-RU" sz="1100" dirty="0" smtClean="0">
                <a:solidFill>
                  <a:schemeClr val="bg1"/>
                </a:solidFill>
              </a:rPr>
              <a:t>Объекты показа</a:t>
            </a:r>
            <a:endParaRPr lang="ru-RU" sz="1100" dirty="0">
              <a:solidFill>
                <a:schemeClr val="bg1"/>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sp>
        <p:nvSpPr>
          <p:cNvPr id="7" name="TextBox 6"/>
          <p:cNvSpPr txBox="1"/>
          <p:nvPr/>
        </p:nvSpPr>
        <p:spPr>
          <a:xfrm>
            <a:off x="5173134" y="1768294"/>
            <a:ext cx="5948340" cy="3785652"/>
          </a:xfrm>
          <a:prstGeom prst="rect">
            <a:avLst/>
          </a:prstGeom>
          <a:noFill/>
        </p:spPr>
        <p:txBody>
          <a:bodyPr wrap="square" rtlCol="0">
            <a:spAutoFit/>
          </a:bodyPr>
          <a:lstStyle/>
          <a:p>
            <a:pPr algn="just"/>
            <a:r>
              <a:rPr lang="ru-RU" sz="1600" dirty="0">
                <a:solidFill>
                  <a:schemeClr val="tx2">
                    <a:lumMod val="40000"/>
                    <a:lumOff val="60000"/>
                  </a:schemeClr>
                </a:solidFill>
              </a:rPr>
              <a:t>Основанием постамента – понтонный мост, обеспечивавший переправу в 1941-м. Еще одна гранитная плита с установленной на ней звездой Вечного огня символизирует те самые плотики Памяти с горящими на них свечами, которые мы спускаем на воду ежегодно в ночь с 21 на 22 июня, поминая погибших в Великой Отечественной войне. </a:t>
            </a:r>
            <a:endParaRPr lang="ru-RU" sz="1600" dirty="0" smtClean="0">
              <a:solidFill>
                <a:schemeClr val="tx2">
                  <a:lumMod val="40000"/>
                  <a:lumOff val="60000"/>
                </a:schemeClr>
              </a:solidFill>
            </a:endParaRPr>
          </a:p>
          <a:p>
            <a:pPr algn="just"/>
            <a:endParaRPr lang="ru-RU" sz="1600" dirty="0">
              <a:solidFill>
                <a:schemeClr val="tx2">
                  <a:lumMod val="40000"/>
                  <a:lumOff val="60000"/>
                </a:schemeClr>
              </a:solidFill>
            </a:endParaRPr>
          </a:p>
          <a:p>
            <a:pPr algn="just"/>
            <a:r>
              <a:rPr lang="ru-RU" sz="1600" dirty="0" smtClean="0">
                <a:solidFill>
                  <a:schemeClr val="tx2">
                    <a:lumMod val="40000"/>
                    <a:lumOff val="60000"/>
                  </a:schemeClr>
                </a:solidFill>
              </a:rPr>
              <a:t>Обе </a:t>
            </a:r>
            <a:r>
              <a:rPr lang="ru-RU" sz="1600" dirty="0">
                <a:solidFill>
                  <a:schemeClr val="tx2">
                    <a:lumMod val="40000"/>
                    <a:lumOff val="60000"/>
                  </a:schemeClr>
                </a:solidFill>
              </a:rPr>
              <a:t>фигуры размещены на красном гранитном основании - река Днепр, воды которой во время боев были красными от крови. Две братские могилы символизируют берега реки, где покоятся останки бойцов, отдавших свои жизни, защищая от врага смоленскую землю. Имена героев увековечены в списках, расположенных вдоль Братских могил.</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 y="3461984"/>
            <a:ext cx="3964304" cy="2633008"/>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218" y="676451"/>
            <a:ext cx="3964305" cy="2633008"/>
          </a:xfrm>
          <a:prstGeom prst="rect">
            <a:avLst/>
          </a:prstGeom>
        </p:spPr>
      </p:pic>
    </p:spTree>
    <p:extLst>
      <p:ext uri="{BB962C8B-B14F-4D97-AF65-F5344CB8AC3E}">
        <p14:creationId xmlns:p14="http://schemas.microsoft.com/office/powerpoint/2010/main" val="2740157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sp>
        <p:nvSpPr>
          <p:cNvPr id="10" name="Содержимое 2"/>
          <p:cNvSpPr txBox="1">
            <a:spLocks/>
          </p:cNvSpPr>
          <p:nvPr/>
        </p:nvSpPr>
        <p:spPr>
          <a:xfrm>
            <a:off x="5124028" y="4670834"/>
            <a:ext cx="6324601" cy="1643074"/>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tx2">
                    <a:lumMod val="40000"/>
                    <a:lumOff val="6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indent="136525" algn="ctr"/>
            <a:r>
              <a:rPr lang="ru-RU" sz="1600" b="1" dirty="0" smtClean="0"/>
              <a:t>Рядом с братской могилой располагается поле памяти, где ежегодно проходят торжественные перезахоронения солдат, </a:t>
            </a:r>
            <a:br>
              <a:rPr lang="ru-RU" sz="1600" b="1" dirty="0" smtClean="0"/>
            </a:br>
            <a:r>
              <a:rPr lang="ru-RU" sz="1600" b="1" dirty="0" smtClean="0"/>
              <a:t>павших в Великой Отечественной войне, защищая Родину ежегодно, начиная с 2002 года</a:t>
            </a:r>
            <a:endParaRPr lang="ru-RU" sz="1600" b="1" dirty="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735" y="1117237"/>
            <a:ext cx="3849764" cy="2556933"/>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76" y="3293012"/>
            <a:ext cx="3849764" cy="2556933"/>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7495" y="2395703"/>
            <a:ext cx="3042245" cy="2020241"/>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9164" y="611832"/>
            <a:ext cx="3121152" cy="2072640"/>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5559" y="986413"/>
            <a:ext cx="3121152" cy="2072640"/>
          </a:xfrm>
          <a:prstGeom prst="rect">
            <a:avLst/>
          </a:prstGeom>
        </p:spPr>
      </p:pic>
      <p:pic>
        <p:nvPicPr>
          <p:cNvPr id="15" name="Рисунок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834" y="2333733"/>
            <a:ext cx="3121152" cy="2072640"/>
          </a:xfrm>
          <a:prstGeom prst="rect">
            <a:avLst/>
          </a:prstGeom>
        </p:spPr>
      </p:pic>
      <p:pic>
        <p:nvPicPr>
          <p:cNvPr id="16" name="Рисунок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6079" y="2910316"/>
            <a:ext cx="2402503" cy="1595412"/>
          </a:xfrm>
          <a:prstGeom prst="rect">
            <a:avLst/>
          </a:prstGeom>
        </p:spPr>
      </p:pic>
      <p:sp>
        <p:nvSpPr>
          <p:cNvPr id="17" name="TextBox 16"/>
          <p:cNvSpPr txBox="1"/>
          <p:nvPr/>
        </p:nvSpPr>
        <p:spPr>
          <a:xfrm>
            <a:off x="-8467" y="139523"/>
            <a:ext cx="1388533" cy="261610"/>
          </a:xfrm>
          <a:prstGeom prst="rect">
            <a:avLst/>
          </a:prstGeom>
        </p:spPr>
        <p:style>
          <a:lnRef idx="0">
            <a:scrgbClr r="0" g="0" b="0"/>
          </a:lnRef>
          <a:fillRef idx="1003">
            <a:schemeClr val="dk2"/>
          </a:fillRef>
          <a:effectRef idx="0">
            <a:scrgbClr r="0" g="0" b="0"/>
          </a:effectRef>
          <a:fontRef idx="major"/>
        </p:style>
        <p:txBody>
          <a:bodyPr wrap="square" rtlCol="0">
            <a:spAutoFit/>
          </a:bodyPr>
          <a:lstStyle/>
          <a:p>
            <a:r>
              <a:rPr lang="ru-RU" sz="1100" dirty="0" smtClean="0">
                <a:solidFill>
                  <a:schemeClr val="bg1"/>
                </a:solidFill>
              </a:rPr>
              <a:t>Объекты показа</a:t>
            </a:r>
            <a:endParaRPr lang="ru-RU" sz="1100" dirty="0">
              <a:solidFill>
                <a:schemeClr val="bg1"/>
              </a:solidFill>
            </a:endParaRPr>
          </a:p>
        </p:txBody>
      </p:sp>
    </p:spTree>
    <p:extLst>
      <p:ext uri="{BB962C8B-B14F-4D97-AF65-F5344CB8AC3E}">
        <p14:creationId xmlns:p14="http://schemas.microsoft.com/office/powerpoint/2010/main" val="3084525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4139" y="85729"/>
            <a:ext cx="355000" cy="420000"/>
          </a:xfrm>
          <a:prstGeom prst="rect">
            <a:avLst/>
          </a:prstGeom>
        </p:spPr>
      </p:pic>
      <p:pic>
        <p:nvPicPr>
          <p:cNvPr id="7" name="Picture 2"/>
          <p:cNvPicPr>
            <a:picLocks noChangeAspect="1" noChangeArrowheads="1"/>
          </p:cNvPicPr>
          <p:nvPr/>
        </p:nvPicPr>
        <p:blipFill>
          <a:blip r:embed="rId3" cstate="print"/>
          <a:srcRect l="6158" t="5474" r="2492" b="9677"/>
          <a:stretch>
            <a:fillRect/>
          </a:stretch>
        </p:blipFill>
        <p:spPr bwMode="auto">
          <a:xfrm rot="21210966">
            <a:off x="2923475" y="1068611"/>
            <a:ext cx="4134200" cy="2880000"/>
          </a:xfrm>
          <a:prstGeom prst="rect">
            <a:avLst/>
          </a:prstGeom>
          <a:ln>
            <a:noFill/>
          </a:ln>
          <a:effectLst>
            <a:outerShdw blurRad="292100" dist="139700" dir="2700000" algn="tl" rotWithShape="0">
              <a:srgbClr val="333333">
                <a:alpha val="65000"/>
              </a:srgbClr>
            </a:outerShdw>
          </a:effectLst>
        </p:spPr>
      </p:pic>
      <p:pic>
        <p:nvPicPr>
          <p:cNvPr id="8" name="Picture 4" descr="C:\Users\biblioteka\Desktop\презентациипочта\14 мая 2015 013.jpg"/>
          <p:cNvPicPr>
            <a:picLocks noChangeAspect="1" noChangeArrowheads="1"/>
          </p:cNvPicPr>
          <p:nvPr/>
        </p:nvPicPr>
        <p:blipFill>
          <a:blip r:embed="rId4" cstate="print"/>
          <a:srcRect l="25000" r="2343"/>
          <a:stretch>
            <a:fillRect/>
          </a:stretch>
        </p:blipFill>
        <p:spPr bwMode="auto">
          <a:xfrm>
            <a:off x="6591493" y="1307620"/>
            <a:ext cx="4510553" cy="3492000"/>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5" cstate="print"/>
          <a:srcRect l="8098" t="7189" b="13436"/>
          <a:stretch>
            <a:fillRect/>
          </a:stretch>
        </p:blipFill>
        <p:spPr bwMode="auto">
          <a:xfrm>
            <a:off x="695567" y="2812853"/>
            <a:ext cx="4446037" cy="2880000"/>
          </a:xfrm>
          <a:prstGeom prst="rect">
            <a:avLst/>
          </a:prstGeom>
          <a:ln>
            <a:noFill/>
          </a:ln>
          <a:effectLst>
            <a:outerShdw blurRad="292100" dist="139700" dir="2700000" algn="tl" rotWithShape="0">
              <a:srgbClr val="333333">
                <a:alpha val="65000"/>
              </a:srgbClr>
            </a:outerShdw>
          </a:effectLst>
        </p:spPr>
      </p:pic>
      <p:sp>
        <p:nvSpPr>
          <p:cNvPr id="10" name="Содержимое 2"/>
          <p:cNvSpPr txBox="1">
            <a:spLocks/>
          </p:cNvSpPr>
          <p:nvPr/>
        </p:nvSpPr>
        <p:spPr>
          <a:xfrm>
            <a:off x="5493726" y="4974717"/>
            <a:ext cx="6013341" cy="192882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tx2">
                    <a:lumMod val="40000"/>
                    <a:lumOff val="6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indent="136525" algn="ctr">
              <a:spcBef>
                <a:spcPts val="0"/>
              </a:spcBef>
            </a:pPr>
            <a:r>
              <a:rPr lang="ru-RU" b="1" dirty="0" smtClean="0"/>
              <a:t>Памятник «Катюша» был открыт в 1964 году. </a:t>
            </a:r>
          </a:p>
          <a:p>
            <a:pPr indent="136525" algn="ctr">
              <a:spcBef>
                <a:spcPts val="0"/>
              </a:spcBef>
            </a:pPr>
            <a:r>
              <a:rPr lang="ru-RU" b="1" dirty="0" smtClean="0"/>
              <a:t>На его открытии присутствовала жена командира первых реактивных установок «Катюша» И.А. Флёрова</a:t>
            </a:r>
            <a:endParaRPr lang="ru-RU" b="1" dirty="0"/>
          </a:p>
        </p:txBody>
      </p:sp>
      <p:sp>
        <p:nvSpPr>
          <p:cNvPr id="11" name="TextBox 10"/>
          <p:cNvSpPr txBox="1"/>
          <p:nvPr/>
        </p:nvSpPr>
        <p:spPr>
          <a:xfrm>
            <a:off x="-8467" y="139523"/>
            <a:ext cx="1388533" cy="261610"/>
          </a:xfrm>
          <a:prstGeom prst="rect">
            <a:avLst/>
          </a:prstGeom>
        </p:spPr>
        <p:style>
          <a:lnRef idx="0">
            <a:scrgbClr r="0" g="0" b="0"/>
          </a:lnRef>
          <a:fillRef idx="1003">
            <a:schemeClr val="dk2"/>
          </a:fillRef>
          <a:effectRef idx="0">
            <a:scrgbClr r="0" g="0" b="0"/>
          </a:effectRef>
          <a:fontRef idx="major"/>
        </p:style>
        <p:txBody>
          <a:bodyPr wrap="square" rtlCol="0">
            <a:spAutoFit/>
          </a:bodyPr>
          <a:lstStyle/>
          <a:p>
            <a:r>
              <a:rPr lang="ru-RU" sz="1100" dirty="0" smtClean="0">
                <a:solidFill>
                  <a:schemeClr val="bg1"/>
                </a:solidFill>
              </a:rPr>
              <a:t>Объекты показа</a:t>
            </a:r>
            <a:endParaRPr lang="ru-RU" sz="1100" dirty="0">
              <a:solidFill>
                <a:schemeClr val="bg1"/>
              </a:solidFill>
            </a:endParaRPr>
          </a:p>
        </p:txBody>
      </p:sp>
    </p:spTree>
    <p:extLst>
      <p:ext uri="{BB962C8B-B14F-4D97-AF65-F5344CB8AC3E}">
        <p14:creationId xmlns:p14="http://schemas.microsoft.com/office/powerpoint/2010/main" val="3358257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6" name="Picture 2" descr="C:\Users\biblioteka\Desktop\Фото Соловьево\памятник новый.JPG"/>
          <p:cNvPicPr preferRelativeResize="0">
            <a:picLocks noChangeAspect="1" noChangeArrowheads="1"/>
          </p:cNvPicPr>
          <p:nvPr/>
        </p:nvPicPr>
        <p:blipFill>
          <a:blip r:embed="rId2" cstate="print"/>
          <a:srcRect/>
          <a:stretch>
            <a:fillRect/>
          </a:stretch>
        </p:blipFill>
        <p:spPr bwMode="auto">
          <a:xfrm>
            <a:off x="3044418" y="702343"/>
            <a:ext cx="4594414" cy="3024000"/>
          </a:xfrm>
          <a:prstGeom prst="rect">
            <a:avLst/>
          </a:prstGeom>
          <a:ln>
            <a:noFill/>
          </a:ln>
          <a:effectLst>
            <a:outerShdw blurRad="292100" dist="139700" dir="2700000" algn="tl" rotWithShape="0">
              <a:srgbClr val="333333">
                <a:alpha val="65000"/>
              </a:srgbClr>
            </a:outerShdw>
          </a:effectLst>
        </p:spPr>
      </p:pic>
      <p:pic>
        <p:nvPicPr>
          <p:cNvPr id="7" name="Picture 4" descr="C:\Users\biblioteka\Downloads\Solovievo_12-08-05_098.jpg"/>
          <p:cNvPicPr>
            <a:picLocks noChangeAspect="1" noChangeArrowheads="1"/>
          </p:cNvPicPr>
          <p:nvPr/>
        </p:nvPicPr>
        <p:blipFill>
          <a:blip r:embed="rId3" cstate="print"/>
          <a:srcRect/>
          <a:stretch>
            <a:fillRect/>
          </a:stretch>
        </p:blipFill>
        <p:spPr bwMode="auto">
          <a:xfrm>
            <a:off x="758586" y="3213957"/>
            <a:ext cx="4320000" cy="2880000"/>
          </a:xfrm>
          <a:prstGeom prst="rect">
            <a:avLst/>
          </a:prstGeom>
          <a:ln>
            <a:noFill/>
          </a:ln>
          <a:effectLst>
            <a:outerShdw blurRad="292100" dist="139700" dir="2700000" algn="tl" rotWithShape="0">
              <a:srgbClr val="333333">
                <a:alpha val="65000"/>
              </a:srgbClr>
            </a:outerShdw>
          </a:effectLst>
        </p:spPr>
      </p:pic>
      <p:pic>
        <p:nvPicPr>
          <p:cNvPr id="8" name="Picture 3" descr="C:\Users\biblioteka\Downloads\27.jpg"/>
          <p:cNvPicPr>
            <a:picLocks noChangeAspect="1" noChangeArrowheads="1"/>
          </p:cNvPicPr>
          <p:nvPr/>
        </p:nvPicPr>
        <p:blipFill>
          <a:blip r:embed="rId4" cstate="print"/>
          <a:srcRect/>
          <a:stretch>
            <a:fillRect/>
          </a:stretch>
        </p:blipFill>
        <p:spPr bwMode="auto">
          <a:xfrm rot="512010">
            <a:off x="7638435" y="1310762"/>
            <a:ext cx="3590724" cy="2880000"/>
          </a:xfrm>
          <a:prstGeom prst="rect">
            <a:avLst/>
          </a:prstGeom>
          <a:ln>
            <a:noFill/>
          </a:ln>
          <a:effectLst>
            <a:outerShdw blurRad="292100" dist="139700" dir="2700000" algn="tl" rotWithShape="0">
              <a:srgbClr val="333333">
                <a:alpha val="65000"/>
              </a:srgbClr>
            </a:outerShdw>
          </a:effectLst>
        </p:spPr>
      </p:pic>
      <p:sp>
        <p:nvSpPr>
          <p:cNvPr id="9" name="Содержимое 2"/>
          <p:cNvSpPr txBox="1">
            <a:spLocks/>
          </p:cNvSpPr>
          <p:nvPr/>
        </p:nvSpPr>
        <p:spPr>
          <a:xfrm>
            <a:off x="4217821" y="4924602"/>
            <a:ext cx="8501122" cy="928694"/>
          </a:xfrm>
          <a:prstGeom prst="rect">
            <a:avLst/>
          </a:prstGeom>
        </p:spPr>
        <p:txBody>
          <a:bodyPr vert="horz" lIns="91440" tIns="45720" rIns="91440" bIns="45720" rtlCol="0" anchor="t">
            <a:normAutofit fontScale="85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tx2">
                    <a:lumMod val="40000"/>
                    <a:lumOff val="6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ru-RU" sz="3200" b="1" dirty="0" smtClean="0"/>
              <a:t>Памятник «Плот» </a:t>
            </a:r>
          </a:p>
          <a:p>
            <a:pPr algn="ctr"/>
            <a:r>
              <a:rPr lang="ru-RU" sz="3200" b="1" dirty="0" smtClean="0"/>
              <a:t>открыт в 1991 году</a:t>
            </a:r>
            <a:endParaRPr lang="ru-RU" sz="3200" b="1" dirty="0"/>
          </a:p>
        </p:txBody>
      </p:sp>
      <p:sp>
        <p:nvSpPr>
          <p:cNvPr id="10" name="TextBox 9"/>
          <p:cNvSpPr txBox="1"/>
          <p:nvPr/>
        </p:nvSpPr>
        <p:spPr>
          <a:xfrm>
            <a:off x="-8467" y="139523"/>
            <a:ext cx="1388533" cy="261610"/>
          </a:xfrm>
          <a:prstGeom prst="rect">
            <a:avLst/>
          </a:prstGeom>
        </p:spPr>
        <p:style>
          <a:lnRef idx="0">
            <a:scrgbClr r="0" g="0" b="0"/>
          </a:lnRef>
          <a:fillRef idx="1003">
            <a:schemeClr val="dk2"/>
          </a:fillRef>
          <a:effectRef idx="0">
            <a:scrgbClr r="0" g="0" b="0"/>
          </a:effectRef>
          <a:fontRef idx="major"/>
        </p:style>
        <p:txBody>
          <a:bodyPr wrap="square" rtlCol="0">
            <a:spAutoFit/>
          </a:bodyPr>
          <a:lstStyle/>
          <a:p>
            <a:r>
              <a:rPr lang="ru-RU" sz="1100" dirty="0" smtClean="0">
                <a:solidFill>
                  <a:schemeClr val="bg1"/>
                </a:solidFill>
              </a:rPr>
              <a:t>Объекты показа</a:t>
            </a:r>
            <a:endParaRPr lang="ru-RU" sz="1100" dirty="0">
              <a:solidFill>
                <a:schemeClr val="bg1"/>
              </a:solidFill>
            </a:endParaRPr>
          </a:p>
        </p:txBody>
      </p:sp>
    </p:spTree>
    <p:extLst>
      <p:ext uri="{BB962C8B-B14F-4D97-AF65-F5344CB8AC3E}">
        <p14:creationId xmlns:p14="http://schemas.microsoft.com/office/powerpoint/2010/main" val="12427815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конференц-зал)">
  <a:themeElements>
    <a:clrScheme name="Ион (конференц-зал)">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Ион (конференц-зал)">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конференц-зал)">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21535</TotalTime>
  <Words>938</Words>
  <Application>Microsoft Office PowerPoint</Application>
  <PresentationFormat>Широкоэкранный</PresentationFormat>
  <Paragraphs>133</Paragraphs>
  <Slides>27</Slides>
  <Notes>11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27</vt:i4>
      </vt:variant>
    </vt:vector>
  </HeadingPairs>
  <TitlesOfParts>
    <vt:vector size="33" baseType="lpstr">
      <vt:lpstr>Arial</vt:lpstr>
      <vt:lpstr>Calibri</vt:lpstr>
      <vt:lpstr>Century Gothic</vt:lpstr>
      <vt:lpstr>Times New Roman</vt:lpstr>
      <vt:lpstr>Wingdings 3</vt:lpstr>
      <vt:lpstr>Ион (конференц-зал)</vt:lpstr>
      <vt:lpstr>Мемориально- исторический комплекс «Соловьева переправа»</vt:lpstr>
      <vt:lpstr>Соловьева переправа находится  в самом сердце Смоленщины –  Кардымовском районе Смоленской области</vt:lpstr>
      <vt:lpstr>Презентация PowerPoint</vt:lpstr>
      <vt:lpstr>Говоря о самом мемориале, отметим, что главной задачей было не заменить уже имеющийся памятник, а сделать его более современным, отразить всю суть событий, имевших место на Соловьевой переправе в годы Великой Отечественной войны.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СОЛОВЬЕВА ПЕРЕПРАВА СТАЛА МЕСТОМ ПРОВЕДЕНИЯ МЕЖДУНАРОДНОГО ТУРИСТСКОГО ФЕСТИВАЛЯ ПАТРИОТИЧЕСКОЙ НАПРАВЛЕННОСТИ </vt:lpstr>
      <vt:lpstr>Презентация PowerPoint</vt:lpstr>
      <vt:lpstr>Презентация PowerPoint</vt:lpstr>
      <vt:lpstr>КОРОТКО О ГЛАВНОМ ПАТРИОТИЧЕСКОМ СОБЫТИИ СМОЛЕНЩИНЫ</vt:lpstr>
      <vt:lpstr>Презентация PowerPoint</vt:lpstr>
      <vt:lpstr>Второй день имеет патриотическую направленность </vt:lpstr>
      <vt:lpstr>Военно-историческая реконструкция боя на Соловьевой переправе</vt:lpstr>
      <vt:lpstr>ФЕСТИВАЛЬ ПАТРИОТИЧЕСКОЙ ПЕСНИ</vt:lpstr>
      <vt:lpstr>Презентация PowerPoint</vt:lpstr>
      <vt:lpstr>Презентация PowerPoint</vt:lpstr>
      <vt:lpstr>Третий день – завершающий </vt:lpstr>
      <vt:lpstr>Сегодня Соловьева переправа входит в состав паломнического и туристского маршрутов по Старой смоленской дороге, </vt:lpstr>
    </vt:vector>
  </TitlesOfParts>
  <Company>Information Center of Moscow</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Мемориально-исторический комплекс «Соловьева переправа»</dc:title>
  <dc:creator>Дмитрий Бугаев</dc:creator>
  <cp:lastModifiedBy>BUGAEV_DE</cp:lastModifiedBy>
  <cp:revision>189</cp:revision>
  <cp:lastPrinted>2015-02-19T08:24:30Z</cp:lastPrinted>
  <dcterms:created xsi:type="dcterms:W3CDTF">2014-07-07T13:56:02Z</dcterms:created>
  <dcterms:modified xsi:type="dcterms:W3CDTF">2015-09-11T14:33:11Z</dcterms:modified>
</cp:coreProperties>
</file>