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29" autoAdjust="0"/>
  </p:normalViewPr>
  <p:slideViewPr>
    <p:cSldViewPr snapToGrid="0" snapToObjects="1">
      <p:cViewPr varScale="1">
        <p:scale>
          <a:sx n="79" d="100"/>
          <a:sy n="79" d="100"/>
        </p:scale>
        <p:origin x="1206" y="78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CC5A-529E-411E-821B-3385807864C6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FE898-D92C-4A17-90FB-0CAA8FA2F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Схема места проведения соревнований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FE898-D92C-4A17-90FB-0CAA8FA2FBF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73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 3</a:t>
            </a:r>
            <a:r>
              <a:rPr lang="ru-RU" baseline="0" dirty="0" smtClean="0"/>
              <a:t> года усилиями «Федерации этноспорта Югры»</a:t>
            </a:r>
            <a:r>
              <a:rPr lang="ru-RU" dirty="0" smtClean="0"/>
              <a:t> количество участников выросло с 120 до 200</a:t>
            </a:r>
            <a:r>
              <a:rPr lang="ru-RU" baseline="0" dirty="0" smtClean="0"/>
              <a:t> человек. Соревнования по гребле на обласах получили статус международного мероприятия и неуклонно растет интерес у соседних регионов и стран, где коренные народы ещё используют традиционные лодки каяки. </a:t>
            </a:r>
          </a:p>
          <a:p>
            <a:r>
              <a:rPr lang="ru-RU" baseline="0" dirty="0" smtClean="0"/>
              <a:t>Количество зрителей в 2015 году составило свыше 1000 человек.</a:t>
            </a:r>
          </a:p>
          <a:p>
            <a:r>
              <a:rPr lang="ru-RU" baseline="0" dirty="0" smtClean="0"/>
              <a:t>По факту это единственное в мире традиционное мероприятие, где проводятся соревнования на обласах (каяках).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FE898-D92C-4A17-90FB-0CAA8FA2FBF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первый день праздника проводится обрядовая часть.</a:t>
            </a:r>
            <a:r>
              <a:rPr lang="ru-RU" baseline="0" dirty="0" smtClean="0"/>
              <a:t> Старейшины приносят в жертву оленя. После чего его разделывают и угощают всех гостей праздника. Остатки оленя оставляют для задабривания и приношения водному духу Вит хону на следующий день.</a:t>
            </a:r>
          </a:p>
          <a:p>
            <a:r>
              <a:rPr lang="ru-RU" baseline="0" dirty="0" smtClean="0"/>
              <a:t>Ежегодно праздник посещает Губернатор ХМАО-Югры и другие руководители муниципалитетов округа и департаментов.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FE898-D92C-4A17-90FB-0CAA8FA2FBF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3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 второй день проходит обряд приношения водному духу Вит хону и праздничные мероприятия,</a:t>
            </a:r>
            <a:r>
              <a:rPr lang="ru-RU" baseline="0" dirty="0" smtClean="0"/>
              <a:t> в том числе традиционные игры, борьба и соревнования по гребле на обласах.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FE898-D92C-4A17-90FB-0CAA8FA2FBF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59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Праздник проходит в районе родовых угодий общины коренных малочисленных народов Севера</a:t>
            </a:r>
            <a:r>
              <a:rPr lang="ru-RU" baseline="0" dirty="0" smtClean="0"/>
              <a:t> «Остяко-Вогульск»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FE898-D92C-4A17-90FB-0CAA8FA2FBF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3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празднике выступают коллективы</a:t>
            </a:r>
            <a:r>
              <a:rPr lang="ru-RU" baseline="0" dirty="0" smtClean="0"/>
              <a:t> из числа ханты и манси</a:t>
            </a:r>
            <a:r>
              <a:rPr lang="ru-RU" dirty="0" smtClean="0"/>
              <a:t>, проводится</a:t>
            </a:r>
            <a:r>
              <a:rPr lang="ru-RU" baseline="0" dirty="0" smtClean="0"/>
              <a:t> турнир по традиционной борьбе нюл-тахли, организовываются различные ярмарки и торговля дикоросами и изделиями народного творчества КМНС.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FE898-D92C-4A17-90FB-0CAA8FA2FBF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6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площадке проведения праздника организовывают удобные</a:t>
            </a:r>
            <a:r>
              <a:rPr lang="ru-RU" baseline="0" dirty="0" smtClean="0"/>
              <a:t> места для просмотра соревнований, питьевой режим, угощения блюдами традиционной кухни аборигенов (уха, оленина различного приготовления, выпечка, ягоды и т.д.)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FE898-D92C-4A17-90FB-0CAA8FA2FBF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22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Поддержать участников</a:t>
            </a:r>
            <a:r>
              <a:rPr lang="ru-RU" baseline="0" dirty="0" smtClean="0"/>
              <a:t> съезжаются зрители не только со всего Ханты-Мансийского округа, но и России. В 2015 году соревнования посетили участники VII Международного </a:t>
            </a:r>
            <a:r>
              <a:rPr lang="en-US" baseline="0" dirty="0" smtClean="0"/>
              <a:t>IT</a:t>
            </a:r>
            <a:r>
              <a:rPr lang="ru-RU" baseline="0" dirty="0" smtClean="0"/>
              <a:t>-форума с участием Стран </a:t>
            </a:r>
            <a:r>
              <a:rPr lang="ru-RU" baseline="0" dirty="0" err="1" smtClean="0"/>
              <a:t>Брикс</a:t>
            </a:r>
            <a:r>
              <a:rPr lang="ru-RU" baseline="0" dirty="0" smtClean="0"/>
              <a:t> и ШОС из 60 стран мира.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FE898-D92C-4A17-90FB-0CAA8FA2FBF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75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се коренные малочисленные жители Югры приезжают на праздник в традиционной одежде, что придаёт особый колорит мероприятию.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FE898-D92C-4A17-90FB-0CAA8FA2FBF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23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Призовой фонд составляет 250 тысяч рублей. Дополнительно</a:t>
            </a:r>
            <a:r>
              <a:rPr lang="ru-RU" baseline="0" dirty="0" smtClean="0"/>
              <a:t> победители и призеры получают медали, дипломы и кубок соревнований. Спонсоры в этом году подарили победителям электростанции, бензопилы и другую технику, в том числе победители получили моторные катера.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FE898-D92C-4A17-90FB-0CAA8FA2FBF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5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140-C7D8-6A48-86FE-4468E8059985}" type="datetimeFigureOut">
              <a:rPr lang="en-US" smtClean="0"/>
              <a:pPr/>
              <a:t>9/10/2015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140-C7D8-6A48-86FE-4468E8059985}" type="datetimeFigureOut">
              <a:rPr lang="en-US" smtClean="0"/>
              <a:pPr/>
              <a:t>9/10/2015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F093-427A-354D-8473-8B2B83666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140-C7D8-6A48-86FE-4468E8059985}" type="datetimeFigureOut">
              <a:rPr lang="en-US" smtClean="0"/>
              <a:pPr/>
              <a:t>9/10/2015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F093-427A-354D-8473-8B2B83666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140-C7D8-6A48-86FE-4468E8059985}" type="datetimeFigureOut">
              <a:rPr lang="en-US" smtClean="0"/>
              <a:pPr/>
              <a:t>9/10/2015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F093-427A-354D-8473-8B2B83666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140-C7D8-6A48-86FE-4468E8059985}" type="datetimeFigureOut">
              <a:rPr lang="en-US" smtClean="0"/>
              <a:pPr/>
              <a:t>9/10/2015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140-C7D8-6A48-86FE-4468E8059985}" type="datetimeFigureOut">
              <a:rPr lang="en-US" smtClean="0"/>
              <a:pPr/>
              <a:t>9/10/2015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F093-427A-354D-8473-8B2B83666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140-C7D8-6A48-86FE-4468E8059985}" type="datetimeFigureOut">
              <a:rPr lang="en-US" smtClean="0"/>
              <a:pPr/>
              <a:t>9/10/2015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F093-427A-354D-8473-8B2B83666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140-C7D8-6A48-86FE-4468E8059985}" type="datetimeFigureOut">
              <a:rPr lang="en-US" smtClean="0"/>
              <a:pPr/>
              <a:t>9/10/2015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F093-427A-354D-8473-8B2B83666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140-C7D8-6A48-86FE-4468E8059985}" type="datetimeFigureOut">
              <a:rPr lang="en-US" smtClean="0"/>
              <a:pPr/>
              <a:t>9/10/2015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F093-427A-354D-8473-8B2B836664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140-C7D8-6A48-86FE-4468E8059985}" type="datetimeFigureOut">
              <a:rPr lang="en-US" smtClean="0"/>
              <a:pPr/>
              <a:t>9/10/2015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F093-427A-354D-8473-8B2B83666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4140-C7D8-6A48-86FE-4468E8059985}" type="datetimeFigureOut">
              <a:rPr lang="en-US" smtClean="0"/>
              <a:pPr/>
              <a:t>9/10/2015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5DF093-427A-354D-8473-8B2B83666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35DF093-427A-354D-8473-8B2B836664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804140-C7D8-6A48-86FE-4468E8059985}" type="datetimeFigureOut">
              <a:rPr lang="en-US" smtClean="0"/>
              <a:pPr/>
              <a:t>9/10/2015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76566"/>
            <a:ext cx="7543800" cy="1508407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latin typeface="Constantia"/>
                <a:cs typeface="Constantia"/>
              </a:rPr>
              <a:t/>
            </a:r>
            <a:br>
              <a:rPr lang="ru-RU" sz="3600" i="1" dirty="0" smtClean="0">
                <a:latin typeface="Constantia"/>
                <a:cs typeface="Constantia"/>
              </a:rPr>
            </a:br>
            <a:r>
              <a:rPr lang="ru-RU" sz="3600" i="1" dirty="0" smtClean="0">
                <a:latin typeface="Constantia"/>
                <a:cs typeface="Constantia"/>
              </a:rPr>
              <a:t/>
            </a:r>
            <a:br>
              <a:rPr lang="ru-RU" sz="3600" i="1" dirty="0" smtClean="0">
                <a:latin typeface="Constantia"/>
                <a:cs typeface="Constantia"/>
              </a:rPr>
            </a:br>
            <a:r>
              <a:rPr lang="ru-RU" sz="3600" i="1" dirty="0">
                <a:latin typeface="Constantia"/>
                <a:cs typeface="Constantia"/>
              </a:rPr>
              <a:t>Международные соревнования </a:t>
            </a:r>
            <a:r>
              <a:rPr lang="ru-RU" sz="3600" i="1" dirty="0" smtClean="0">
                <a:latin typeface="Constantia"/>
                <a:cs typeface="Constantia"/>
              </a:rPr>
              <a:t/>
            </a:r>
            <a:br>
              <a:rPr lang="ru-RU" sz="3600" i="1" dirty="0" smtClean="0">
                <a:latin typeface="Constantia"/>
                <a:cs typeface="Constantia"/>
              </a:rPr>
            </a:br>
            <a:r>
              <a:rPr lang="ru-RU" sz="3600" i="1" dirty="0" smtClean="0">
                <a:latin typeface="Constantia"/>
                <a:cs typeface="Constantia"/>
              </a:rPr>
              <a:t>на Кубок Губернатора Югры </a:t>
            </a:r>
            <a:br>
              <a:rPr lang="ru-RU" sz="3600" i="1" dirty="0" smtClean="0">
                <a:latin typeface="Constantia"/>
                <a:cs typeface="Constantia"/>
              </a:rPr>
            </a:br>
            <a:r>
              <a:rPr lang="ru-RU" sz="3600" i="1" dirty="0" smtClean="0">
                <a:latin typeface="Constantia"/>
                <a:cs typeface="Constantia"/>
              </a:rPr>
              <a:t>по </a:t>
            </a:r>
            <a:r>
              <a:rPr lang="ru-RU" sz="3600" i="1" dirty="0">
                <a:latin typeface="Constantia"/>
                <a:cs typeface="Constantia"/>
              </a:rPr>
              <a:t>гребле на обласах </a:t>
            </a:r>
            <a:r>
              <a:rPr lang="ru-RU" sz="3600" i="1" dirty="0" smtClean="0">
                <a:latin typeface="Constantia"/>
                <a:cs typeface="Constantia"/>
              </a:rPr>
              <a:t/>
            </a:r>
            <a:br>
              <a:rPr lang="ru-RU" sz="3600" i="1" dirty="0" smtClean="0">
                <a:latin typeface="Constantia"/>
                <a:cs typeface="Constantia"/>
              </a:rPr>
            </a:br>
            <a:r>
              <a:rPr lang="ru-RU" sz="3600" i="1" dirty="0" smtClean="0">
                <a:latin typeface="Constantia"/>
                <a:cs typeface="Constantia"/>
              </a:rPr>
              <a:t>в </a:t>
            </a:r>
            <a:r>
              <a:rPr lang="ru-RU" sz="3600" i="1" dirty="0">
                <a:latin typeface="Constantia"/>
                <a:cs typeface="Constantia"/>
              </a:rPr>
              <a:t>рамках праздника Вит хон хатл</a:t>
            </a:r>
            <a:br>
              <a:rPr lang="ru-RU" sz="3600" i="1" dirty="0">
                <a:latin typeface="Constantia"/>
                <a:cs typeface="Constantia"/>
              </a:rPr>
            </a:br>
            <a:r>
              <a:rPr lang="ru-RU" sz="3600" i="1" dirty="0" smtClean="0">
                <a:latin typeface="Constantia"/>
                <a:cs typeface="Constantia"/>
              </a:rPr>
              <a:t/>
            </a:r>
            <a:br>
              <a:rPr lang="ru-RU" sz="3600" i="1" dirty="0" smtClean="0">
                <a:latin typeface="Constantia"/>
                <a:cs typeface="Constantia"/>
              </a:rPr>
            </a:br>
            <a:endParaRPr lang="ru-RU" sz="3600" i="1" dirty="0">
              <a:latin typeface="Constantia"/>
              <a:cs typeface="Constant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955678"/>
            <a:ext cx="3309803" cy="726031"/>
          </a:xfrm>
        </p:spPr>
        <p:txBody>
          <a:bodyPr>
            <a:normAutofit/>
          </a:bodyPr>
          <a:lstStyle/>
          <a:p>
            <a:r>
              <a:rPr lang="ru-RU" sz="1200" dirty="0" smtClean="0"/>
              <a:t>3-6</a:t>
            </a:r>
            <a:r>
              <a:rPr lang="ru-RU" sz="1200" dirty="0" smtClean="0"/>
              <a:t> июля </a:t>
            </a:r>
            <a:r>
              <a:rPr lang="ru-RU" sz="1200" dirty="0" smtClean="0"/>
              <a:t>2015 </a:t>
            </a:r>
            <a:r>
              <a:rPr lang="ru-RU" sz="1200" dirty="0"/>
              <a:t>года</a:t>
            </a:r>
          </a:p>
          <a:p>
            <a:r>
              <a:rPr lang="ru-RU" sz="1200" dirty="0" smtClean="0"/>
              <a:t>Община КМНС «Остяко-Вогульск»</a:t>
            </a:r>
          </a:p>
          <a:p>
            <a:r>
              <a:rPr lang="ru-RU" sz="1200" dirty="0" smtClean="0"/>
              <a:t>Ханты-Мансийский район</a:t>
            </a:r>
            <a:endParaRPr lang="ru-RU" sz="1200" dirty="0"/>
          </a:p>
        </p:txBody>
      </p:sp>
      <p:pic>
        <p:nvPicPr>
          <p:cNvPr id="1026" name="Picture 2" descr="C:\Users\Aleksey\Desktop\Лешино\лого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5483" y="4861493"/>
            <a:ext cx="1441450" cy="9144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73" y="216046"/>
            <a:ext cx="2469254" cy="24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1000" dirty="0" smtClean="0"/>
              <a:t>. </a:t>
            </a:r>
            <a:endParaRPr lang="ru-RU" sz="1000" dirty="0"/>
          </a:p>
        </p:txBody>
      </p:sp>
      <p:pic>
        <p:nvPicPr>
          <p:cNvPr id="10242" name="Picture 2" descr="C:\Users\Aleksey\Desktop\Лешино\лого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837" y="1458218"/>
            <a:ext cx="1441450" cy="9144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312401" cy="287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1836"/>
            <a:ext cx="4572000" cy="302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401" y="3574633"/>
            <a:ext cx="4096512" cy="272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61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24" y="171039"/>
            <a:ext cx="4608073" cy="305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448234" y="4571330"/>
            <a:ext cx="7620000" cy="1359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Font typeface="Arial" pitchFamily="34" charset="0"/>
              <a:buNone/>
            </a:pPr>
            <a:endParaRPr lang="ru-RU" sz="1000" dirty="0"/>
          </a:p>
        </p:txBody>
      </p:sp>
      <p:pic>
        <p:nvPicPr>
          <p:cNvPr id="11266" name="Picture 2" descr="C:\Users\Aleksey\Desktop\Лешино\лого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738" y="171039"/>
            <a:ext cx="1441450" cy="9144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82" y="3222087"/>
            <a:ext cx="4469355" cy="335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542" y="2234020"/>
            <a:ext cx="4303776" cy="28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leksey\Desktop\Лешино\лого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54152"/>
            <a:ext cx="1441450" cy="9144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Гонки на обласах стали проводить лишь недавно, вообще это был праздник поклонения водному духу Вит хону – одному из самых почитаемых в пантеоне мифологии хантов и манси. От покровительства этого духа зависело – будет ли год рыбным, не порвутся ли сети и не случится что-либо с рыбаком во время улова. Празднование представляет собой кормление в целях задабривания духа Вит хона. В настоящее время праздник несколько сильно изменился. В изначальной традиции все начиналось обрядом жертвоприношения животного, чью кровь люди на лодках доставляли в центр водоема и совершали кормление духа Вит хона, разливая круги на воде.  </a:t>
            </a:r>
          </a:p>
          <a:p>
            <a:r>
              <a:rPr lang="ru-RU" dirty="0"/>
              <a:t>Сейчас проводятся гонки на обласах, это больше понятно широкой публике, но смысл праздника не теряется и символизирует связь человека с водоемами. Это традиционный праздник, неизменным атрибутом которого являются традиционные игры. Наша задача сохранить и возродить игровые традиции коренного населения округа. Буквально вчера мы устраивали лишь гонки на обласах, а уже сегодня усилиями ученых историков, фольклористов, культурологов нам удалось возродить этот праздник в аутентичном виде.</a:t>
            </a:r>
          </a:p>
          <a:p>
            <a:r>
              <a:rPr lang="ru-RU" dirty="0"/>
              <a:t>Администрация Ханты-Мансийского автономного округа – Югры разделяет ценностные ориентиры традиционной культуры коренного населения округа. В целях сохранения и развития традиционных игр народов Югры создана «Федерация этноспорта Югры», являющаяся региональным отделением Общероссийской общественной организации «Федерации традиционных игр и этноспорта России», ставящей перед собой задачу сохранения традиционных игр народов России. Это полностью отвечает мерам поддержки национальных культур и гармонизации межэтнических </a:t>
            </a:r>
            <a:r>
              <a:rPr lang="ru-RU" dirty="0" smtClean="0"/>
              <a:t>отношений.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2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730791"/>
              </p:ext>
            </p:extLst>
          </p:nvPr>
        </p:nvGraphicFramePr>
        <p:xfrm>
          <a:off x="457201" y="1768475"/>
          <a:ext cx="7611034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Место</a:t>
                      </a:r>
                      <a:r>
                        <a:rPr lang="ru-RU" sz="1200" baseline="0" dirty="0" smtClean="0"/>
                        <a:t> проведения, дата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Мероприятия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Время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г.Ханты-Мансийск, 3-4 июля</a:t>
                      </a:r>
                    </a:p>
                    <a:p>
                      <a:endParaRPr lang="ru-RU" sz="1200" baseline="0" dirty="0" smtClean="0"/>
                    </a:p>
                    <a:p>
                      <a:endParaRPr lang="ru-RU" sz="1200" baseline="0" dirty="0" smtClean="0"/>
                    </a:p>
                    <a:p>
                      <a:r>
                        <a:rPr lang="ru-RU" sz="1200" baseline="0" dirty="0" smtClean="0"/>
                        <a:t>Община КМНС «Остяко-Вогульск», 4 июля</a:t>
                      </a:r>
                      <a:endParaRPr lang="ru-RU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Заезд участников соревнований.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Традиционный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обряд ханты и манси жертвоприношения оленя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Экскурсионные программы для гостей и участников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Культурная программа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09:00-18:00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10:00-15:00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15:00-18:00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18:00-22:00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Река Ковенская,</a:t>
                      </a:r>
                    </a:p>
                    <a:p>
                      <a:r>
                        <a:rPr lang="ru-RU" sz="1200" dirty="0" smtClean="0"/>
                        <a:t>Ханты-Мансийский район,</a:t>
                      </a:r>
                    </a:p>
                    <a:p>
                      <a:r>
                        <a:rPr lang="ru-RU" sz="1200" dirty="0" smtClean="0"/>
                        <a:t>5 июля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Традиционный обряд приношения водному духу Вит хону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Торжественное открытие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Гребля на обласах, одиночные гонки 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масс-старты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Мастер-класс </a:t>
                      </a:r>
                      <a:r>
                        <a:rPr lang="ru-RU" sz="1200" baseline="0" dirty="0" smtClean="0"/>
                        <a:t>старинных </a:t>
                      </a:r>
                      <a:r>
                        <a:rPr lang="ru-RU" sz="1200" baseline="0" dirty="0" smtClean="0"/>
                        <a:t>обрядов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r>
                        <a:rPr lang="ru-RU" sz="1200" dirty="0" smtClean="0"/>
                        <a:t>Мастер-класс национальной кухни </a:t>
                      </a:r>
                    </a:p>
                    <a:p>
                      <a:r>
                        <a:rPr lang="ru-RU" sz="1200" dirty="0" smtClean="0"/>
                        <a:t>Гребля на обласах, двойки и тройки</a:t>
                      </a:r>
                    </a:p>
                    <a:p>
                      <a:r>
                        <a:rPr lang="ru-RU" sz="1200" dirty="0" smtClean="0"/>
                        <a:t>Традиционные финно-угорские игры, борьба нюл-тахли </a:t>
                      </a:r>
                    </a:p>
                    <a:p>
                      <a:r>
                        <a:rPr lang="ru-RU" sz="1200" dirty="0" smtClean="0"/>
                        <a:t>Награждение и торжественное закрытие  соревнований</a:t>
                      </a:r>
                    </a:p>
                    <a:p>
                      <a:r>
                        <a:rPr lang="ru-RU" sz="1200" dirty="0" smtClean="0"/>
                        <a:t>Культурная программа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10:00-10:30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10:30-11:00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11:00-15:00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dirty="0" smtClean="0"/>
                        <a:t>12:00-14:00</a:t>
                      </a:r>
                    </a:p>
                    <a:p>
                      <a:r>
                        <a:rPr lang="ru-RU" sz="1200" dirty="0" smtClean="0"/>
                        <a:t>12:00-17:00</a:t>
                      </a:r>
                      <a:endParaRPr lang="ru-RU" sz="1200" dirty="0"/>
                    </a:p>
                    <a:p>
                      <a:r>
                        <a:rPr lang="ru-RU" sz="1200" dirty="0" smtClean="0"/>
                        <a:t>15:00-18:00</a:t>
                      </a:r>
                    </a:p>
                    <a:p>
                      <a:r>
                        <a:rPr lang="ru-RU" sz="1200" dirty="0" smtClean="0"/>
                        <a:t>16:00-18:00</a:t>
                      </a:r>
                    </a:p>
                    <a:p>
                      <a:r>
                        <a:rPr lang="ru-RU" sz="1200" dirty="0" smtClean="0"/>
                        <a:t>18:30-19:00</a:t>
                      </a:r>
                    </a:p>
                    <a:p>
                      <a:r>
                        <a:rPr lang="ru-RU" sz="1200" dirty="0" smtClean="0"/>
                        <a:t>20:00-22:00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г.Ханты-Мансийск, 6 июля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Отъезд участников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09</a:t>
                      </a:r>
                      <a:r>
                        <a:rPr lang="en-US" sz="1200" dirty="0" smtClean="0"/>
                        <a:t>:</a:t>
                      </a:r>
                      <a:r>
                        <a:rPr lang="ru-RU" sz="1200" dirty="0" smtClean="0"/>
                        <a:t>00-18</a:t>
                      </a:r>
                      <a:r>
                        <a:rPr lang="en-US" sz="1200" dirty="0" smtClean="0"/>
                        <a:t>:</a:t>
                      </a:r>
                      <a:r>
                        <a:rPr lang="ru-RU" sz="1200" dirty="0" smtClean="0"/>
                        <a:t>00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1" y="1027664"/>
            <a:ext cx="7611034" cy="5939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         Регламент мероприятия</a:t>
            </a:r>
            <a:endParaRPr lang="ru-RU" sz="2400" dirty="0"/>
          </a:p>
        </p:txBody>
      </p:sp>
      <p:pic>
        <p:nvPicPr>
          <p:cNvPr id="2050" name="Picture 2" descr="C:\Users\Aleksey\Desktop\Лешино\лого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13264"/>
            <a:ext cx="14414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39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ksey\Desktop\Лешино\лого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6347" y="41104"/>
            <a:ext cx="1074293" cy="681490"/>
          </a:xfrm>
          <a:prstGeom prst="rect">
            <a:avLst/>
          </a:prstGeom>
          <a:noFill/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594"/>
            <a:ext cx="8461248" cy="6159789"/>
          </a:xfrm>
        </p:spPr>
      </p:pic>
    </p:spTree>
    <p:extLst>
      <p:ext uri="{BB962C8B-B14F-4D97-AF65-F5344CB8AC3E}">
        <p14:creationId xmlns:p14="http://schemas.microsoft.com/office/powerpoint/2010/main" val="30787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9" y="462488"/>
            <a:ext cx="4452551" cy="296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Aleksey\Desktop\Лешино\лого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88"/>
            <a:ext cx="1255776" cy="79661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1999" cy="304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2905"/>
            <a:ext cx="4572000" cy="3046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3428999"/>
            <a:ext cx="4572001" cy="304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32" y="3791712"/>
            <a:ext cx="4599432" cy="3066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Aleksey\Desktop\Лешино\лого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4991" y="2877312"/>
            <a:ext cx="1441450" cy="9144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44568" cy="302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1905"/>
            <a:ext cx="4572000" cy="3046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2548"/>
            <a:ext cx="4572000" cy="302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6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756"/>
            <a:ext cx="8415897" cy="5572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Aleksey\Desktop\Лешино\лого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98608"/>
            <a:ext cx="14414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eksey\Desktop\Лешино\лого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985" y="0"/>
            <a:ext cx="1081724" cy="686204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176"/>
            <a:ext cx="4176847" cy="278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74594"/>
            <a:ext cx="8339327" cy="348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273" y="662240"/>
            <a:ext cx="4116136" cy="274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9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8323"/>
            <a:ext cx="4572000" cy="3046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0836"/>
            <a:ext cx="4572000" cy="302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878"/>
            <a:ext cx="4282198" cy="6463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560" y="0"/>
            <a:ext cx="1444877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438"/>
            <a:ext cx="8396198" cy="555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Aleksey\Desktop\Лешино\лого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71038"/>
            <a:ext cx="144145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7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279</TotalTime>
  <Words>705</Words>
  <Application>Microsoft Office PowerPoint</Application>
  <PresentationFormat>Экран (4:3)</PresentationFormat>
  <Paragraphs>73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Constantia</vt:lpstr>
      <vt:lpstr>Adjacency</vt:lpstr>
      <vt:lpstr>  Международные соревнования  на Кубок Губернатора Югры  по гребле на обласах  в рамках праздника Вит хон хатл  </vt:lpstr>
      <vt:lpstr>          Регламент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исконных русских забав «Начало света»</dc:title>
  <dc:creator>Mac</dc:creator>
  <cp:lastModifiedBy>Aleksey Klauzer</cp:lastModifiedBy>
  <cp:revision>31</cp:revision>
  <dcterms:created xsi:type="dcterms:W3CDTF">2012-11-12T03:38:34Z</dcterms:created>
  <dcterms:modified xsi:type="dcterms:W3CDTF">2015-09-09T21:00:04Z</dcterms:modified>
</cp:coreProperties>
</file>