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9" r:id="rId2"/>
    <p:sldId id="293" r:id="rId3"/>
    <p:sldId id="260" r:id="rId4"/>
    <p:sldId id="294" r:id="rId5"/>
    <p:sldId id="295" r:id="rId6"/>
    <p:sldId id="261" r:id="rId7"/>
    <p:sldId id="270" r:id="rId8"/>
    <p:sldId id="297" r:id="rId9"/>
    <p:sldId id="285" r:id="rId10"/>
    <p:sldId id="266" r:id="rId11"/>
    <p:sldId id="267" r:id="rId12"/>
    <p:sldId id="268" r:id="rId13"/>
    <p:sldId id="29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66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4" autoAdjust="0"/>
    <p:restoredTop sz="94660"/>
  </p:normalViewPr>
  <p:slideViewPr>
    <p:cSldViewPr>
      <p:cViewPr varScale="1">
        <p:scale>
          <a:sx n="86" d="100"/>
          <a:sy n="86" d="100"/>
        </p:scale>
        <p:origin x="-5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C0B63-7A90-4211-A279-D6E4CF600BA5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0F384-57DB-40D8-86F0-CFC50BC7F4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1044;&#1077;&#1090;&#1080;1.pptx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анер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1183"/>
            <a:ext cx="9144000" cy="5806169"/>
          </a:xfrm>
          <a:prstGeom prst="rect">
            <a:avLst/>
          </a:prstGeom>
        </p:spPr>
      </p:pic>
      <p:pic>
        <p:nvPicPr>
          <p:cNvPr id="6" name="Рисунок 5" descr="Логоти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«Шолоховская весна»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в области культуры»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8 слайд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908720"/>
            <a:ext cx="9144000" cy="4536504"/>
          </a:xfrm>
          <a:prstGeom prst="rect">
            <a:avLst/>
          </a:prstGeom>
        </p:spPr>
      </p:pic>
      <p:pic>
        <p:nvPicPr>
          <p:cNvPr id="6" name="Рисунок 5" descr="Логоти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«Шолоховская весна»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в области культуры»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5805264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Праздник объединяет представителей разных культур </a:t>
            </a:r>
          </a:p>
          <a:p>
            <a:pPr algn="ctr"/>
            <a:r>
              <a:rPr lang="ru-RU" sz="1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 способствует возрождению и популяризации традиций казачества</a:t>
            </a:r>
            <a:endParaRPr lang="ru-RU" sz="1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9 СЛАЙД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764704"/>
            <a:ext cx="9144000" cy="5760640"/>
          </a:xfrm>
          <a:prstGeom prst="rect">
            <a:avLst/>
          </a:prstGeom>
        </p:spPr>
      </p:pic>
      <p:pic>
        <p:nvPicPr>
          <p:cNvPr id="6" name="Рисунок 5" descr="Логоти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«Шолоховская весна»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в области культуры»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6237312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«Шолоховская весна» - это народный праздник, </a:t>
            </a:r>
          </a:p>
          <a:p>
            <a:pPr algn="ctr"/>
            <a:r>
              <a:rPr lang="ru-RU" sz="1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дарящий чувство причастности к великой России.</a:t>
            </a:r>
            <a:endParaRPr lang="ru-RU" sz="1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0 - 2 слай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5820" y="764704"/>
            <a:ext cx="7744611" cy="6093296"/>
          </a:xfrm>
          <a:prstGeom prst="rect">
            <a:avLst/>
          </a:prstGeom>
        </p:spPr>
      </p:pic>
      <p:pic>
        <p:nvPicPr>
          <p:cNvPr id="6" name="Рисунок 5" descr="Логоти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«Шолоховская весна»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в области культуры»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анер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1183"/>
            <a:ext cx="9144000" cy="5806169"/>
          </a:xfrm>
          <a:prstGeom prst="rect">
            <a:avLst/>
          </a:prstGeom>
        </p:spPr>
      </p:pic>
      <p:pic>
        <p:nvPicPr>
          <p:cNvPr id="6" name="Рисунок 5" descr="Логоти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«Шолоховская весна»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в области культуры»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СМИ 2009\Усадьба\усадьб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Логоти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«Шолоховская весна»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в области культуры»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60" y="6093296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Центральный объект музея-заповедника –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мемориальный комплекс «Усадьба М.А. Шолохова»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центре станицы Вёшенской.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 слай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10529"/>
            <a:ext cx="9144000" cy="5642807"/>
          </a:xfrm>
          <a:prstGeom prst="rect">
            <a:avLst/>
          </a:prstGeom>
        </p:spPr>
      </p:pic>
      <p:pic>
        <p:nvPicPr>
          <p:cNvPr id="5" name="Рисунок 4" descr="Логоти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«Шолоховская весна»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в области культуры»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355976" y="764704"/>
            <a:ext cx="4464496" cy="2808312"/>
          </a:xfrm>
          <a:prstGeom prst="rect">
            <a:avLst/>
          </a:prstGeom>
        </p:spPr>
      </p:pic>
      <p:pic>
        <p:nvPicPr>
          <p:cNvPr id="6" name="Рисунок 5" descr="IMG_5953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717032"/>
            <a:ext cx="4536504" cy="2952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980728"/>
            <a:ext cx="3528392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663300"/>
                </a:solidFill>
                <a:latin typeface="Cambria" pitchFamily="18" charset="0"/>
              </a:rPr>
              <a:t>Цели и задачи проекта:</a:t>
            </a:r>
            <a:endParaRPr lang="en-US" sz="1300" b="1" dirty="0" smtClean="0">
              <a:solidFill>
                <a:srgbClr val="663300"/>
              </a:solidFill>
              <a:latin typeface="Cambria" pitchFamily="18" charset="0"/>
            </a:endParaRPr>
          </a:p>
          <a:p>
            <a:endParaRPr lang="ru-RU" sz="1300" dirty="0" smtClean="0">
              <a:solidFill>
                <a:srgbClr val="663300"/>
              </a:solidFill>
              <a:latin typeface="Cambria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300" b="1" dirty="0" smtClean="0">
                <a:solidFill>
                  <a:srgbClr val="663300"/>
                </a:solidFill>
                <a:latin typeface="Cambria" pitchFamily="18" charset="0"/>
              </a:rPr>
              <a:t>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популяризация литературного </a:t>
            </a:r>
          </a:p>
          <a:p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 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наследия М.А. Шолохова,</a:t>
            </a:r>
          </a:p>
          <a:p>
            <a:pPr lvl="0"/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 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возрождение и популяризация </a:t>
            </a:r>
          </a:p>
          <a:p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 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традиций казачества, </a:t>
            </a:r>
          </a:p>
          <a:p>
            <a:pPr lvl="0">
              <a:buFont typeface="Wingdings" pitchFamily="2" charset="2"/>
              <a:buChar char="§"/>
            </a:pPr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изучение отечественной истории </a:t>
            </a:r>
          </a:p>
          <a:p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 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и культуры методом погружения, </a:t>
            </a:r>
          </a:p>
          <a:p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 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дающее возможность:  </a:t>
            </a:r>
          </a:p>
          <a:p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- повысить интерес к истории </a:t>
            </a:r>
          </a:p>
          <a:p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 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и культуре родной страны,</a:t>
            </a:r>
          </a:p>
          <a:p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- формировать чувства гордости </a:t>
            </a:r>
          </a:p>
          <a:p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 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и патриотизма,</a:t>
            </a:r>
          </a:p>
          <a:p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- воспитывать уважение </a:t>
            </a:r>
          </a:p>
          <a:p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 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к многонациональной культуре России,</a:t>
            </a:r>
          </a:p>
          <a:p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- создавать чувство причастности </a:t>
            </a:r>
          </a:p>
          <a:p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 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к великой стране и ее великому народу; </a:t>
            </a:r>
          </a:p>
          <a:p>
            <a:pPr lvl="0">
              <a:buFont typeface="Wingdings" pitchFamily="2" charset="2"/>
              <a:buChar char="§"/>
            </a:pPr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повышение узнаваемости </a:t>
            </a:r>
          </a:p>
          <a:p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 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и привлекательности региона;</a:t>
            </a:r>
          </a:p>
          <a:p>
            <a:pPr lvl="0">
              <a:buFont typeface="Wingdings" pitchFamily="2" charset="2"/>
              <a:buChar char="§"/>
            </a:pPr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развитие туризма;</a:t>
            </a:r>
          </a:p>
          <a:p>
            <a:pPr lvl="0">
              <a:buFont typeface="Wingdings" pitchFamily="2" charset="2"/>
              <a:buChar char="§"/>
            </a:pPr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создание условий для развития </a:t>
            </a:r>
          </a:p>
          <a:p>
            <a:pPr>
              <a:buFont typeface="Wingdings" pitchFamily="2" charset="2"/>
              <a:buChar char="§"/>
            </a:pPr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местной инфраструктуры;</a:t>
            </a:r>
          </a:p>
          <a:p>
            <a:pPr lvl="0">
              <a:buFont typeface="Wingdings" pitchFamily="2" charset="2"/>
              <a:buChar char="§"/>
            </a:pPr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формирование положительного </a:t>
            </a:r>
          </a:p>
          <a:p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 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имиджа страны.</a:t>
            </a:r>
          </a:p>
          <a:p>
            <a:endParaRPr lang="ru-RU" sz="1500" dirty="0">
              <a:solidFill>
                <a:srgbClr val="663300"/>
              </a:solidFill>
            </a:endParaRPr>
          </a:p>
        </p:txBody>
      </p:sp>
      <p:pic>
        <p:nvPicPr>
          <p:cNvPr id="8" name="Рисунок 7" descr="Логоти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«Шолоховская весна»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в области культуры»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4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692696"/>
            <a:ext cx="5400600" cy="3744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052736"/>
            <a:ext cx="3347864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663300"/>
                </a:solidFill>
                <a:latin typeface="Cambria" pitchFamily="18" charset="0"/>
              </a:rPr>
              <a:t>Уникальность:</a:t>
            </a:r>
          </a:p>
          <a:p>
            <a:endParaRPr lang="ru-RU" sz="1300" b="1" dirty="0" smtClean="0">
              <a:solidFill>
                <a:srgbClr val="663300"/>
              </a:solidFill>
              <a:latin typeface="Cambria" pitchFamily="18" charset="0"/>
            </a:endParaRPr>
          </a:p>
          <a:p>
            <a:pPr marL="177800" lvl="0" indent="-177800">
              <a:buFont typeface="Wingdings" pitchFamily="2" charset="2"/>
              <a:buChar char="§"/>
            </a:pP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возникновение праздника по </a:t>
            </a:r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                    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инициативе местного сообщества;</a:t>
            </a:r>
          </a:p>
          <a:p>
            <a:pPr marL="177800" lvl="0" indent="-177800">
              <a:buFont typeface="Wingdings" pitchFamily="2" charset="2"/>
              <a:buChar char="§"/>
            </a:pP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высокая общественная </a:t>
            </a:r>
          </a:p>
          <a:p>
            <a:pPr marL="177800" lvl="0"/>
            <a:r>
              <a:rPr lang="ru-RU" sz="1300" dirty="0" err="1" smtClean="0">
                <a:solidFill>
                  <a:srgbClr val="663300"/>
                </a:solidFill>
                <a:latin typeface="Cambria" pitchFamily="18" charset="0"/>
              </a:rPr>
              <a:t>востребованность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 праздника, </a:t>
            </a:r>
          </a:p>
          <a:p>
            <a:pPr marL="177800" lvl="0"/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пережившего десятилетия</a:t>
            </a:r>
          </a:p>
          <a:p>
            <a:pPr marL="177800" lvl="0"/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государственного переустройства;</a:t>
            </a:r>
          </a:p>
          <a:p>
            <a:pPr marL="177800" lvl="0" indent="-177800">
              <a:buFont typeface="Wingdings" pitchFamily="2" charset="2"/>
              <a:buChar char="§"/>
            </a:pP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многонациональность артистов </a:t>
            </a:r>
          </a:p>
          <a:p>
            <a:pPr marL="177800" lvl="0" indent="-177800"/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  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и зрителей из разных регионов </a:t>
            </a:r>
          </a:p>
          <a:p>
            <a:pPr marL="177800" lvl="0" indent="-177800"/>
            <a:r>
              <a:rPr lang="en-US" sz="1300" dirty="0" smtClean="0">
                <a:solidFill>
                  <a:srgbClr val="663300"/>
                </a:solidFill>
                <a:latin typeface="Cambria" pitchFamily="18" charset="0"/>
              </a:rPr>
              <a:t>    </a:t>
            </a: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России и зарубежья;</a:t>
            </a:r>
          </a:p>
          <a:p>
            <a:pPr marL="177800" lvl="0" indent="-177800">
              <a:buFont typeface="Wingdings" pitchFamily="2" charset="2"/>
              <a:buChar char="§"/>
            </a:pP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постоянное техническое развитие;</a:t>
            </a:r>
          </a:p>
          <a:p>
            <a:pPr marL="177800" lvl="0" indent="-177800">
              <a:buFont typeface="Wingdings" pitchFamily="2" charset="2"/>
              <a:buChar char="§"/>
            </a:pPr>
            <a:r>
              <a:rPr lang="ru-RU" sz="1300" dirty="0" smtClean="0">
                <a:solidFill>
                  <a:srgbClr val="663300"/>
                </a:solidFill>
                <a:latin typeface="Cambria" pitchFamily="18" charset="0"/>
              </a:rPr>
              <a:t>расширение географии фестиваля</a:t>
            </a:r>
            <a:r>
              <a:rPr lang="ru-RU" sz="1300" dirty="0" smtClean="0"/>
              <a:t>.</a:t>
            </a:r>
          </a:p>
          <a:p>
            <a:endParaRPr lang="ru-RU" dirty="0"/>
          </a:p>
        </p:txBody>
      </p:sp>
      <p:pic>
        <p:nvPicPr>
          <p:cNvPr id="18" name="Рисунок 17" descr="IMG_5929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4581128"/>
            <a:ext cx="3240360" cy="1871768"/>
          </a:xfrm>
          <a:prstGeom prst="rect">
            <a:avLst/>
          </a:prstGeom>
        </p:spPr>
      </p:pic>
      <p:pic>
        <p:nvPicPr>
          <p:cNvPr id="2050" name="Picture 2" descr="\\Arkhipova\D\АРХИПОВА ЛЕНА\ИНТЕРМУЗЕЙ 2014\ШВ (фото)\IMG_6086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230600" y="-10439400"/>
            <a:ext cx="5400000" cy="3960000"/>
          </a:xfrm>
          <a:prstGeom prst="rect">
            <a:avLst/>
          </a:prstGeom>
          <a:noFill/>
        </p:spPr>
      </p:pic>
      <p:pic>
        <p:nvPicPr>
          <p:cNvPr id="14" name="Рисунок 13" descr="8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4581128"/>
            <a:ext cx="2880320" cy="1872208"/>
          </a:xfrm>
          <a:prstGeom prst="rect">
            <a:avLst/>
          </a:prstGeom>
        </p:spPr>
      </p:pic>
      <p:pic>
        <p:nvPicPr>
          <p:cNvPr id="15" name="Рисунок 14" descr="9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4581128"/>
            <a:ext cx="2448272" cy="1872208"/>
          </a:xfrm>
          <a:prstGeom prst="rect">
            <a:avLst/>
          </a:prstGeom>
        </p:spPr>
      </p:pic>
      <p:pic>
        <p:nvPicPr>
          <p:cNvPr id="13" name="Рисунок 12" descr="Логотип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«Шолоховская весна»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в области культуры»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836712"/>
            <a:ext cx="2339752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Логоти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«Шолоховская весна»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в области культуры»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43808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7" name="Рисунок 16" descr="3 слайд.jpg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54" y="1052736"/>
            <a:ext cx="8767648" cy="54726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55776" y="620688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Программа праздника:</a:t>
            </a:r>
            <a:endParaRPr lang="ru-RU" sz="1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IMG_2291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620688"/>
            <a:ext cx="4320000" cy="2880000"/>
          </a:xfrm>
          <a:prstGeom prst="rect">
            <a:avLst/>
          </a:prstGeom>
        </p:spPr>
      </p:pic>
      <p:pic>
        <p:nvPicPr>
          <p:cNvPr id="12" name="Рисунок 11" descr="1 (188)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61048"/>
            <a:ext cx="4320000" cy="2880000"/>
          </a:xfrm>
          <a:prstGeom prst="rect">
            <a:avLst/>
          </a:prstGeom>
        </p:spPr>
      </p:pic>
      <p:pic>
        <p:nvPicPr>
          <p:cNvPr id="21" name="Рисунок 20" descr="Логоти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«Шолоховская весна»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в области культуры»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Рисунок 33" descr="10 слайдов Ш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1412776"/>
            <a:ext cx="2736304" cy="26295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11560" y="90872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Количество гостей и участников  «Шолоховской весны»</a:t>
            </a:r>
            <a:endParaRPr lang="ru-RU" sz="1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Рисунок 38" descr="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3573016"/>
            <a:ext cx="4320480" cy="312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1840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64088" y="908720"/>
            <a:ext cx="3636912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300" b="1" dirty="0" smtClean="0">
              <a:solidFill>
                <a:srgbClr val="663300"/>
              </a:solidFill>
              <a:latin typeface="Cambria" pitchFamily="18" charset="0"/>
            </a:endParaRPr>
          </a:p>
          <a:p>
            <a:r>
              <a:rPr lang="ru-RU" sz="1200" b="1" dirty="0" smtClean="0">
                <a:solidFill>
                  <a:srgbClr val="663300"/>
                </a:solidFill>
                <a:latin typeface="Cambria" pitchFamily="18" charset="0"/>
              </a:rPr>
              <a:t>Состав и география</a:t>
            </a:r>
          </a:p>
          <a:p>
            <a:r>
              <a:rPr lang="ru-RU" sz="1200" b="1" dirty="0" smtClean="0">
                <a:solidFill>
                  <a:srgbClr val="663300"/>
                </a:solidFill>
                <a:latin typeface="Cambria" pitchFamily="18" charset="0"/>
              </a:rPr>
              <a:t>Участников и зрителей: </a:t>
            </a:r>
          </a:p>
          <a:p>
            <a:r>
              <a:rPr lang="ru-RU" sz="1200" dirty="0" smtClean="0">
                <a:solidFill>
                  <a:srgbClr val="663300"/>
                </a:solidFill>
                <a:latin typeface="Cambria" pitchFamily="18" charset="0"/>
              </a:rPr>
              <a:t>Испания,</a:t>
            </a:r>
          </a:p>
          <a:p>
            <a:r>
              <a:rPr lang="ru-RU" sz="1200" dirty="0" smtClean="0">
                <a:solidFill>
                  <a:srgbClr val="663300"/>
                </a:solidFill>
                <a:latin typeface="Cambria" pitchFamily="18" charset="0"/>
              </a:rPr>
              <a:t>Казахстан,</a:t>
            </a:r>
          </a:p>
          <a:p>
            <a:r>
              <a:rPr lang="ru-RU" sz="1200" dirty="0" smtClean="0">
                <a:solidFill>
                  <a:srgbClr val="663300"/>
                </a:solidFill>
                <a:latin typeface="Cambria" pitchFamily="18" charset="0"/>
              </a:rPr>
              <a:t>Украина,</a:t>
            </a:r>
          </a:p>
          <a:p>
            <a:r>
              <a:rPr lang="ru-RU" sz="1200" dirty="0" smtClean="0">
                <a:solidFill>
                  <a:srgbClr val="663300"/>
                </a:solidFill>
                <a:latin typeface="Cambria" pitchFamily="18" charset="0"/>
              </a:rPr>
              <a:t>Абхазия,</a:t>
            </a:r>
          </a:p>
          <a:p>
            <a:r>
              <a:rPr lang="ru-RU" sz="1200" dirty="0" smtClean="0">
                <a:solidFill>
                  <a:srgbClr val="663300"/>
                </a:solidFill>
                <a:latin typeface="Cambria" pitchFamily="18" charset="0"/>
              </a:rPr>
              <a:t>Северная Осетия-Алания,</a:t>
            </a:r>
          </a:p>
          <a:p>
            <a:r>
              <a:rPr lang="ru-RU" sz="1200" dirty="0" smtClean="0">
                <a:solidFill>
                  <a:srgbClr val="663300"/>
                </a:solidFill>
                <a:latin typeface="Cambria" pitchFamily="18" charset="0"/>
              </a:rPr>
              <a:t>Воронежская, </a:t>
            </a:r>
          </a:p>
          <a:p>
            <a:r>
              <a:rPr lang="ru-RU" sz="1200" dirty="0" smtClean="0">
                <a:solidFill>
                  <a:srgbClr val="663300"/>
                </a:solidFill>
                <a:latin typeface="Cambria" pitchFamily="18" charset="0"/>
              </a:rPr>
              <a:t>Волгоградская, </a:t>
            </a:r>
          </a:p>
          <a:p>
            <a:r>
              <a:rPr lang="ru-RU" sz="1200" dirty="0" smtClean="0">
                <a:solidFill>
                  <a:srgbClr val="663300"/>
                </a:solidFill>
                <a:latin typeface="Cambria" pitchFamily="18" charset="0"/>
              </a:rPr>
              <a:t>Московская области, </a:t>
            </a:r>
          </a:p>
          <a:p>
            <a:r>
              <a:rPr lang="ru-RU" sz="1200" dirty="0" smtClean="0">
                <a:solidFill>
                  <a:srgbClr val="663300"/>
                </a:solidFill>
                <a:latin typeface="Cambria" pitchFamily="18" charset="0"/>
              </a:rPr>
              <a:t>Краснодарский и  Ставропольский края, </a:t>
            </a:r>
          </a:p>
          <a:p>
            <a:r>
              <a:rPr lang="ru-RU" sz="1200" dirty="0" smtClean="0">
                <a:solidFill>
                  <a:srgbClr val="663300"/>
                </a:solidFill>
                <a:latin typeface="Cambria" pitchFamily="18" charset="0"/>
              </a:rPr>
              <a:t>50 территорий Ростовской обл.,</a:t>
            </a:r>
          </a:p>
          <a:p>
            <a:r>
              <a:rPr lang="ru-RU" sz="1200" dirty="0" smtClean="0">
                <a:solidFill>
                  <a:srgbClr val="663300"/>
                </a:solidFill>
                <a:latin typeface="Cambria" pitchFamily="18" charset="0"/>
              </a:rPr>
              <a:t>представители  11 казачьих войск </a:t>
            </a:r>
          </a:p>
          <a:p>
            <a:r>
              <a:rPr lang="ru-RU" sz="1200" dirty="0" smtClean="0">
                <a:solidFill>
                  <a:srgbClr val="663300"/>
                </a:solidFill>
                <a:latin typeface="Cambria" pitchFamily="18" charset="0"/>
              </a:rPr>
              <a:t>от Терека до Амура</a:t>
            </a:r>
          </a:p>
          <a:p>
            <a:endParaRPr lang="ru-RU" sz="1200" dirty="0" smtClean="0">
              <a:solidFill>
                <a:srgbClr val="663300"/>
              </a:solidFill>
              <a:latin typeface="Cambria" pitchFamily="18" charset="0"/>
            </a:endParaRPr>
          </a:p>
          <a:p>
            <a:r>
              <a:rPr lang="ru-RU" sz="1200" dirty="0" smtClean="0">
                <a:solidFill>
                  <a:srgbClr val="663300"/>
                </a:solidFill>
                <a:latin typeface="Cambria" pitchFamily="18" charset="0"/>
              </a:rPr>
              <a:t>Количество субъектов РФ, принимающих  участие в  празднике ежегодно растёт.</a:t>
            </a:r>
            <a:endParaRPr lang="ru-RU" sz="1200" dirty="0"/>
          </a:p>
        </p:txBody>
      </p:sp>
      <p:pic>
        <p:nvPicPr>
          <p:cNvPr id="2050" name="Picture 2" descr="\\Arkhipova\D\АРХИПОВА ЛЕНА\ИНТЕРМУЗЕЙ 2014\ШВ (фото)\IMG_6086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230600" y="-10439400"/>
            <a:ext cx="5400000" cy="3960000"/>
          </a:xfrm>
          <a:prstGeom prst="rect">
            <a:avLst/>
          </a:prstGeom>
          <a:noFill/>
        </p:spPr>
      </p:pic>
      <p:pic>
        <p:nvPicPr>
          <p:cNvPr id="13" name="Рисунок 12" descr="Логоти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«Шолоховская весна»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в области культуры»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 descr="IMG_59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4079" y="4509120"/>
            <a:ext cx="3240361" cy="2160240"/>
          </a:xfrm>
          <a:prstGeom prst="rect">
            <a:avLst/>
          </a:prstGeom>
        </p:spPr>
      </p:pic>
      <p:pic>
        <p:nvPicPr>
          <p:cNvPr id="29" name="Рисунок 28" descr="P526414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4509120"/>
            <a:ext cx="2736304" cy="21602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91680" y="476672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За годы проведения праздника в нём приняли участие тысячи артистов </a:t>
            </a:r>
          </a:p>
          <a:p>
            <a:pPr algn="ctr"/>
            <a:r>
              <a:rPr lang="ru-RU" sz="12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 поклонников творчества М. Шолохова из разных уголков России и зарубежья</a:t>
            </a:r>
            <a:endParaRPr lang="ru-RU" sz="12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Рисунок 31" descr="5 слайд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79512" y="1052736"/>
            <a:ext cx="5112568" cy="3312368"/>
          </a:xfrm>
          <a:prstGeom prst="rect">
            <a:avLst/>
          </a:prstGeom>
        </p:spPr>
      </p:pic>
      <p:pic>
        <p:nvPicPr>
          <p:cNvPr id="35" name="Рисунок 34" descr="9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156176" y="4509120"/>
            <a:ext cx="2987824" cy="21602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Логоти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"/>
            <a:ext cx="936104" cy="7740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88024" y="-225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«Шолоховская весна»</a:t>
            </a:r>
          </a:p>
          <a:p>
            <a:pPr algn="r"/>
            <a:r>
              <a:rPr lang="ru-RU" sz="10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  номинация «Лучшее событие в области культуры»</a:t>
            </a:r>
            <a:endParaRPr lang="ru-RU" sz="10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87624" y="0"/>
            <a:ext cx="432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r>
              <a:rPr lang="ru-RU" sz="1100" b="1" dirty="0" smtClean="0">
                <a:solidFill>
                  <a:srgbClr val="4B1112"/>
                </a:solidFill>
                <a:latin typeface="Times New Roman" pitchFamily="18" charset="0"/>
                <a:cs typeface="Times New Roman" pitchFamily="18" charset="0"/>
              </a:rPr>
              <a:t>музей-заповедник М.А. Шолохова</a:t>
            </a:r>
            <a:endParaRPr lang="ru-RU" sz="1100" b="1" dirty="0">
              <a:solidFill>
                <a:srgbClr val="4B11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DSC_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722964"/>
            <a:ext cx="3465600" cy="2304255"/>
          </a:xfrm>
          <a:prstGeom prst="rect">
            <a:avLst/>
          </a:prstGeom>
        </p:spPr>
      </p:pic>
      <p:pic>
        <p:nvPicPr>
          <p:cNvPr id="26" name="Рисунок 25" descr="IMG_58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4099228"/>
            <a:ext cx="3456385" cy="2304256"/>
          </a:xfrm>
          <a:prstGeom prst="rect">
            <a:avLst/>
          </a:prstGeom>
        </p:spPr>
      </p:pic>
      <p:pic>
        <p:nvPicPr>
          <p:cNvPr id="28" name="Рисунок 27" descr="IMG_59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1" y="1362924"/>
            <a:ext cx="4968553" cy="3312368"/>
          </a:xfrm>
          <a:prstGeom prst="rect">
            <a:avLst/>
          </a:prstGeom>
        </p:spPr>
      </p:pic>
      <p:pic>
        <p:nvPicPr>
          <p:cNvPr id="32" name="Рисунок 31" descr="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891316"/>
            <a:ext cx="2304256" cy="172819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3608" y="764704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Количество жителей станицы - 9 704 чел.</a:t>
            </a:r>
          </a:p>
          <a:p>
            <a:pPr algn="ctr"/>
            <a:r>
              <a:rPr lang="ru-RU" sz="1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Количество гостей станицы во время праздника "Шолоховская весна" - 50 000 чел.</a:t>
            </a:r>
            <a:endParaRPr lang="ru-RU" sz="1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Рисунок 34" descr="P52742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4891316"/>
            <a:ext cx="2376264" cy="17780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540</Words>
  <Application>Microsoft Office PowerPoint</Application>
  <PresentationFormat>Экран (4:3)</PresentationFormat>
  <Paragraphs>118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DNA7 X86</cp:lastModifiedBy>
  <cp:revision>70</cp:revision>
  <dcterms:modified xsi:type="dcterms:W3CDTF">2015-09-19T04:11:00Z</dcterms:modified>
</cp:coreProperties>
</file>