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1" r:id="rId3"/>
    <p:sldId id="285" r:id="rId4"/>
    <p:sldId id="259" r:id="rId5"/>
    <p:sldId id="284" r:id="rId6"/>
    <p:sldId id="279" r:id="rId7"/>
    <p:sldId id="275" r:id="rId8"/>
    <p:sldId id="281" r:id="rId9"/>
    <p:sldId id="270" r:id="rId10"/>
    <p:sldId id="264" r:id="rId11"/>
  </p:sldIdLst>
  <p:sldSz cx="9144000" cy="6858000" type="screen4x3"/>
  <p:notesSz cx="9979025" cy="6834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20" autoAdjust="0"/>
  </p:normalViewPr>
  <p:slideViewPr>
    <p:cSldViewPr>
      <p:cViewPr>
        <p:scale>
          <a:sx n="125" d="100"/>
          <a:sy n="125" d="100"/>
        </p:scale>
        <p:origin x="-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165F9-6E54-48C4-B4A4-1CEC526F2B2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4B4CB7-836A-40DE-B2CE-D6352510C10B}">
      <dgm:prSet custT="1"/>
      <dgm:spPr/>
      <dgm:t>
        <a:bodyPr/>
        <a:lstStyle/>
        <a:p>
          <a:pPr rtl="0"/>
          <a:r>
            <a:rPr lang="ru-RU" sz="3600" b="1" dirty="0" smtClean="0"/>
            <a:t>Задачи проекта</a:t>
          </a:r>
          <a:endParaRPr lang="ru-RU" sz="3600" dirty="0"/>
        </a:p>
      </dgm:t>
    </dgm:pt>
    <dgm:pt modelId="{B83B56CE-B1BB-4BCC-8A98-471C0F12385E}" type="parTrans" cxnId="{78910DE4-ABFF-4731-A018-0D26A98C80CE}">
      <dgm:prSet/>
      <dgm:spPr/>
      <dgm:t>
        <a:bodyPr/>
        <a:lstStyle/>
        <a:p>
          <a:endParaRPr lang="ru-RU"/>
        </a:p>
      </dgm:t>
    </dgm:pt>
    <dgm:pt modelId="{3B68F3DE-A9E5-43B3-9DEA-9BC64BD66ADD}" type="sibTrans" cxnId="{78910DE4-ABFF-4731-A018-0D26A98C80CE}">
      <dgm:prSet/>
      <dgm:spPr/>
      <dgm:t>
        <a:bodyPr/>
        <a:lstStyle/>
        <a:p>
          <a:endParaRPr lang="ru-RU"/>
        </a:p>
      </dgm:t>
    </dgm:pt>
    <dgm:pt modelId="{E5275FC3-8B3D-4CE4-A05B-BF495DB2EADB}">
      <dgm:prSet/>
      <dgm:spPr/>
      <dgm:t>
        <a:bodyPr/>
        <a:lstStyle/>
        <a:p>
          <a:pPr rtl="0"/>
          <a:r>
            <a:rPr lang="ru-RU" dirty="0" smtClean="0"/>
            <a:t>Привлечение различных групп населения для занятия спортом, туризмом, активным отдыхом</a:t>
          </a:r>
          <a:endParaRPr lang="ru-RU" dirty="0"/>
        </a:p>
      </dgm:t>
    </dgm:pt>
    <dgm:pt modelId="{0EA283B2-FD1E-4B30-89D2-D9FA71485DE8}" type="parTrans" cxnId="{F2CBA10B-F0EF-4A30-9670-75E9E10B379E}">
      <dgm:prSet/>
      <dgm:spPr/>
      <dgm:t>
        <a:bodyPr/>
        <a:lstStyle/>
        <a:p>
          <a:endParaRPr lang="ru-RU"/>
        </a:p>
      </dgm:t>
    </dgm:pt>
    <dgm:pt modelId="{9C952ABB-15BD-4EE8-9C9A-E430A372F180}" type="sibTrans" cxnId="{F2CBA10B-F0EF-4A30-9670-75E9E10B379E}">
      <dgm:prSet/>
      <dgm:spPr/>
      <dgm:t>
        <a:bodyPr/>
        <a:lstStyle/>
        <a:p>
          <a:endParaRPr lang="ru-RU"/>
        </a:p>
      </dgm:t>
    </dgm:pt>
    <dgm:pt modelId="{E057AF10-FCED-490F-B843-478D68011D8B}">
      <dgm:prSet/>
      <dgm:spPr/>
      <dgm:t>
        <a:bodyPr/>
        <a:lstStyle/>
        <a:p>
          <a:pPr rtl="0"/>
          <a:r>
            <a:rPr lang="ru-RU" dirty="0" smtClean="0"/>
            <a:t>Организация спортивных культурно-развлекательных мероприятий совместно с учебными учреждениями области</a:t>
          </a:r>
          <a:endParaRPr lang="ru-RU" dirty="0"/>
        </a:p>
      </dgm:t>
    </dgm:pt>
    <dgm:pt modelId="{5FB0144E-97C4-42AC-8FB2-9BF4D50C8DD1}" type="parTrans" cxnId="{0338954A-4A55-44A9-BF1D-2382509C52A9}">
      <dgm:prSet/>
      <dgm:spPr/>
      <dgm:t>
        <a:bodyPr/>
        <a:lstStyle/>
        <a:p>
          <a:endParaRPr lang="ru-RU"/>
        </a:p>
      </dgm:t>
    </dgm:pt>
    <dgm:pt modelId="{CD4E792B-F14A-4ABB-83F0-251D0A2F4CDB}" type="sibTrans" cxnId="{0338954A-4A55-44A9-BF1D-2382509C52A9}">
      <dgm:prSet/>
      <dgm:spPr/>
      <dgm:t>
        <a:bodyPr/>
        <a:lstStyle/>
        <a:p>
          <a:endParaRPr lang="ru-RU"/>
        </a:p>
      </dgm:t>
    </dgm:pt>
    <dgm:pt modelId="{07767C9F-E09D-4A76-A895-31AAD649032A}">
      <dgm:prSet/>
      <dgm:spPr/>
      <dgm:t>
        <a:bodyPr/>
        <a:lstStyle/>
        <a:p>
          <a:pPr rtl="0"/>
          <a:r>
            <a:rPr lang="ru-RU" dirty="0" smtClean="0"/>
            <a:t>Создание комплекса туристских  услуг</a:t>
          </a:r>
          <a:endParaRPr lang="ru-RU" dirty="0"/>
        </a:p>
      </dgm:t>
    </dgm:pt>
    <dgm:pt modelId="{A514A3EA-DBCB-468A-8CEA-B86A786BFA6A}" type="parTrans" cxnId="{F3DCB0DA-C04E-4B2B-92EF-3B5962D298A6}">
      <dgm:prSet/>
      <dgm:spPr/>
      <dgm:t>
        <a:bodyPr/>
        <a:lstStyle/>
        <a:p>
          <a:endParaRPr lang="ru-RU"/>
        </a:p>
      </dgm:t>
    </dgm:pt>
    <dgm:pt modelId="{B9B35837-1B00-48D4-BAA4-1C9AD220A428}" type="sibTrans" cxnId="{F3DCB0DA-C04E-4B2B-92EF-3B5962D298A6}">
      <dgm:prSet/>
      <dgm:spPr/>
      <dgm:t>
        <a:bodyPr/>
        <a:lstStyle/>
        <a:p>
          <a:endParaRPr lang="ru-RU"/>
        </a:p>
      </dgm:t>
    </dgm:pt>
    <dgm:pt modelId="{7E920738-C237-4C41-B82E-3D9ABC456A48}">
      <dgm:prSet/>
      <dgm:spPr/>
      <dgm:t>
        <a:bodyPr/>
        <a:lstStyle/>
        <a:p>
          <a:pPr rtl="0"/>
          <a:r>
            <a:rPr lang="ru-RU" dirty="0" smtClean="0"/>
            <a:t>Повышение интереса к историческому прошлому города, области, страны</a:t>
          </a:r>
          <a:endParaRPr lang="ru-RU" dirty="0"/>
        </a:p>
      </dgm:t>
    </dgm:pt>
    <dgm:pt modelId="{011160F7-DC81-464A-B806-1E830E51588E}" type="parTrans" cxnId="{2DF15232-E99E-4CF5-BF88-DE00C6F67C4F}">
      <dgm:prSet/>
      <dgm:spPr/>
      <dgm:t>
        <a:bodyPr/>
        <a:lstStyle/>
        <a:p>
          <a:endParaRPr lang="ru-RU"/>
        </a:p>
      </dgm:t>
    </dgm:pt>
    <dgm:pt modelId="{EE19142E-0CE6-4AC2-910F-7EED61DC6563}" type="sibTrans" cxnId="{2DF15232-E99E-4CF5-BF88-DE00C6F67C4F}">
      <dgm:prSet/>
      <dgm:spPr/>
      <dgm:t>
        <a:bodyPr/>
        <a:lstStyle/>
        <a:p>
          <a:endParaRPr lang="ru-RU"/>
        </a:p>
      </dgm:t>
    </dgm:pt>
    <dgm:pt modelId="{04F257D7-990D-4442-9440-D8937C6CDFC7}">
      <dgm:prSet/>
      <dgm:spPr/>
      <dgm:t>
        <a:bodyPr/>
        <a:lstStyle/>
        <a:p>
          <a:endParaRPr lang="ru-RU"/>
        </a:p>
      </dgm:t>
    </dgm:pt>
    <dgm:pt modelId="{BF665130-BC8B-4CFE-A0EC-14F39512C2CF}" type="parTrans" cxnId="{ADAF765E-24AC-43D2-9C8C-C48EBA635D8D}">
      <dgm:prSet/>
      <dgm:spPr/>
      <dgm:t>
        <a:bodyPr/>
        <a:lstStyle/>
        <a:p>
          <a:endParaRPr lang="ru-RU"/>
        </a:p>
      </dgm:t>
    </dgm:pt>
    <dgm:pt modelId="{FDA78784-DB56-40C9-95FF-A1EF0FF5FD2D}" type="sibTrans" cxnId="{ADAF765E-24AC-43D2-9C8C-C48EBA635D8D}">
      <dgm:prSet/>
      <dgm:spPr/>
      <dgm:t>
        <a:bodyPr/>
        <a:lstStyle/>
        <a:p>
          <a:endParaRPr lang="ru-RU"/>
        </a:p>
      </dgm:t>
    </dgm:pt>
    <dgm:pt modelId="{F9E96119-6166-407E-BA15-409E7558C9AA}" type="pres">
      <dgm:prSet presAssocID="{EEF165F9-6E54-48C4-B4A4-1CEC526F2B2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842A18-6E49-40A3-904C-912C797874C8}" type="pres">
      <dgm:prSet presAssocID="{EEF165F9-6E54-48C4-B4A4-1CEC526F2B27}" presName="matrix" presStyleCnt="0"/>
      <dgm:spPr/>
    </dgm:pt>
    <dgm:pt modelId="{E2E949DE-5F10-4A75-8626-55FDFFB85BE1}" type="pres">
      <dgm:prSet presAssocID="{EEF165F9-6E54-48C4-B4A4-1CEC526F2B27}" presName="tile1" presStyleLbl="node1" presStyleIdx="0" presStyleCnt="4"/>
      <dgm:spPr/>
      <dgm:t>
        <a:bodyPr/>
        <a:lstStyle/>
        <a:p>
          <a:endParaRPr lang="ru-RU"/>
        </a:p>
      </dgm:t>
    </dgm:pt>
    <dgm:pt modelId="{FED66576-5468-4A3F-917B-75177DB64745}" type="pres">
      <dgm:prSet presAssocID="{EEF165F9-6E54-48C4-B4A4-1CEC526F2B2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9A22B-2D42-421A-8AA8-80763D212ACC}" type="pres">
      <dgm:prSet presAssocID="{EEF165F9-6E54-48C4-B4A4-1CEC526F2B27}" presName="tile2" presStyleLbl="node1" presStyleIdx="1" presStyleCnt="4"/>
      <dgm:spPr/>
      <dgm:t>
        <a:bodyPr/>
        <a:lstStyle/>
        <a:p>
          <a:endParaRPr lang="ru-RU"/>
        </a:p>
      </dgm:t>
    </dgm:pt>
    <dgm:pt modelId="{002690F9-2138-4C5A-AB37-47B7ADEE9338}" type="pres">
      <dgm:prSet presAssocID="{EEF165F9-6E54-48C4-B4A4-1CEC526F2B2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567D3-6383-49F6-B158-C35D915F9A42}" type="pres">
      <dgm:prSet presAssocID="{EEF165F9-6E54-48C4-B4A4-1CEC526F2B27}" presName="tile3" presStyleLbl="node1" presStyleIdx="2" presStyleCnt="4"/>
      <dgm:spPr/>
      <dgm:t>
        <a:bodyPr/>
        <a:lstStyle/>
        <a:p>
          <a:endParaRPr lang="ru-RU"/>
        </a:p>
      </dgm:t>
    </dgm:pt>
    <dgm:pt modelId="{009512F6-2DF5-4EDD-98F8-2AE34D1A8830}" type="pres">
      <dgm:prSet presAssocID="{EEF165F9-6E54-48C4-B4A4-1CEC526F2B2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5A258-F36A-4782-ADBC-39AA7B73B1E0}" type="pres">
      <dgm:prSet presAssocID="{EEF165F9-6E54-48C4-B4A4-1CEC526F2B27}" presName="tile4" presStyleLbl="node1" presStyleIdx="3" presStyleCnt="4"/>
      <dgm:spPr/>
      <dgm:t>
        <a:bodyPr/>
        <a:lstStyle/>
        <a:p>
          <a:endParaRPr lang="ru-RU"/>
        </a:p>
      </dgm:t>
    </dgm:pt>
    <dgm:pt modelId="{D8646D27-890F-492F-8499-F75068DE1836}" type="pres">
      <dgm:prSet presAssocID="{EEF165F9-6E54-48C4-B4A4-1CEC526F2B2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7A5C9-B169-4A43-8168-14CECCD77663}" type="pres">
      <dgm:prSet presAssocID="{EEF165F9-6E54-48C4-B4A4-1CEC526F2B27}" presName="centerTile" presStyleLbl="fgShp" presStyleIdx="0" presStyleCnt="1" custScaleX="139839" custScaleY="9794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DCF6115-8C8C-4714-93D3-FA9C4B098434}" type="presOf" srcId="{7E920738-C237-4C41-B82E-3D9ABC456A48}" destId="{8675A258-F36A-4782-ADBC-39AA7B73B1E0}" srcOrd="0" destOrd="0" presId="urn:microsoft.com/office/officeart/2005/8/layout/matrix1"/>
    <dgm:cxn modelId="{E4B0C5E3-76D3-4778-9A9E-656243308057}" type="presOf" srcId="{E057AF10-FCED-490F-B843-478D68011D8B}" destId="{002690F9-2138-4C5A-AB37-47B7ADEE9338}" srcOrd="1" destOrd="0" presId="urn:microsoft.com/office/officeart/2005/8/layout/matrix1"/>
    <dgm:cxn modelId="{F3DCB0DA-C04E-4B2B-92EF-3B5962D298A6}" srcId="{2E4B4CB7-836A-40DE-B2CE-D6352510C10B}" destId="{07767C9F-E09D-4A76-A895-31AAD649032A}" srcOrd="2" destOrd="0" parTransId="{A514A3EA-DBCB-468A-8CEA-B86A786BFA6A}" sibTransId="{B9B35837-1B00-48D4-BAA4-1C9AD220A428}"/>
    <dgm:cxn modelId="{AFA7BCFF-CD04-4844-9421-F8F99CF15D17}" type="presOf" srcId="{E057AF10-FCED-490F-B843-478D68011D8B}" destId="{1879A22B-2D42-421A-8AA8-80763D212ACC}" srcOrd="0" destOrd="0" presId="urn:microsoft.com/office/officeart/2005/8/layout/matrix1"/>
    <dgm:cxn modelId="{ACCC6F17-9CF7-4701-8183-F14CF2E91154}" type="presOf" srcId="{07767C9F-E09D-4A76-A895-31AAD649032A}" destId="{687567D3-6383-49F6-B158-C35D915F9A42}" srcOrd="0" destOrd="0" presId="urn:microsoft.com/office/officeart/2005/8/layout/matrix1"/>
    <dgm:cxn modelId="{1A716088-50CA-48A7-BDB8-549A310BBD75}" type="presOf" srcId="{2E4B4CB7-836A-40DE-B2CE-D6352510C10B}" destId="{FCD7A5C9-B169-4A43-8168-14CECCD77663}" srcOrd="0" destOrd="0" presId="urn:microsoft.com/office/officeart/2005/8/layout/matrix1"/>
    <dgm:cxn modelId="{2DF15232-E99E-4CF5-BF88-DE00C6F67C4F}" srcId="{2E4B4CB7-836A-40DE-B2CE-D6352510C10B}" destId="{7E920738-C237-4C41-B82E-3D9ABC456A48}" srcOrd="3" destOrd="0" parTransId="{011160F7-DC81-464A-B806-1E830E51588E}" sibTransId="{EE19142E-0CE6-4AC2-910F-7EED61DC6563}"/>
    <dgm:cxn modelId="{0338954A-4A55-44A9-BF1D-2382509C52A9}" srcId="{2E4B4CB7-836A-40DE-B2CE-D6352510C10B}" destId="{E057AF10-FCED-490F-B843-478D68011D8B}" srcOrd="1" destOrd="0" parTransId="{5FB0144E-97C4-42AC-8FB2-9BF4D50C8DD1}" sibTransId="{CD4E792B-F14A-4ABB-83F0-251D0A2F4CDB}"/>
    <dgm:cxn modelId="{F2CBA10B-F0EF-4A30-9670-75E9E10B379E}" srcId="{2E4B4CB7-836A-40DE-B2CE-D6352510C10B}" destId="{E5275FC3-8B3D-4CE4-A05B-BF495DB2EADB}" srcOrd="0" destOrd="0" parTransId="{0EA283B2-FD1E-4B30-89D2-D9FA71485DE8}" sibTransId="{9C952ABB-15BD-4EE8-9C9A-E430A372F180}"/>
    <dgm:cxn modelId="{3907E12E-D832-43C5-983C-352D0F8289F9}" type="presOf" srcId="{07767C9F-E09D-4A76-A895-31AAD649032A}" destId="{009512F6-2DF5-4EDD-98F8-2AE34D1A8830}" srcOrd="1" destOrd="0" presId="urn:microsoft.com/office/officeart/2005/8/layout/matrix1"/>
    <dgm:cxn modelId="{5DFB0EBB-9473-44B7-912E-140376232C0D}" type="presOf" srcId="{7E920738-C237-4C41-B82E-3D9ABC456A48}" destId="{D8646D27-890F-492F-8499-F75068DE1836}" srcOrd="1" destOrd="0" presId="urn:microsoft.com/office/officeart/2005/8/layout/matrix1"/>
    <dgm:cxn modelId="{08A8A894-8CB6-4710-972F-EDEB0B0A4CB8}" type="presOf" srcId="{E5275FC3-8B3D-4CE4-A05B-BF495DB2EADB}" destId="{FED66576-5468-4A3F-917B-75177DB64745}" srcOrd="1" destOrd="0" presId="urn:microsoft.com/office/officeart/2005/8/layout/matrix1"/>
    <dgm:cxn modelId="{ADAF765E-24AC-43D2-9C8C-C48EBA635D8D}" srcId="{2E4B4CB7-836A-40DE-B2CE-D6352510C10B}" destId="{04F257D7-990D-4442-9440-D8937C6CDFC7}" srcOrd="4" destOrd="0" parTransId="{BF665130-BC8B-4CFE-A0EC-14F39512C2CF}" sibTransId="{FDA78784-DB56-40C9-95FF-A1EF0FF5FD2D}"/>
    <dgm:cxn modelId="{9D4D3D1D-BB97-4BD9-9233-23297EF49378}" type="presOf" srcId="{E5275FC3-8B3D-4CE4-A05B-BF495DB2EADB}" destId="{E2E949DE-5F10-4A75-8626-55FDFFB85BE1}" srcOrd="0" destOrd="0" presId="urn:microsoft.com/office/officeart/2005/8/layout/matrix1"/>
    <dgm:cxn modelId="{ECA14325-ED4C-4FDA-922E-BE6A470061CE}" type="presOf" srcId="{EEF165F9-6E54-48C4-B4A4-1CEC526F2B27}" destId="{F9E96119-6166-407E-BA15-409E7558C9AA}" srcOrd="0" destOrd="0" presId="urn:microsoft.com/office/officeart/2005/8/layout/matrix1"/>
    <dgm:cxn modelId="{78910DE4-ABFF-4731-A018-0D26A98C80CE}" srcId="{EEF165F9-6E54-48C4-B4A4-1CEC526F2B27}" destId="{2E4B4CB7-836A-40DE-B2CE-D6352510C10B}" srcOrd="0" destOrd="0" parTransId="{B83B56CE-B1BB-4BCC-8A98-471C0F12385E}" sibTransId="{3B68F3DE-A9E5-43B3-9DEA-9BC64BD66ADD}"/>
    <dgm:cxn modelId="{24F2D72B-1CC6-4F28-B98F-72AAF4FF284F}" type="presParOf" srcId="{F9E96119-6166-407E-BA15-409E7558C9AA}" destId="{67842A18-6E49-40A3-904C-912C797874C8}" srcOrd="0" destOrd="0" presId="urn:microsoft.com/office/officeart/2005/8/layout/matrix1"/>
    <dgm:cxn modelId="{CDCDAE15-D67C-4B3B-98A3-E2B0EB2D98B7}" type="presParOf" srcId="{67842A18-6E49-40A3-904C-912C797874C8}" destId="{E2E949DE-5F10-4A75-8626-55FDFFB85BE1}" srcOrd="0" destOrd="0" presId="urn:microsoft.com/office/officeart/2005/8/layout/matrix1"/>
    <dgm:cxn modelId="{97E919BC-FDC7-4F47-8616-F9DF503C28BC}" type="presParOf" srcId="{67842A18-6E49-40A3-904C-912C797874C8}" destId="{FED66576-5468-4A3F-917B-75177DB64745}" srcOrd="1" destOrd="0" presId="urn:microsoft.com/office/officeart/2005/8/layout/matrix1"/>
    <dgm:cxn modelId="{B9D98A13-4C2E-48FF-B60D-96735EA6BEAC}" type="presParOf" srcId="{67842A18-6E49-40A3-904C-912C797874C8}" destId="{1879A22B-2D42-421A-8AA8-80763D212ACC}" srcOrd="2" destOrd="0" presId="urn:microsoft.com/office/officeart/2005/8/layout/matrix1"/>
    <dgm:cxn modelId="{C9B2B301-DCBA-4C9F-A0E0-3AC2502048D5}" type="presParOf" srcId="{67842A18-6E49-40A3-904C-912C797874C8}" destId="{002690F9-2138-4C5A-AB37-47B7ADEE9338}" srcOrd="3" destOrd="0" presId="urn:microsoft.com/office/officeart/2005/8/layout/matrix1"/>
    <dgm:cxn modelId="{EF715C91-29A1-41AC-9125-8357CA31B617}" type="presParOf" srcId="{67842A18-6E49-40A3-904C-912C797874C8}" destId="{687567D3-6383-49F6-B158-C35D915F9A42}" srcOrd="4" destOrd="0" presId="urn:microsoft.com/office/officeart/2005/8/layout/matrix1"/>
    <dgm:cxn modelId="{E5E2E6EC-6A7A-4B21-A041-06CD85C1D93D}" type="presParOf" srcId="{67842A18-6E49-40A3-904C-912C797874C8}" destId="{009512F6-2DF5-4EDD-98F8-2AE34D1A8830}" srcOrd="5" destOrd="0" presId="urn:microsoft.com/office/officeart/2005/8/layout/matrix1"/>
    <dgm:cxn modelId="{DF894B95-F2E9-4E7F-B75A-7A7B2E16C4ED}" type="presParOf" srcId="{67842A18-6E49-40A3-904C-912C797874C8}" destId="{8675A258-F36A-4782-ADBC-39AA7B73B1E0}" srcOrd="6" destOrd="0" presId="urn:microsoft.com/office/officeart/2005/8/layout/matrix1"/>
    <dgm:cxn modelId="{DCE98C21-25ED-4581-BB49-8282A2F851CE}" type="presParOf" srcId="{67842A18-6E49-40A3-904C-912C797874C8}" destId="{D8646D27-890F-492F-8499-F75068DE1836}" srcOrd="7" destOrd="0" presId="urn:microsoft.com/office/officeart/2005/8/layout/matrix1"/>
    <dgm:cxn modelId="{40768EB0-3A45-40BA-AAB9-6FD9E9D1E2F9}" type="presParOf" srcId="{F9E96119-6166-407E-BA15-409E7558C9AA}" destId="{FCD7A5C9-B169-4A43-8168-14CECCD7766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241CBE-5959-434F-A25E-4759ECF5D92A}" type="doc">
      <dgm:prSet loTypeId="urn:microsoft.com/office/officeart/2005/8/layout/vList5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5F0FD5-A5AE-4408-A780-CA4D1490AEBB}">
      <dgm:prSet/>
      <dgm:spPr/>
      <dgm:t>
        <a:bodyPr/>
        <a:lstStyle/>
        <a:p>
          <a:pPr rtl="0"/>
          <a:r>
            <a:rPr lang="ru-RU" dirty="0" smtClean="0"/>
            <a:t>Аудитория проекта</a:t>
          </a:r>
          <a:endParaRPr lang="ru-RU" dirty="0"/>
        </a:p>
      </dgm:t>
    </dgm:pt>
    <dgm:pt modelId="{774DC41A-73EC-4282-808C-A2EF21185A05}" type="parTrans" cxnId="{BBFC9AFA-4794-444F-8D1B-F3BA166C5321}">
      <dgm:prSet/>
      <dgm:spPr/>
      <dgm:t>
        <a:bodyPr/>
        <a:lstStyle/>
        <a:p>
          <a:endParaRPr lang="ru-RU"/>
        </a:p>
      </dgm:t>
    </dgm:pt>
    <dgm:pt modelId="{FD806F75-54F2-466A-AE9F-8960756C1010}" type="sibTrans" cxnId="{BBFC9AFA-4794-444F-8D1B-F3BA166C5321}">
      <dgm:prSet/>
      <dgm:spPr/>
      <dgm:t>
        <a:bodyPr/>
        <a:lstStyle/>
        <a:p>
          <a:endParaRPr lang="ru-RU"/>
        </a:p>
      </dgm:t>
    </dgm:pt>
    <dgm:pt modelId="{C12B394E-A06A-4040-B7ED-9E244D765910}">
      <dgm:prSet/>
      <dgm:spPr/>
      <dgm:t>
        <a:bodyPr/>
        <a:lstStyle/>
        <a:p>
          <a:pPr rtl="0"/>
          <a:r>
            <a:rPr lang="ru-RU" smtClean="0"/>
            <a:t>Дети и подростки</a:t>
          </a:r>
          <a:endParaRPr lang="ru-RU"/>
        </a:p>
      </dgm:t>
    </dgm:pt>
    <dgm:pt modelId="{01957134-6AF5-4F32-A34A-50E73831956C}" type="parTrans" cxnId="{440BA7A9-EB0E-4CC5-85C1-C4D38A5D365A}">
      <dgm:prSet/>
      <dgm:spPr/>
      <dgm:t>
        <a:bodyPr/>
        <a:lstStyle/>
        <a:p>
          <a:endParaRPr lang="ru-RU"/>
        </a:p>
      </dgm:t>
    </dgm:pt>
    <dgm:pt modelId="{FFFBBA24-668C-40C7-9E20-4BD7A3753ACC}" type="sibTrans" cxnId="{440BA7A9-EB0E-4CC5-85C1-C4D38A5D365A}">
      <dgm:prSet/>
      <dgm:spPr/>
      <dgm:t>
        <a:bodyPr/>
        <a:lstStyle/>
        <a:p>
          <a:endParaRPr lang="ru-RU"/>
        </a:p>
      </dgm:t>
    </dgm:pt>
    <dgm:pt modelId="{4453B8F2-DBD6-4737-A3B6-1FD59D64C5F5}">
      <dgm:prSet/>
      <dgm:spPr/>
      <dgm:t>
        <a:bodyPr/>
        <a:lstStyle/>
        <a:p>
          <a:pPr rtl="0"/>
          <a:r>
            <a:rPr lang="ru-RU" dirty="0" smtClean="0"/>
            <a:t>Школьники</a:t>
          </a:r>
          <a:endParaRPr lang="ru-RU" dirty="0"/>
        </a:p>
      </dgm:t>
    </dgm:pt>
    <dgm:pt modelId="{0559E0B1-022C-4A27-9607-BB298A33D609}" type="parTrans" cxnId="{B060A0FA-97FE-4F33-AA3D-2A95D17146D4}">
      <dgm:prSet/>
      <dgm:spPr/>
      <dgm:t>
        <a:bodyPr/>
        <a:lstStyle/>
        <a:p>
          <a:endParaRPr lang="ru-RU"/>
        </a:p>
      </dgm:t>
    </dgm:pt>
    <dgm:pt modelId="{0CC8BFBC-7AE1-48DA-B762-0BC69007882A}" type="sibTrans" cxnId="{B060A0FA-97FE-4F33-AA3D-2A95D17146D4}">
      <dgm:prSet/>
      <dgm:spPr/>
      <dgm:t>
        <a:bodyPr/>
        <a:lstStyle/>
        <a:p>
          <a:endParaRPr lang="ru-RU"/>
        </a:p>
      </dgm:t>
    </dgm:pt>
    <dgm:pt modelId="{754959E9-AD58-4DAC-8033-A1D2C4E41D85}">
      <dgm:prSet/>
      <dgm:spPr/>
      <dgm:t>
        <a:bodyPr/>
        <a:lstStyle/>
        <a:p>
          <a:pPr rtl="0"/>
          <a:r>
            <a:rPr lang="ru-RU" dirty="0" smtClean="0"/>
            <a:t>Туристы и любители активного отдыха всех возрастов</a:t>
          </a:r>
          <a:endParaRPr lang="ru-RU" dirty="0"/>
        </a:p>
      </dgm:t>
    </dgm:pt>
    <dgm:pt modelId="{2210F23B-31A5-48E9-8EE8-E2717C0B27A0}" type="parTrans" cxnId="{FA300C0D-6FFE-490B-A5AD-8235F01104DF}">
      <dgm:prSet/>
      <dgm:spPr/>
      <dgm:t>
        <a:bodyPr/>
        <a:lstStyle/>
        <a:p>
          <a:endParaRPr lang="ru-RU"/>
        </a:p>
      </dgm:t>
    </dgm:pt>
    <dgm:pt modelId="{1998DB80-4B7A-47C8-8CF2-454146FA9D75}" type="sibTrans" cxnId="{FA300C0D-6FFE-490B-A5AD-8235F01104DF}">
      <dgm:prSet/>
      <dgm:spPr/>
      <dgm:t>
        <a:bodyPr/>
        <a:lstStyle/>
        <a:p>
          <a:endParaRPr lang="ru-RU"/>
        </a:p>
      </dgm:t>
    </dgm:pt>
    <dgm:pt modelId="{CBBE9B95-4717-4D56-B852-ED2AE0707B3D}">
      <dgm:prSet/>
      <dgm:spPr/>
      <dgm:t>
        <a:bodyPr/>
        <a:lstStyle/>
        <a:p>
          <a:pPr rtl="0"/>
          <a:r>
            <a:rPr lang="ru-RU" dirty="0" smtClean="0"/>
            <a:t>Паломники</a:t>
          </a:r>
          <a:endParaRPr lang="ru-RU" dirty="0"/>
        </a:p>
      </dgm:t>
    </dgm:pt>
    <dgm:pt modelId="{E134411A-9A3A-4D1C-8B26-34A566E78A82}" type="parTrans" cxnId="{72B98871-6A64-4BD7-B707-05226BBDD554}">
      <dgm:prSet/>
      <dgm:spPr/>
      <dgm:t>
        <a:bodyPr/>
        <a:lstStyle/>
        <a:p>
          <a:endParaRPr lang="ru-RU"/>
        </a:p>
      </dgm:t>
    </dgm:pt>
    <dgm:pt modelId="{03DC77C0-C637-419A-966C-7DFE738710DB}" type="sibTrans" cxnId="{72B98871-6A64-4BD7-B707-05226BBDD554}">
      <dgm:prSet/>
      <dgm:spPr/>
      <dgm:t>
        <a:bodyPr/>
        <a:lstStyle/>
        <a:p>
          <a:endParaRPr lang="ru-RU"/>
        </a:p>
      </dgm:t>
    </dgm:pt>
    <dgm:pt modelId="{D73E05C1-1BCC-471C-BC35-2ABE786D6BF4}" type="pres">
      <dgm:prSet presAssocID="{6C241CBE-5959-434F-A25E-4759ECF5D9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4D3909-9115-4D3B-B3E6-5EB666518A89}" type="pres">
      <dgm:prSet presAssocID="{525F0FD5-A5AE-4408-A780-CA4D1490AEBB}" presName="linNode" presStyleCnt="0"/>
      <dgm:spPr/>
    </dgm:pt>
    <dgm:pt modelId="{BB401220-C8F1-47B3-B793-114158E3D99D}" type="pres">
      <dgm:prSet presAssocID="{525F0FD5-A5AE-4408-A780-CA4D1490AEBB}" presName="parentText" presStyleLbl="node1" presStyleIdx="0" presStyleCnt="1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F80B0-08ED-4F37-80C1-8AF6604DEB27}" type="pres">
      <dgm:prSet presAssocID="{525F0FD5-A5AE-4408-A780-CA4D1490AEBB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300C0D-6FFE-490B-A5AD-8235F01104DF}" srcId="{525F0FD5-A5AE-4408-A780-CA4D1490AEBB}" destId="{754959E9-AD58-4DAC-8033-A1D2C4E41D85}" srcOrd="3" destOrd="0" parTransId="{2210F23B-31A5-48E9-8EE8-E2717C0B27A0}" sibTransId="{1998DB80-4B7A-47C8-8CF2-454146FA9D75}"/>
    <dgm:cxn modelId="{B060A0FA-97FE-4F33-AA3D-2A95D17146D4}" srcId="{525F0FD5-A5AE-4408-A780-CA4D1490AEBB}" destId="{4453B8F2-DBD6-4737-A3B6-1FD59D64C5F5}" srcOrd="1" destOrd="0" parTransId="{0559E0B1-022C-4A27-9607-BB298A33D609}" sibTransId="{0CC8BFBC-7AE1-48DA-B762-0BC69007882A}"/>
    <dgm:cxn modelId="{84724E43-81DC-4F0F-8BC8-C2F57E900419}" type="presOf" srcId="{C12B394E-A06A-4040-B7ED-9E244D765910}" destId="{E2AF80B0-08ED-4F37-80C1-8AF6604DEB27}" srcOrd="0" destOrd="0" presId="urn:microsoft.com/office/officeart/2005/8/layout/vList5"/>
    <dgm:cxn modelId="{5DEAA102-2D0A-4152-BFA9-8CAA0D133F2F}" type="presOf" srcId="{4453B8F2-DBD6-4737-A3B6-1FD59D64C5F5}" destId="{E2AF80B0-08ED-4F37-80C1-8AF6604DEB27}" srcOrd="0" destOrd="1" presId="urn:microsoft.com/office/officeart/2005/8/layout/vList5"/>
    <dgm:cxn modelId="{BBFC9AFA-4794-444F-8D1B-F3BA166C5321}" srcId="{6C241CBE-5959-434F-A25E-4759ECF5D92A}" destId="{525F0FD5-A5AE-4408-A780-CA4D1490AEBB}" srcOrd="0" destOrd="0" parTransId="{774DC41A-73EC-4282-808C-A2EF21185A05}" sibTransId="{FD806F75-54F2-466A-AE9F-8960756C1010}"/>
    <dgm:cxn modelId="{440BA7A9-EB0E-4CC5-85C1-C4D38A5D365A}" srcId="{525F0FD5-A5AE-4408-A780-CA4D1490AEBB}" destId="{C12B394E-A06A-4040-B7ED-9E244D765910}" srcOrd="0" destOrd="0" parTransId="{01957134-6AF5-4F32-A34A-50E73831956C}" sibTransId="{FFFBBA24-668C-40C7-9E20-4BD7A3753ACC}"/>
    <dgm:cxn modelId="{5E3C8A88-7424-40AA-B2BA-FD8A09A5440F}" type="presOf" srcId="{CBBE9B95-4717-4D56-B852-ED2AE0707B3D}" destId="{E2AF80B0-08ED-4F37-80C1-8AF6604DEB27}" srcOrd="0" destOrd="2" presId="urn:microsoft.com/office/officeart/2005/8/layout/vList5"/>
    <dgm:cxn modelId="{72B98871-6A64-4BD7-B707-05226BBDD554}" srcId="{525F0FD5-A5AE-4408-A780-CA4D1490AEBB}" destId="{CBBE9B95-4717-4D56-B852-ED2AE0707B3D}" srcOrd="2" destOrd="0" parTransId="{E134411A-9A3A-4D1C-8B26-34A566E78A82}" sibTransId="{03DC77C0-C637-419A-966C-7DFE738710DB}"/>
    <dgm:cxn modelId="{100CF279-AF4A-456B-9B12-927F5DD027E3}" type="presOf" srcId="{525F0FD5-A5AE-4408-A780-CA4D1490AEBB}" destId="{BB401220-C8F1-47B3-B793-114158E3D99D}" srcOrd="0" destOrd="0" presId="urn:microsoft.com/office/officeart/2005/8/layout/vList5"/>
    <dgm:cxn modelId="{C0F064FF-E008-4DB0-ABAC-D9155BEF263C}" type="presOf" srcId="{6C241CBE-5959-434F-A25E-4759ECF5D92A}" destId="{D73E05C1-1BCC-471C-BC35-2ABE786D6BF4}" srcOrd="0" destOrd="0" presId="urn:microsoft.com/office/officeart/2005/8/layout/vList5"/>
    <dgm:cxn modelId="{5911B2C0-9519-435B-B9FF-CB59CB461C79}" type="presOf" srcId="{754959E9-AD58-4DAC-8033-A1D2C4E41D85}" destId="{E2AF80B0-08ED-4F37-80C1-8AF6604DEB27}" srcOrd="0" destOrd="3" presId="urn:microsoft.com/office/officeart/2005/8/layout/vList5"/>
    <dgm:cxn modelId="{9B3FA744-D7B5-49E9-A020-6304330B4E0B}" type="presParOf" srcId="{D73E05C1-1BCC-471C-BC35-2ABE786D6BF4}" destId="{F44D3909-9115-4D3B-B3E6-5EB666518A89}" srcOrd="0" destOrd="0" presId="urn:microsoft.com/office/officeart/2005/8/layout/vList5"/>
    <dgm:cxn modelId="{E2458B9A-F5FD-48B5-BBC6-F8C157D43E9D}" type="presParOf" srcId="{F44D3909-9115-4D3B-B3E6-5EB666518A89}" destId="{BB401220-C8F1-47B3-B793-114158E3D99D}" srcOrd="0" destOrd="0" presId="urn:microsoft.com/office/officeart/2005/8/layout/vList5"/>
    <dgm:cxn modelId="{953129E3-2277-42E0-84A3-E5CFBF05B1A3}" type="presParOf" srcId="{F44D3909-9115-4D3B-B3E6-5EB666518A89}" destId="{E2AF80B0-08ED-4F37-80C1-8AF6604DEB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C769BC-B07A-486C-A058-2C01319604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05DBE4-C785-4CE0-9AD0-CBA48B10F354}">
      <dgm:prSet custT="1"/>
      <dgm:spPr/>
      <dgm:t>
        <a:bodyPr/>
        <a:lstStyle/>
        <a:p>
          <a:pPr rtl="0"/>
          <a:r>
            <a:rPr lang="ru-RU" sz="1600" dirty="0" smtClean="0"/>
            <a:t>древние городища на «Пирожной горе», у моста через </a:t>
          </a:r>
          <a:r>
            <a:rPr lang="ru-RU" sz="1600" dirty="0" err="1" smtClean="0"/>
            <a:t>р.Торгоша</a:t>
          </a:r>
          <a:r>
            <a:rPr lang="ru-RU" sz="1600" dirty="0" smtClean="0"/>
            <a:t> и в с. Радонеж  -  2-1в. до н.э. (подтверждено раскопками);</a:t>
          </a:r>
          <a:endParaRPr lang="ru-RU" sz="1600" dirty="0"/>
        </a:p>
      </dgm:t>
    </dgm:pt>
    <dgm:pt modelId="{BC0AC5BD-4924-407E-9565-DFC6B702C07E}" type="parTrans" cxnId="{14C12889-9A2D-4373-844F-61AC30E7E3B1}">
      <dgm:prSet/>
      <dgm:spPr/>
      <dgm:t>
        <a:bodyPr/>
        <a:lstStyle/>
        <a:p>
          <a:endParaRPr lang="ru-RU"/>
        </a:p>
      </dgm:t>
    </dgm:pt>
    <dgm:pt modelId="{D88BBFC2-3DEF-43DE-911E-A08E2FE55048}" type="sibTrans" cxnId="{14C12889-9A2D-4373-844F-61AC30E7E3B1}">
      <dgm:prSet/>
      <dgm:spPr/>
      <dgm:t>
        <a:bodyPr/>
        <a:lstStyle/>
        <a:p>
          <a:endParaRPr lang="ru-RU"/>
        </a:p>
      </dgm:t>
    </dgm:pt>
    <dgm:pt modelId="{8D8750E4-EF70-446E-87E6-8A110B2F6626}">
      <dgm:prSet custT="1"/>
      <dgm:spPr/>
      <dgm:t>
        <a:bodyPr/>
        <a:lstStyle/>
        <a:p>
          <a:pPr rtl="0"/>
          <a:r>
            <a:rPr lang="ru-RU" sz="1600" dirty="0" smtClean="0"/>
            <a:t>дорога, ведущая  в село Муромцево -  11-13 век, древний Троицкий тракт, село Михайловское  -  14-15в;</a:t>
          </a:r>
          <a:endParaRPr lang="ru-RU" sz="1600" dirty="0"/>
        </a:p>
      </dgm:t>
    </dgm:pt>
    <dgm:pt modelId="{95CB0717-1F1A-4B12-8730-FBA8AAE87953}" type="parTrans" cxnId="{E920FE43-234E-4AD6-A51A-323B60BFEC4B}">
      <dgm:prSet/>
      <dgm:spPr/>
      <dgm:t>
        <a:bodyPr/>
        <a:lstStyle/>
        <a:p>
          <a:endParaRPr lang="ru-RU"/>
        </a:p>
      </dgm:t>
    </dgm:pt>
    <dgm:pt modelId="{BEA74B9D-5149-4BA1-8CF3-ADBDF2483677}" type="sibTrans" cxnId="{E920FE43-234E-4AD6-A51A-323B60BFEC4B}">
      <dgm:prSet/>
      <dgm:spPr/>
      <dgm:t>
        <a:bodyPr/>
        <a:lstStyle/>
        <a:p>
          <a:endParaRPr lang="ru-RU"/>
        </a:p>
      </dgm:t>
    </dgm:pt>
    <dgm:pt modelId="{099CB6FF-358B-4168-AB05-401617E6AD83}">
      <dgm:prSet custT="1"/>
      <dgm:spPr/>
      <dgm:t>
        <a:bodyPr/>
        <a:lstStyle/>
        <a:p>
          <a:pPr rtl="0"/>
          <a:r>
            <a:rPr lang="ru-RU" sz="1600" dirty="0" smtClean="0"/>
            <a:t>село Радонеж с Преображенской церковью, святым источником, купальней, а так же с остатками старого городища 11-14в;</a:t>
          </a:r>
          <a:endParaRPr lang="ru-RU" sz="1600" dirty="0"/>
        </a:p>
      </dgm:t>
    </dgm:pt>
    <dgm:pt modelId="{D2B39315-D295-4448-866C-05E27C7943E6}" type="parTrans" cxnId="{14D1F8FC-939C-4575-BE36-1F935560DD00}">
      <dgm:prSet/>
      <dgm:spPr/>
      <dgm:t>
        <a:bodyPr/>
        <a:lstStyle/>
        <a:p>
          <a:endParaRPr lang="ru-RU"/>
        </a:p>
      </dgm:t>
    </dgm:pt>
    <dgm:pt modelId="{2E02DBE4-E3D9-4E61-9A25-9994CB052461}" type="sibTrans" cxnId="{14D1F8FC-939C-4575-BE36-1F935560DD00}">
      <dgm:prSet/>
      <dgm:spPr/>
      <dgm:t>
        <a:bodyPr/>
        <a:lstStyle/>
        <a:p>
          <a:endParaRPr lang="ru-RU"/>
        </a:p>
      </dgm:t>
    </dgm:pt>
    <dgm:pt modelId="{ABF58D05-1690-44AD-B686-D0B532C6E829}">
      <dgm:prSet custT="1"/>
      <dgm:spPr/>
      <dgm:t>
        <a:bodyPr/>
        <a:lstStyle/>
        <a:p>
          <a:pPr rtl="0"/>
          <a:r>
            <a:rPr lang="ru-RU" sz="1600" dirty="0" smtClean="0"/>
            <a:t>заповедный участок леса, относящийся к </a:t>
          </a:r>
          <a:r>
            <a:rPr lang="ru-RU" sz="1600" dirty="0" err="1" smtClean="0"/>
            <a:t>Хотьковскому</a:t>
          </a:r>
          <a:r>
            <a:rPr lang="ru-RU" sz="1600" dirty="0" smtClean="0"/>
            <a:t> участковому лесничеству;</a:t>
          </a:r>
          <a:endParaRPr lang="ru-RU" sz="1600" dirty="0"/>
        </a:p>
      </dgm:t>
    </dgm:pt>
    <dgm:pt modelId="{0B1736F3-4E66-4B88-AD01-8DE4B93D6263}" type="parTrans" cxnId="{14DB6209-B8A7-46CD-BE82-2A58556AB119}">
      <dgm:prSet/>
      <dgm:spPr/>
      <dgm:t>
        <a:bodyPr/>
        <a:lstStyle/>
        <a:p>
          <a:endParaRPr lang="ru-RU"/>
        </a:p>
      </dgm:t>
    </dgm:pt>
    <dgm:pt modelId="{1FAAEF02-9E1B-4A1E-9E54-74DBB40A0669}" type="sibTrans" cxnId="{14DB6209-B8A7-46CD-BE82-2A58556AB119}">
      <dgm:prSet/>
      <dgm:spPr/>
      <dgm:t>
        <a:bodyPr/>
        <a:lstStyle/>
        <a:p>
          <a:endParaRPr lang="ru-RU"/>
        </a:p>
      </dgm:t>
    </dgm:pt>
    <dgm:pt modelId="{D8F5A336-774B-406A-B94F-34EA081131A9}">
      <dgm:prSet custT="1"/>
      <dgm:spPr/>
      <dgm:t>
        <a:bodyPr/>
        <a:lstStyle/>
        <a:p>
          <a:pPr rtl="0"/>
          <a:r>
            <a:rPr lang="ru-RU" sz="1600" dirty="0" smtClean="0"/>
            <a:t>весь маршрут  непосредственно связан с именем преподобного Сергия Радонежского;</a:t>
          </a:r>
          <a:endParaRPr lang="ru-RU" sz="1600" dirty="0"/>
        </a:p>
      </dgm:t>
    </dgm:pt>
    <dgm:pt modelId="{2D17A841-AC88-4B4F-92D7-762CBEE86407}" type="parTrans" cxnId="{229B5666-69FB-44D9-B15C-1A4080D2C656}">
      <dgm:prSet/>
      <dgm:spPr/>
      <dgm:t>
        <a:bodyPr/>
        <a:lstStyle/>
        <a:p>
          <a:endParaRPr lang="ru-RU"/>
        </a:p>
      </dgm:t>
    </dgm:pt>
    <dgm:pt modelId="{3C6E9F0C-E16D-4472-8073-F77AB7D88898}" type="sibTrans" cxnId="{229B5666-69FB-44D9-B15C-1A4080D2C656}">
      <dgm:prSet/>
      <dgm:spPr/>
      <dgm:t>
        <a:bodyPr/>
        <a:lstStyle/>
        <a:p>
          <a:endParaRPr lang="ru-RU"/>
        </a:p>
      </dgm:t>
    </dgm:pt>
    <dgm:pt modelId="{637544DD-9689-4A49-86B6-978EA29E7EFE}">
      <dgm:prSet custT="1"/>
      <dgm:spPr/>
      <dgm:t>
        <a:bodyPr/>
        <a:lstStyle/>
        <a:p>
          <a:pPr rtl="0"/>
          <a:r>
            <a:rPr lang="ru-RU" sz="1600" dirty="0" smtClean="0"/>
            <a:t>первый в нашем районе оборудованный туристский маршрут оснащенный местами отдыха, указателями, информационными стендами, картами, путеводителями и прочими атрибутами.</a:t>
          </a:r>
          <a:endParaRPr lang="ru-RU" sz="1600" dirty="0"/>
        </a:p>
      </dgm:t>
    </dgm:pt>
    <dgm:pt modelId="{539EBD4F-9484-4EB7-89D4-2B464931E13F}" type="parTrans" cxnId="{84670348-F69D-4B6B-9E6F-2564B7998A13}">
      <dgm:prSet/>
      <dgm:spPr/>
      <dgm:t>
        <a:bodyPr/>
        <a:lstStyle/>
        <a:p>
          <a:endParaRPr lang="ru-RU"/>
        </a:p>
      </dgm:t>
    </dgm:pt>
    <dgm:pt modelId="{B3B4FB0E-203F-4094-876A-5DE8A789BD9C}" type="sibTrans" cxnId="{84670348-F69D-4B6B-9E6F-2564B7998A13}">
      <dgm:prSet/>
      <dgm:spPr/>
      <dgm:t>
        <a:bodyPr/>
        <a:lstStyle/>
        <a:p>
          <a:endParaRPr lang="ru-RU"/>
        </a:p>
      </dgm:t>
    </dgm:pt>
    <dgm:pt modelId="{9F07659B-121E-4519-B963-D7B4A72D396F}">
      <dgm:prSet custT="1"/>
      <dgm:spPr/>
      <dgm:t>
        <a:bodyPr/>
        <a:lstStyle/>
        <a:p>
          <a:pPr rtl="0"/>
          <a:r>
            <a:rPr lang="ru-RU" sz="1600" dirty="0" smtClean="0"/>
            <a:t> село Воздвиженское известно с XIV-XV вв. Расположенное на Большой </a:t>
          </a:r>
          <a:r>
            <a:rPr lang="ru-RU" sz="1600" dirty="0" err="1" smtClean="0"/>
            <a:t>Перяславской</a:t>
          </a:r>
          <a:r>
            <a:rPr lang="ru-RU" sz="1600" dirty="0" smtClean="0"/>
            <a:t> </a:t>
          </a:r>
          <a:r>
            <a:rPr lang="ru-RU" sz="1600" dirty="0" smtClean="0"/>
            <a:t>дороге и связанно с именами Дмитрия Донского, Ивана Грозного,  Бориса Годунова, царевны Софьи и Петра первого, а так же с расположенным в нем музеем деревянного зодчества;</a:t>
          </a:r>
          <a:endParaRPr lang="ru-RU" sz="1600" dirty="0"/>
        </a:p>
      </dgm:t>
    </dgm:pt>
    <dgm:pt modelId="{1FABCAFD-A76E-48D6-958B-2D705ADB1A5D}" type="parTrans" cxnId="{88DC1E18-6B01-4BDE-88D3-DE02D55C447C}">
      <dgm:prSet/>
      <dgm:spPr/>
      <dgm:t>
        <a:bodyPr/>
        <a:lstStyle/>
        <a:p>
          <a:endParaRPr lang="ru-RU"/>
        </a:p>
      </dgm:t>
    </dgm:pt>
    <dgm:pt modelId="{4E7363AE-EB5C-41CD-AA99-36B59B479CA2}" type="sibTrans" cxnId="{88DC1E18-6B01-4BDE-88D3-DE02D55C447C}">
      <dgm:prSet/>
      <dgm:spPr/>
      <dgm:t>
        <a:bodyPr/>
        <a:lstStyle/>
        <a:p>
          <a:endParaRPr lang="ru-RU"/>
        </a:p>
      </dgm:t>
    </dgm:pt>
    <dgm:pt modelId="{02F6687E-8D56-410D-B654-C78D9056F08C}" type="pres">
      <dgm:prSet presAssocID="{32C769BC-B07A-486C-A058-2C01319604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AC6615-C0F0-4483-8DD0-23BEFE3CF18E}" type="pres">
      <dgm:prSet presAssocID="{5905DBE4-C785-4CE0-9AD0-CBA48B10F354}" presName="parentText" presStyleLbl="node1" presStyleIdx="0" presStyleCnt="7" custLinFactNeighborX="-749" custLinFactNeighborY="-285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E0EE7-10C3-416C-9120-0C6CDB2D4C74}" type="pres">
      <dgm:prSet presAssocID="{D88BBFC2-3DEF-43DE-911E-A08E2FE55048}" presName="spacer" presStyleCnt="0"/>
      <dgm:spPr/>
    </dgm:pt>
    <dgm:pt modelId="{0987A470-4A95-4B18-BAF5-16F1CF87D08C}" type="pres">
      <dgm:prSet presAssocID="{8D8750E4-EF70-446E-87E6-8A110B2F662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EC452-56C0-45E7-86F9-BCC15370BCB6}" type="pres">
      <dgm:prSet presAssocID="{BEA74B9D-5149-4BA1-8CF3-ADBDF2483677}" presName="spacer" presStyleCnt="0"/>
      <dgm:spPr/>
    </dgm:pt>
    <dgm:pt modelId="{E9533425-2593-4752-8910-3B2498324783}" type="pres">
      <dgm:prSet presAssocID="{9F07659B-121E-4519-B963-D7B4A72D396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73BA2-ECFE-465F-92C9-EF6D90A2530E}" type="pres">
      <dgm:prSet presAssocID="{4E7363AE-EB5C-41CD-AA99-36B59B479CA2}" presName="spacer" presStyleCnt="0"/>
      <dgm:spPr/>
    </dgm:pt>
    <dgm:pt modelId="{62654FAD-D2E2-4DD7-882F-8DF93B14453D}" type="pres">
      <dgm:prSet presAssocID="{099CB6FF-358B-4168-AB05-401617E6AD8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15C5D-2EFF-4662-B2E2-A0721033AF07}" type="pres">
      <dgm:prSet presAssocID="{2E02DBE4-E3D9-4E61-9A25-9994CB052461}" presName="spacer" presStyleCnt="0"/>
      <dgm:spPr/>
    </dgm:pt>
    <dgm:pt modelId="{99D35B85-9239-48DB-A0D9-E88A405C90B5}" type="pres">
      <dgm:prSet presAssocID="{ABF58D05-1690-44AD-B686-D0B532C6E82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634A9-54F5-4437-ACFC-9FB17B7C05E7}" type="pres">
      <dgm:prSet presAssocID="{1FAAEF02-9E1B-4A1E-9E54-74DBB40A0669}" presName="spacer" presStyleCnt="0"/>
      <dgm:spPr/>
    </dgm:pt>
    <dgm:pt modelId="{4161AADF-C3DB-45AD-8BF4-7524FE7A9BED}" type="pres">
      <dgm:prSet presAssocID="{D8F5A336-774B-406A-B94F-34EA081131A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C0B0D-DBF5-4769-AA4A-C50C3F256BAE}" type="pres">
      <dgm:prSet presAssocID="{3C6E9F0C-E16D-4472-8073-F77AB7D88898}" presName="spacer" presStyleCnt="0"/>
      <dgm:spPr/>
    </dgm:pt>
    <dgm:pt modelId="{798ECC15-CB9E-49DB-94AD-307B672C9B51}" type="pres">
      <dgm:prSet presAssocID="{637544DD-9689-4A49-86B6-978EA29E7EF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E30826-2372-42FF-9DAD-CB59225E580F}" type="presOf" srcId="{ABF58D05-1690-44AD-B686-D0B532C6E829}" destId="{99D35B85-9239-48DB-A0D9-E88A405C90B5}" srcOrd="0" destOrd="0" presId="urn:microsoft.com/office/officeart/2005/8/layout/vList2"/>
    <dgm:cxn modelId="{14DB6209-B8A7-46CD-BE82-2A58556AB119}" srcId="{32C769BC-B07A-486C-A058-2C01319604A8}" destId="{ABF58D05-1690-44AD-B686-D0B532C6E829}" srcOrd="4" destOrd="0" parTransId="{0B1736F3-4E66-4B88-AD01-8DE4B93D6263}" sibTransId="{1FAAEF02-9E1B-4A1E-9E54-74DBB40A0669}"/>
    <dgm:cxn modelId="{8E9E49AB-F3BB-4446-BEEE-86E30A9402DE}" type="presOf" srcId="{8D8750E4-EF70-446E-87E6-8A110B2F6626}" destId="{0987A470-4A95-4B18-BAF5-16F1CF87D08C}" srcOrd="0" destOrd="0" presId="urn:microsoft.com/office/officeart/2005/8/layout/vList2"/>
    <dgm:cxn modelId="{E920FE43-234E-4AD6-A51A-323B60BFEC4B}" srcId="{32C769BC-B07A-486C-A058-2C01319604A8}" destId="{8D8750E4-EF70-446E-87E6-8A110B2F6626}" srcOrd="1" destOrd="0" parTransId="{95CB0717-1F1A-4B12-8730-FBA8AAE87953}" sibTransId="{BEA74B9D-5149-4BA1-8CF3-ADBDF2483677}"/>
    <dgm:cxn modelId="{DF65262D-172A-41F0-9068-CDDE036ED774}" type="presOf" srcId="{32C769BC-B07A-486C-A058-2C01319604A8}" destId="{02F6687E-8D56-410D-B654-C78D9056F08C}" srcOrd="0" destOrd="0" presId="urn:microsoft.com/office/officeart/2005/8/layout/vList2"/>
    <dgm:cxn modelId="{F15C6AFE-F3F8-4840-A4DB-A54B6463B1FA}" type="presOf" srcId="{637544DD-9689-4A49-86B6-978EA29E7EFE}" destId="{798ECC15-CB9E-49DB-94AD-307B672C9B51}" srcOrd="0" destOrd="0" presId="urn:microsoft.com/office/officeart/2005/8/layout/vList2"/>
    <dgm:cxn modelId="{229B5666-69FB-44D9-B15C-1A4080D2C656}" srcId="{32C769BC-B07A-486C-A058-2C01319604A8}" destId="{D8F5A336-774B-406A-B94F-34EA081131A9}" srcOrd="5" destOrd="0" parTransId="{2D17A841-AC88-4B4F-92D7-762CBEE86407}" sibTransId="{3C6E9F0C-E16D-4472-8073-F77AB7D88898}"/>
    <dgm:cxn modelId="{4B5580D4-ED3F-416B-A956-9BCC7B9EAF71}" type="presOf" srcId="{5905DBE4-C785-4CE0-9AD0-CBA48B10F354}" destId="{52AC6615-C0F0-4483-8DD0-23BEFE3CF18E}" srcOrd="0" destOrd="0" presId="urn:microsoft.com/office/officeart/2005/8/layout/vList2"/>
    <dgm:cxn modelId="{AEAEBBFE-B0AD-4589-9121-5B2CF3C05F48}" type="presOf" srcId="{9F07659B-121E-4519-B963-D7B4A72D396F}" destId="{E9533425-2593-4752-8910-3B2498324783}" srcOrd="0" destOrd="0" presId="urn:microsoft.com/office/officeart/2005/8/layout/vList2"/>
    <dgm:cxn modelId="{84670348-F69D-4B6B-9E6F-2564B7998A13}" srcId="{32C769BC-B07A-486C-A058-2C01319604A8}" destId="{637544DD-9689-4A49-86B6-978EA29E7EFE}" srcOrd="6" destOrd="0" parTransId="{539EBD4F-9484-4EB7-89D4-2B464931E13F}" sibTransId="{B3B4FB0E-203F-4094-876A-5DE8A789BD9C}"/>
    <dgm:cxn modelId="{14C12889-9A2D-4373-844F-61AC30E7E3B1}" srcId="{32C769BC-B07A-486C-A058-2C01319604A8}" destId="{5905DBE4-C785-4CE0-9AD0-CBA48B10F354}" srcOrd="0" destOrd="0" parTransId="{BC0AC5BD-4924-407E-9565-DFC6B702C07E}" sibTransId="{D88BBFC2-3DEF-43DE-911E-A08E2FE55048}"/>
    <dgm:cxn modelId="{257E2973-2D6F-466A-9912-FB2CD949D7C8}" type="presOf" srcId="{D8F5A336-774B-406A-B94F-34EA081131A9}" destId="{4161AADF-C3DB-45AD-8BF4-7524FE7A9BED}" srcOrd="0" destOrd="0" presId="urn:microsoft.com/office/officeart/2005/8/layout/vList2"/>
    <dgm:cxn modelId="{88DC1E18-6B01-4BDE-88D3-DE02D55C447C}" srcId="{32C769BC-B07A-486C-A058-2C01319604A8}" destId="{9F07659B-121E-4519-B963-D7B4A72D396F}" srcOrd="2" destOrd="0" parTransId="{1FABCAFD-A76E-48D6-958B-2D705ADB1A5D}" sibTransId="{4E7363AE-EB5C-41CD-AA99-36B59B479CA2}"/>
    <dgm:cxn modelId="{34A6A5BA-B78A-4832-B7BF-266A9640C3C2}" type="presOf" srcId="{099CB6FF-358B-4168-AB05-401617E6AD83}" destId="{62654FAD-D2E2-4DD7-882F-8DF93B14453D}" srcOrd="0" destOrd="0" presId="urn:microsoft.com/office/officeart/2005/8/layout/vList2"/>
    <dgm:cxn modelId="{14D1F8FC-939C-4575-BE36-1F935560DD00}" srcId="{32C769BC-B07A-486C-A058-2C01319604A8}" destId="{099CB6FF-358B-4168-AB05-401617E6AD83}" srcOrd="3" destOrd="0" parTransId="{D2B39315-D295-4448-866C-05E27C7943E6}" sibTransId="{2E02DBE4-E3D9-4E61-9A25-9994CB052461}"/>
    <dgm:cxn modelId="{E6D8D3D4-4E6C-411C-A4E3-96C37C242B06}" type="presParOf" srcId="{02F6687E-8D56-410D-B654-C78D9056F08C}" destId="{52AC6615-C0F0-4483-8DD0-23BEFE3CF18E}" srcOrd="0" destOrd="0" presId="urn:microsoft.com/office/officeart/2005/8/layout/vList2"/>
    <dgm:cxn modelId="{BF9345D6-91A9-4EF2-965A-BAA556E22851}" type="presParOf" srcId="{02F6687E-8D56-410D-B654-C78D9056F08C}" destId="{FE2E0EE7-10C3-416C-9120-0C6CDB2D4C74}" srcOrd="1" destOrd="0" presId="urn:microsoft.com/office/officeart/2005/8/layout/vList2"/>
    <dgm:cxn modelId="{6F4F6640-1B4E-4D30-9920-DA9E6B7D8F33}" type="presParOf" srcId="{02F6687E-8D56-410D-B654-C78D9056F08C}" destId="{0987A470-4A95-4B18-BAF5-16F1CF87D08C}" srcOrd="2" destOrd="0" presId="urn:microsoft.com/office/officeart/2005/8/layout/vList2"/>
    <dgm:cxn modelId="{2AACF0E6-8CEA-41B2-996A-77EED913E532}" type="presParOf" srcId="{02F6687E-8D56-410D-B654-C78D9056F08C}" destId="{E9AEC452-56C0-45E7-86F9-BCC15370BCB6}" srcOrd="3" destOrd="0" presId="urn:microsoft.com/office/officeart/2005/8/layout/vList2"/>
    <dgm:cxn modelId="{66CD1CEB-D38F-4C7D-AC39-EA4978A3D5D9}" type="presParOf" srcId="{02F6687E-8D56-410D-B654-C78D9056F08C}" destId="{E9533425-2593-4752-8910-3B2498324783}" srcOrd="4" destOrd="0" presId="urn:microsoft.com/office/officeart/2005/8/layout/vList2"/>
    <dgm:cxn modelId="{C53D3552-6FBA-4FE0-A062-24BFD9F71606}" type="presParOf" srcId="{02F6687E-8D56-410D-B654-C78D9056F08C}" destId="{8B573BA2-ECFE-465F-92C9-EF6D90A2530E}" srcOrd="5" destOrd="0" presId="urn:microsoft.com/office/officeart/2005/8/layout/vList2"/>
    <dgm:cxn modelId="{7BCE5788-70B9-4907-A7C4-AC8C4A9B73C1}" type="presParOf" srcId="{02F6687E-8D56-410D-B654-C78D9056F08C}" destId="{62654FAD-D2E2-4DD7-882F-8DF93B14453D}" srcOrd="6" destOrd="0" presId="urn:microsoft.com/office/officeart/2005/8/layout/vList2"/>
    <dgm:cxn modelId="{FBB7512B-021A-478D-BA0D-36F2CD9C2FAA}" type="presParOf" srcId="{02F6687E-8D56-410D-B654-C78D9056F08C}" destId="{9DE15C5D-2EFF-4662-B2E2-A0721033AF07}" srcOrd="7" destOrd="0" presId="urn:microsoft.com/office/officeart/2005/8/layout/vList2"/>
    <dgm:cxn modelId="{A5D630BC-DA2E-4DF3-A7FE-AFCE44A153A2}" type="presParOf" srcId="{02F6687E-8D56-410D-B654-C78D9056F08C}" destId="{99D35B85-9239-48DB-A0D9-E88A405C90B5}" srcOrd="8" destOrd="0" presId="urn:microsoft.com/office/officeart/2005/8/layout/vList2"/>
    <dgm:cxn modelId="{3896B1C3-DE70-4B39-B50C-3EBCB407B23F}" type="presParOf" srcId="{02F6687E-8D56-410D-B654-C78D9056F08C}" destId="{3B9634A9-54F5-4437-ACFC-9FB17B7C05E7}" srcOrd="9" destOrd="0" presId="urn:microsoft.com/office/officeart/2005/8/layout/vList2"/>
    <dgm:cxn modelId="{342C743C-E53C-4E1E-AEDB-5737040A90CF}" type="presParOf" srcId="{02F6687E-8D56-410D-B654-C78D9056F08C}" destId="{4161AADF-C3DB-45AD-8BF4-7524FE7A9BED}" srcOrd="10" destOrd="0" presId="urn:microsoft.com/office/officeart/2005/8/layout/vList2"/>
    <dgm:cxn modelId="{505505AD-0C5E-4899-8B36-23EB37A381F7}" type="presParOf" srcId="{02F6687E-8D56-410D-B654-C78D9056F08C}" destId="{FF5C0B0D-DBF5-4769-AA4A-C50C3F256BAE}" srcOrd="11" destOrd="0" presId="urn:microsoft.com/office/officeart/2005/8/layout/vList2"/>
    <dgm:cxn modelId="{3024DE14-2BED-48D5-B908-BFECFA430930}" type="presParOf" srcId="{02F6687E-8D56-410D-B654-C78D9056F08C}" destId="{798ECC15-CB9E-49DB-94AD-307B672C9B5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B92391-045C-4462-A1DE-6E4F7FAF7BA5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85062D-691D-4124-BB4F-48AA41975565}">
      <dgm:prSet/>
      <dgm:spPr/>
      <dgm:t>
        <a:bodyPr/>
        <a:lstStyle/>
        <a:p>
          <a:pPr rtl="0"/>
          <a:r>
            <a:rPr lang="ru-RU" dirty="0" smtClean="0"/>
            <a:t>Статистические данные по посещению туристами маршрута</a:t>
          </a:r>
          <a:endParaRPr lang="ru-RU" dirty="0"/>
        </a:p>
      </dgm:t>
    </dgm:pt>
    <dgm:pt modelId="{2756CBA8-2439-4F95-8631-C5606615E141}" type="parTrans" cxnId="{E35E7373-40E1-49DF-9EFC-2AF2BED21026}">
      <dgm:prSet/>
      <dgm:spPr/>
      <dgm:t>
        <a:bodyPr/>
        <a:lstStyle/>
        <a:p>
          <a:endParaRPr lang="ru-RU"/>
        </a:p>
      </dgm:t>
    </dgm:pt>
    <dgm:pt modelId="{D77944BE-BED8-4C50-AC05-3B9F56E946DE}" type="sibTrans" cxnId="{E35E7373-40E1-49DF-9EFC-2AF2BED21026}">
      <dgm:prSet/>
      <dgm:spPr/>
      <dgm:t>
        <a:bodyPr/>
        <a:lstStyle/>
        <a:p>
          <a:endParaRPr lang="ru-RU"/>
        </a:p>
      </dgm:t>
    </dgm:pt>
    <dgm:pt modelId="{429D9F0C-6924-4F50-9C50-2487F0E17355}">
      <dgm:prSet/>
      <dgm:spPr/>
      <dgm:t>
        <a:bodyPr/>
        <a:lstStyle/>
        <a:p>
          <a:pPr rtl="0"/>
          <a:r>
            <a:rPr lang="ru-RU" dirty="0" smtClean="0"/>
            <a:t>В период Июнь – Август 2014 года маршрут посещали </a:t>
          </a:r>
          <a:r>
            <a:rPr lang="ru-RU" dirty="0" smtClean="0"/>
            <a:t>более 800 </a:t>
          </a:r>
          <a:r>
            <a:rPr lang="ru-RU" dirty="0" smtClean="0"/>
            <a:t>человек. В основном организаторы создания и волонтеры.</a:t>
          </a:r>
          <a:endParaRPr lang="ru-RU" dirty="0"/>
        </a:p>
      </dgm:t>
    </dgm:pt>
    <dgm:pt modelId="{7DD61265-FF29-4917-B714-B01E473AA743}" type="parTrans" cxnId="{ED51BC64-624A-4420-9708-9CF6FDDE5C16}">
      <dgm:prSet/>
      <dgm:spPr/>
      <dgm:t>
        <a:bodyPr/>
        <a:lstStyle/>
        <a:p>
          <a:endParaRPr lang="ru-RU"/>
        </a:p>
      </dgm:t>
    </dgm:pt>
    <dgm:pt modelId="{ADEFEDA3-7B17-4CA4-92B6-9C84AEE81691}" type="sibTrans" cxnId="{ED51BC64-624A-4420-9708-9CF6FDDE5C16}">
      <dgm:prSet/>
      <dgm:spPr/>
      <dgm:t>
        <a:bodyPr/>
        <a:lstStyle/>
        <a:p>
          <a:endParaRPr lang="ru-RU"/>
        </a:p>
      </dgm:t>
    </dgm:pt>
    <dgm:pt modelId="{521FFFE5-BEDA-433D-84A4-33238E940D92}">
      <dgm:prSet/>
      <dgm:spPr/>
      <dgm:t>
        <a:bodyPr/>
        <a:lstStyle/>
        <a:p>
          <a:r>
            <a:rPr lang="ru-RU" dirty="0" smtClean="0"/>
            <a:t>В конце августа состоялась церемония  открытия маршрута «Тропа в Радонеж», в которой приняли участие 196 человек.</a:t>
          </a:r>
          <a:endParaRPr lang="ru-RU" dirty="0"/>
        </a:p>
      </dgm:t>
    </dgm:pt>
    <dgm:pt modelId="{8C3C2EF4-8414-4853-8106-F5C5798841DE}" type="parTrans" cxnId="{98E33DBA-EF78-4FC5-AC27-0C0E8C53E3E8}">
      <dgm:prSet/>
      <dgm:spPr/>
      <dgm:t>
        <a:bodyPr/>
        <a:lstStyle/>
        <a:p>
          <a:endParaRPr lang="ru-RU"/>
        </a:p>
      </dgm:t>
    </dgm:pt>
    <dgm:pt modelId="{3DE2FA12-436E-431D-9924-919705AA7F0D}" type="sibTrans" cxnId="{98E33DBA-EF78-4FC5-AC27-0C0E8C53E3E8}">
      <dgm:prSet/>
      <dgm:spPr/>
      <dgm:t>
        <a:bodyPr/>
        <a:lstStyle/>
        <a:p>
          <a:endParaRPr lang="ru-RU"/>
        </a:p>
      </dgm:t>
    </dgm:pt>
    <dgm:pt modelId="{6D14BC78-6C17-4AEA-91EC-3A78D705B040}">
      <dgm:prSet/>
      <dgm:spPr/>
      <dgm:t>
        <a:bodyPr/>
        <a:lstStyle/>
        <a:p>
          <a:r>
            <a:rPr lang="ru-RU" dirty="0" smtClean="0"/>
            <a:t>Сентябрь - ноябрь 2014 года около 700 человек в составе как организованных групп, так и самостоятельных.</a:t>
          </a:r>
          <a:endParaRPr lang="ru-RU" dirty="0"/>
        </a:p>
      </dgm:t>
    </dgm:pt>
    <dgm:pt modelId="{F0081AC3-990F-4B05-94D1-37E800D9FA2A}" type="parTrans" cxnId="{7082D78D-2B48-4D21-9905-DA680C4D4170}">
      <dgm:prSet/>
      <dgm:spPr/>
      <dgm:t>
        <a:bodyPr/>
        <a:lstStyle/>
        <a:p>
          <a:endParaRPr lang="ru-RU"/>
        </a:p>
      </dgm:t>
    </dgm:pt>
    <dgm:pt modelId="{50272579-CC42-4C5A-BC23-43C97078DBF3}" type="sibTrans" cxnId="{7082D78D-2B48-4D21-9905-DA680C4D4170}">
      <dgm:prSet/>
      <dgm:spPr/>
      <dgm:t>
        <a:bodyPr/>
        <a:lstStyle/>
        <a:p>
          <a:endParaRPr lang="ru-RU"/>
        </a:p>
      </dgm:t>
    </dgm:pt>
    <dgm:pt modelId="{82848399-AB69-4B70-A3E7-F97FAF3883FF}">
      <dgm:prSet/>
      <dgm:spPr/>
      <dgm:t>
        <a:bodyPr/>
        <a:lstStyle/>
        <a:p>
          <a:r>
            <a:rPr lang="ru-RU" dirty="0" smtClean="0"/>
            <a:t>Май – июль 2015 года – более 350 участников.</a:t>
          </a:r>
          <a:endParaRPr lang="ru-RU" dirty="0"/>
        </a:p>
      </dgm:t>
    </dgm:pt>
    <dgm:pt modelId="{CBFFCBB7-656F-4160-A50E-F60E8F5D9619}" type="parTrans" cxnId="{B806C229-AA5B-4597-8625-A905161D85A5}">
      <dgm:prSet/>
      <dgm:spPr/>
      <dgm:t>
        <a:bodyPr/>
        <a:lstStyle/>
        <a:p>
          <a:endParaRPr lang="ru-RU"/>
        </a:p>
      </dgm:t>
    </dgm:pt>
    <dgm:pt modelId="{1DB3A7AF-DF43-42CD-8CDD-A10118B4A419}" type="sibTrans" cxnId="{B806C229-AA5B-4597-8625-A905161D85A5}">
      <dgm:prSet/>
      <dgm:spPr/>
      <dgm:t>
        <a:bodyPr/>
        <a:lstStyle/>
        <a:p>
          <a:endParaRPr lang="ru-RU"/>
        </a:p>
      </dgm:t>
    </dgm:pt>
    <dgm:pt modelId="{4A1DA6D0-5D38-4AA6-B5C8-2D53384F6092}">
      <dgm:prSet/>
      <dgm:spPr/>
      <dgm:t>
        <a:bodyPr/>
        <a:lstStyle/>
        <a:p>
          <a:r>
            <a:rPr lang="ru-RU" dirty="0" smtClean="0"/>
            <a:t>С августа 2014 </a:t>
          </a:r>
          <a:r>
            <a:rPr lang="ru-RU" dirty="0" smtClean="0"/>
            <a:t>года </a:t>
          </a:r>
          <a:r>
            <a:rPr lang="ru-RU" dirty="0" smtClean="0"/>
            <a:t>по тропе еженедельно ходят семейные, туристические и паломнические группы.</a:t>
          </a:r>
          <a:endParaRPr lang="ru-RU" dirty="0"/>
        </a:p>
      </dgm:t>
    </dgm:pt>
    <dgm:pt modelId="{A5B2080B-24C6-4238-B2EE-3BC9757432B1}" type="parTrans" cxnId="{8BEE4DA5-08FA-4CE7-998C-7AB30308B6E7}">
      <dgm:prSet/>
      <dgm:spPr/>
      <dgm:t>
        <a:bodyPr/>
        <a:lstStyle/>
        <a:p>
          <a:endParaRPr lang="ru-RU"/>
        </a:p>
      </dgm:t>
    </dgm:pt>
    <dgm:pt modelId="{A231F675-58B5-48AA-8652-357C14F5913C}" type="sibTrans" cxnId="{8BEE4DA5-08FA-4CE7-998C-7AB30308B6E7}">
      <dgm:prSet/>
      <dgm:spPr/>
      <dgm:t>
        <a:bodyPr/>
        <a:lstStyle/>
        <a:p>
          <a:endParaRPr lang="ru-RU"/>
        </a:p>
      </dgm:t>
    </dgm:pt>
    <dgm:pt modelId="{1A64D715-D4FE-4919-8884-074A27C1240C}">
      <dgm:prSet/>
      <dgm:spPr/>
      <dgm:t>
        <a:bodyPr/>
        <a:lstStyle/>
        <a:p>
          <a:r>
            <a:rPr lang="ru-RU" dirty="0" smtClean="0"/>
            <a:t>Октябрь 2014г. По тропе с телеканалом 360 </a:t>
          </a:r>
          <a:r>
            <a:rPr lang="ru-RU" dirty="0" err="1" smtClean="0"/>
            <a:t>подмосковье</a:t>
          </a:r>
          <a:r>
            <a:rPr lang="ru-RU" dirty="0" smtClean="0"/>
            <a:t>. Съемка видеорепортажа.</a:t>
          </a:r>
          <a:endParaRPr lang="ru-RU" dirty="0"/>
        </a:p>
      </dgm:t>
    </dgm:pt>
    <dgm:pt modelId="{2CCA5853-66A1-4766-A8B7-B280C260F908}" type="parTrans" cxnId="{C27D2EA5-2AE6-47DD-801D-C2A3CC8109F8}">
      <dgm:prSet/>
      <dgm:spPr/>
      <dgm:t>
        <a:bodyPr/>
        <a:lstStyle/>
        <a:p>
          <a:endParaRPr lang="ru-RU"/>
        </a:p>
      </dgm:t>
    </dgm:pt>
    <dgm:pt modelId="{0066CC43-5619-4DAA-85A5-EA85F14355D4}" type="sibTrans" cxnId="{C27D2EA5-2AE6-47DD-801D-C2A3CC8109F8}">
      <dgm:prSet/>
      <dgm:spPr/>
      <dgm:t>
        <a:bodyPr/>
        <a:lstStyle/>
        <a:p>
          <a:endParaRPr lang="ru-RU"/>
        </a:p>
      </dgm:t>
    </dgm:pt>
    <dgm:pt modelId="{EDE35B52-8D54-4D91-B1C9-26F00194CF8C}">
      <dgm:prSet/>
      <dgm:spPr/>
      <dgm:t>
        <a:bodyPr/>
        <a:lstStyle/>
        <a:p>
          <a:pPr rtl="0"/>
          <a:r>
            <a:rPr lang="ru-RU" dirty="0" smtClean="0"/>
            <a:t>В рамках проекта проведено более 15 мероприятий с общим числом участников более 2000 человек</a:t>
          </a:r>
          <a:endParaRPr lang="ru-RU" dirty="0"/>
        </a:p>
      </dgm:t>
    </dgm:pt>
    <dgm:pt modelId="{EB1EBC2A-DC13-493C-A26F-5C5BA178FAE2}" type="parTrans" cxnId="{3FB242EC-9601-460C-922B-AE62E498A7AD}">
      <dgm:prSet/>
      <dgm:spPr/>
      <dgm:t>
        <a:bodyPr/>
        <a:lstStyle/>
        <a:p>
          <a:endParaRPr lang="ru-RU"/>
        </a:p>
      </dgm:t>
    </dgm:pt>
    <dgm:pt modelId="{12998ED3-2BAB-42F0-94EE-8CF5FA2EB39C}" type="sibTrans" cxnId="{3FB242EC-9601-460C-922B-AE62E498A7AD}">
      <dgm:prSet/>
      <dgm:spPr/>
      <dgm:t>
        <a:bodyPr/>
        <a:lstStyle/>
        <a:p>
          <a:endParaRPr lang="ru-RU"/>
        </a:p>
      </dgm:t>
    </dgm:pt>
    <dgm:pt modelId="{69B3F9FD-68D3-4319-805A-1B3CAAFEB140}" type="pres">
      <dgm:prSet presAssocID="{DFB92391-045C-4462-A1DE-6E4F7FAF7B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06E6B6-9DEE-4535-96C1-82CBE2831528}" type="pres">
      <dgm:prSet presAssocID="{0985062D-691D-4124-BB4F-48AA41975565}" presName="parentText" presStyleLbl="node1" presStyleIdx="0" presStyleCnt="1" custLinFactNeighborX="-1754" custLinFactNeighborY="-92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5579D-BE61-4B78-8742-78AE36D2BBA2}" type="pres">
      <dgm:prSet presAssocID="{0985062D-691D-4124-BB4F-48AA41975565}" presName="childText" presStyleLbl="revTx" presStyleIdx="0" presStyleCnt="1" custLinFactNeighborY="12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51BC64-624A-4420-9708-9CF6FDDE5C16}" srcId="{0985062D-691D-4124-BB4F-48AA41975565}" destId="{429D9F0C-6924-4F50-9C50-2487F0E17355}" srcOrd="1" destOrd="0" parTransId="{7DD61265-FF29-4917-B714-B01E473AA743}" sibTransId="{ADEFEDA3-7B17-4CA4-92B6-9C84AEE81691}"/>
    <dgm:cxn modelId="{C27D2EA5-2AE6-47DD-801D-C2A3CC8109F8}" srcId="{0985062D-691D-4124-BB4F-48AA41975565}" destId="{1A64D715-D4FE-4919-8884-074A27C1240C}" srcOrd="3" destOrd="0" parTransId="{2CCA5853-66A1-4766-A8B7-B280C260F908}" sibTransId="{0066CC43-5619-4DAA-85A5-EA85F14355D4}"/>
    <dgm:cxn modelId="{B806C229-AA5B-4597-8625-A905161D85A5}" srcId="{0985062D-691D-4124-BB4F-48AA41975565}" destId="{82848399-AB69-4B70-A3E7-F97FAF3883FF}" srcOrd="5" destOrd="0" parTransId="{CBFFCBB7-656F-4160-A50E-F60E8F5D9619}" sibTransId="{1DB3A7AF-DF43-42CD-8CDD-A10118B4A419}"/>
    <dgm:cxn modelId="{3FB242EC-9601-460C-922B-AE62E498A7AD}" srcId="{0985062D-691D-4124-BB4F-48AA41975565}" destId="{EDE35B52-8D54-4D91-B1C9-26F00194CF8C}" srcOrd="0" destOrd="0" parTransId="{EB1EBC2A-DC13-493C-A26F-5C5BA178FAE2}" sibTransId="{12998ED3-2BAB-42F0-94EE-8CF5FA2EB39C}"/>
    <dgm:cxn modelId="{98E33DBA-EF78-4FC5-AC27-0C0E8C53E3E8}" srcId="{0985062D-691D-4124-BB4F-48AA41975565}" destId="{521FFFE5-BEDA-433D-84A4-33238E940D92}" srcOrd="2" destOrd="0" parTransId="{8C3C2EF4-8414-4853-8106-F5C5798841DE}" sibTransId="{3DE2FA12-436E-431D-9924-919705AA7F0D}"/>
    <dgm:cxn modelId="{088A87B8-AFD5-4E03-986C-16FC96D56821}" type="presOf" srcId="{429D9F0C-6924-4F50-9C50-2487F0E17355}" destId="{E005579D-BE61-4B78-8742-78AE36D2BBA2}" srcOrd="0" destOrd="1" presId="urn:microsoft.com/office/officeart/2005/8/layout/vList2"/>
    <dgm:cxn modelId="{5135CCAD-78C7-4B7A-98A6-0A32EBDD3D60}" type="presOf" srcId="{6D14BC78-6C17-4AEA-91EC-3A78D705B040}" destId="{E005579D-BE61-4B78-8742-78AE36D2BBA2}" srcOrd="0" destOrd="4" presId="urn:microsoft.com/office/officeart/2005/8/layout/vList2"/>
    <dgm:cxn modelId="{2F57F56A-3DE6-4326-BEAB-76562ED1C26D}" type="presOf" srcId="{82848399-AB69-4B70-A3E7-F97FAF3883FF}" destId="{E005579D-BE61-4B78-8742-78AE36D2BBA2}" srcOrd="0" destOrd="5" presId="urn:microsoft.com/office/officeart/2005/8/layout/vList2"/>
    <dgm:cxn modelId="{7082D78D-2B48-4D21-9905-DA680C4D4170}" srcId="{0985062D-691D-4124-BB4F-48AA41975565}" destId="{6D14BC78-6C17-4AEA-91EC-3A78D705B040}" srcOrd="4" destOrd="0" parTransId="{F0081AC3-990F-4B05-94D1-37E800D9FA2A}" sibTransId="{50272579-CC42-4C5A-BC23-43C97078DBF3}"/>
    <dgm:cxn modelId="{8BEE4DA5-08FA-4CE7-998C-7AB30308B6E7}" srcId="{0985062D-691D-4124-BB4F-48AA41975565}" destId="{4A1DA6D0-5D38-4AA6-B5C8-2D53384F6092}" srcOrd="6" destOrd="0" parTransId="{A5B2080B-24C6-4238-B2EE-3BC9757432B1}" sibTransId="{A231F675-58B5-48AA-8652-357C14F5913C}"/>
    <dgm:cxn modelId="{C3B4F51A-84A4-4A0A-AA01-634194C3EC42}" type="presOf" srcId="{DFB92391-045C-4462-A1DE-6E4F7FAF7BA5}" destId="{69B3F9FD-68D3-4319-805A-1B3CAAFEB140}" srcOrd="0" destOrd="0" presId="urn:microsoft.com/office/officeart/2005/8/layout/vList2"/>
    <dgm:cxn modelId="{8374AD90-D9D2-4DCD-BF5A-C02EC1D62E19}" type="presOf" srcId="{EDE35B52-8D54-4D91-B1C9-26F00194CF8C}" destId="{E005579D-BE61-4B78-8742-78AE36D2BBA2}" srcOrd="0" destOrd="0" presId="urn:microsoft.com/office/officeart/2005/8/layout/vList2"/>
    <dgm:cxn modelId="{0A8BC071-E03C-4E7C-90CA-45AAB8BB7D1C}" type="presOf" srcId="{1A64D715-D4FE-4919-8884-074A27C1240C}" destId="{E005579D-BE61-4B78-8742-78AE36D2BBA2}" srcOrd="0" destOrd="3" presId="urn:microsoft.com/office/officeart/2005/8/layout/vList2"/>
    <dgm:cxn modelId="{DBB4FD1A-EBB1-4E02-A425-BDB5A83A1858}" type="presOf" srcId="{521FFFE5-BEDA-433D-84A4-33238E940D92}" destId="{E005579D-BE61-4B78-8742-78AE36D2BBA2}" srcOrd="0" destOrd="2" presId="urn:microsoft.com/office/officeart/2005/8/layout/vList2"/>
    <dgm:cxn modelId="{E35E7373-40E1-49DF-9EFC-2AF2BED21026}" srcId="{DFB92391-045C-4462-A1DE-6E4F7FAF7BA5}" destId="{0985062D-691D-4124-BB4F-48AA41975565}" srcOrd="0" destOrd="0" parTransId="{2756CBA8-2439-4F95-8631-C5606615E141}" sibTransId="{D77944BE-BED8-4C50-AC05-3B9F56E946DE}"/>
    <dgm:cxn modelId="{1DD04FC7-E5D5-486D-9FD9-EB5BB7AD51DE}" type="presOf" srcId="{0985062D-691D-4124-BB4F-48AA41975565}" destId="{FC06E6B6-9DEE-4535-96C1-82CBE2831528}" srcOrd="0" destOrd="0" presId="urn:microsoft.com/office/officeart/2005/8/layout/vList2"/>
    <dgm:cxn modelId="{6C3C6C3F-709F-41F4-839D-AC6254915B39}" type="presOf" srcId="{4A1DA6D0-5D38-4AA6-B5C8-2D53384F6092}" destId="{E005579D-BE61-4B78-8742-78AE36D2BBA2}" srcOrd="0" destOrd="6" presId="urn:microsoft.com/office/officeart/2005/8/layout/vList2"/>
    <dgm:cxn modelId="{B39318D6-2A24-4D0E-96F1-A073308F21BA}" type="presParOf" srcId="{69B3F9FD-68D3-4319-805A-1B3CAAFEB140}" destId="{FC06E6B6-9DEE-4535-96C1-82CBE2831528}" srcOrd="0" destOrd="0" presId="urn:microsoft.com/office/officeart/2005/8/layout/vList2"/>
    <dgm:cxn modelId="{B094373C-2919-4118-A2F4-DAFD83D670F5}" type="presParOf" srcId="{69B3F9FD-68D3-4319-805A-1B3CAAFEB140}" destId="{E005579D-BE61-4B78-8742-78AE36D2BBA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B92391-045C-4462-A1DE-6E4F7FAF7BA5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85062D-691D-4124-BB4F-48AA41975565}">
      <dgm:prSet/>
      <dgm:spPr/>
      <dgm:t>
        <a:bodyPr/>
        <a:lstStyle/>
        <a:p>
          <a:pPr algn="ctr" rtl="0"/>
          <a:r>
            <a:rPr lang="ru-RU" dirty="0" smtClean="0"/>
            <a:t>Спасибо за внимание</a:t>
          </a:r>
          <a:endParaRPr lang="ru-RU" dirty="0"/>
        </a:p>
      </dgm:t>
    </dgm:pt>
    <dgm:pt modelId="{2756CBA8-2439-4F95-8631-C5606615E141}" type="parTrans" cxnId="{E35E7373-40E1-49DF-9EFC-2AF2BED21026}">
      <dgm:prSet/>
      <dgm:spPr/>
      <dgm:t>
        <a:bodyPr/>
        <a:lstStyle/>
        <a:p>
          <a:endParaRPr lang="ru-RU"/>
        </a:p>
      </dgm:t>
    </dgm:pt>
    <dgm:pt modelId="{D77944BE-BED8-4C50-AC05-3B9F56E946DE}" type="sibTrans" cxnId="{E35E7373-40E1-49DF-9EFC-2AF2BED21026}">
      <dgm:prSet/>
      <dgm:spPr/>
      <dgm:t>
        <a:bodyPr/>
        <a:lstStyle/>
        <a:p>
          <a:endParaRPr lang="ru-RU"/>
        </a:p>
      </dgm:t>
    </dgm:pt>
    <dgm:pt modelId="{63DF521B-15AE-46B7-BBC0-68ADF11C54E1}">
      <dgm:prSet/>
      <dgm:spPr/>
      <dgm:t>
        <a:bodyPr/>
        <a:lstStyle/>
        <a:p>
          <a:pPr rtl="0"/>
          <a:endParaRPr lang="ru-RU" dirty="0"/>
        </a:p>
      </dgm:t>
    </dgm:pt>
    <dgm:pt modelId="{CD7105BF-3E44-4B66-9D78-1976FEF0B88A}" type="parTrans" cxnId="{B14A737C-D5E9-4F22-B361-37DD21E2AD36}">
      <dgm:prSet/>
      <dgm:spPr/>
      <dgm:t>
        <a:bodyPr/>
        <a:lstStyle/>
        <a:p>
          <a:endParaRPr lang="ru-RU"/>
        </a:p>
      </dgm:t>
    </dgm:pt>
    <dgm:pt modelId="{837A2F59-D11D-4375-A7DB-759FBD31ADD3}" type="sibTrans" cxnId="{B14A737C-D5E9-4F22-B361-37DD21E2AD36}">
      <dgm:prSet/>
      <dgm:spPr/>
      <dgm:t>
        <a:bodyPr/>
        <a:lstStyle/>
        <a:p>
          <a:endParaRPr lang="ru-RU"/>
        </a:p>
      </dgm:t>
    </dgm:pt>
    <dgm:pt modelId="{69B3F9FD-68D3-4319-805A-1B3CAAFEB140}" type="pres">
      <dgm:prSet presAssocID="{DFB92391-045C-4462-A1DE-6E4F7FAF7B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06E6B6-9DEE-4535-96C1-82CBE2831528}" type="pres">
      <dgm:prSet presAssocID="{0985062D-691D-4124-BB4F-48AA419755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5579D-BE61-4B78-8742-78AE36D2BBA2}" type="pres">
      <dgm:prSet presAssocID="{0985062D-691D-4124-BB4F-48AA4197556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CD0819-BAC9-42E3-9AB7-90FAB33E396B}" type="presOf" srcId="{DFB92391-045C-4462-A1DE-6E4F7FAF7BA5}" destId="{69B3F9FD-68D3-4319-805A-1B3CAAFEB140}" srcOrd="0" destOrd="0" presId="urn:microsoft.com/office/officeart/2005/8/layout/vList2"/>
    <dgm:cxn modelId="{55A9FB01-4D8F-43F2-AC1C-44FA2181C8AF}" type="presOf" srcId="{0985062D-691D-4124-BB4F-48AA41975565}" destId="{FC06E6B6-9DEE-4535-96C1-82CBE2831528}" srcOrd="0" destOrd="0" presId="urn:microsoft.com/office/officeart/2005/8/layout/vList2"/>
    <dgm:cxn modelId="{E35E7373-40E1-49DF-9EFC-2AF2BED21026}" srcId="{DFB92391-045C-4462-A1DE-6E4F7FAF7BA5}" destId="{0985062D-691D-4124-BB4F-48AA41975565}" srcOrd="0" destOrd="0" parTransId="{2756CBA8-2439-4F95-8631-C5606615E141}" sibTransId="{D77944BE-BED8-4C50-AC05-3B9F56E946DE}"/>
    <dgm:cxn modelId="{188E45AA-DD87-4073-8EB9-3A340FEBE7B8}" type="presOf" srcId="{63DF521B-15AE-46B7-BBC0-68ADF11C54E1}" destId="{E005579D-BE61-4B78-8742-78AE36D2BBA2}" srcOrd="0" destOrd="0" presId="urn:microsoft.com/office/officeart/2005/8/layout/vList2"/>
    <dgm:cxn modelId="{B14A737C-D5E9-4F22-B361-37DD21E2AD36}" srcId="{0985062D-691D-4124-BB4F-48AA41975565}" destId="{63DF521B-15AE-46B7-BBC0-68ADF11C54E1}" srcOrd="0" destOrd="0" parTransId="{CD7105BF-3E44-4B66-9D78-1976FEF0B88A}" sibTransId="{837A2F59-D11D-4375-A7DB-759FBD31ADD3}"/>
    <dgm:cxn modelId="{BBBCEF48-63BE-4793-BD4B-C69D8509E612}" type="presParOf" srcId="{69B3F9FD-68D3-4319-805A-1B3CAAFEB140}" destId="{FC06E6B6-9DEE-4535-96C1-82CBE2831528}" srcOrd="0" destOrd="0" presId="urn:microsoft.com/office/officeart/2005/8/layout/vList2"/>
    <dgm:cxn modelId="{CF1F2EE8-B482-4647-8053-8FBE95371677}" type="presParOf" srcId="{69B3F9FD-68D3-4319-805A-1B3CAAFEB140}" destId="{E005579D-BE61-4B78-8742-78AE36D2BBA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949DE-5F10-4A75-8626-55FDFFB85BE1}">
      <dsp:nvSpPr>
        <dsp:cNvPr id="0" name=""/>
        <dsp:cNvSpPr/>
      </dsp:nvSpPr>
      <dsp:spPr>
        <a:xfrm rot="16200000">
          <a:off x="678445" y="-678445"/>
          <a:ext cx="2860749" cy="42176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Привлечение различных групп населения для занятия спортом, туризмом, активным отдыхом</a:t>
          </a:r>
          <a:endParaRPr lang="ru-RU" sz="2500" kern="1200" dirty="0"/>
        </a:p>
      </dsp:txBody>
      <dsp:txXfrm rot="5400000">
        <a:off x="-1" y="1"/>
        <a:ext cx="4217640" cy="2145562"/>
      </dsp:txXfrm>
    </dsp:sp>
    <dsp:sp modelId="{1879A22B-2D42-421A-8AA8-80763D212ACC}">
      <dsp:nvSpPr>
        <dsp:cNvPr id="0" name=""/>
        <dsp:cNvSpPr/>
      </dsp:nvSpPr>
      <dsp:spPr>
        <a:xfrm>
          <a:off x="4217640" y="0"/>
          <a:ext cx="4217640" cy="286074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Организация спортивных культурно-развлекательных мероприятий совместно с учебными учреждениями области</a:t>
          </a:r>
          <a:endParaRPr lang="ru-RU" sz="2500" kern="1200" dirty="0"/>
        </a:p>
      </dsp:txBody>
      <dsp:txXfrm>
        <a:off x="4217640" y="0"/>
        <a:ext cx="4217640" cy="2145562"/>
      </dsp:txXfrm>
    </dsp:sp>
    <dsp:sp modelId="{687567D3-6383-49F6-B158-C35D915F9A42}">
      <dsp:nvSpPr>
        <dsp:cNvPr id="0" name=""/>
        <dsp:cNvSpPr/>
      </dsp:nvSpPr>
      <dsp:spPr>
        <a:xfrm rot="10800000">
          <a:off x="0" y="2860749"/>
          <a:ext cx="4217640" cy="286074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Создание комплекса туристских  услуг</a:t>
          </a:r>
          <a:endParaRPr lang="ru-RU" sz="2500" kern="1200" dirty="0"/>
        </a:p>
      </dsp:txBody>
      <dsp:txXfrm rot="10800000">
        <a:off x="0" y="3575936"/>
        <a:ext cx="4217640" cy="2145562"/>
      </dsp:txXfrm>
    </dsp:sp>
    <dsp:sp modelId="{8675A258-F36A-4782-ADBC-39AA7B73B1E0}">
      <dsp:nvSpPr>
        <dsp:cNvPr id="0" name=""/>
        <dsp:cNvSpPr/>
      </dsp:nvSpPr>
      <dsp:spPr>
        <a:xfrm rot="5400000">
          <a:off x="4896085" y="2182304"/>
          <a:ext cx="2860749" cy="42176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Повышение интереса к историческому прошлому города, области, страны</a:t>
          </a:r>
          <a:endParaRPr lang="ru-RU" sz="2500" kern="1200" dirty="0"/>
        </a:p>
      </dsp:txBody>
      <dsp:txXfrm rot="-5400000">
        <a:off x="4217639" y="3575936"/>
        <a:ext cx="4217640" cy="2145562"/>
      </dsp:txXfrm>
    </dsp:sp>
    <dsp:sp modelId="{FCD7A5C9-B169-4A43-8168-14CECCD77663}">
      <dsp:nvSpPr>
        <dsp:cNvPr id="0" name=""/>
        <dsp:cNvSpPr/>
      </dsp:nvSpPr>
      <dsp:spPr>
        <a:xfrm>
          <a:off x="2448268" y="2160244"/>
          <a:ext cx="3538743" cy="140100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Задачи проекта</a:t>
          </a:r>
          <a:endParaRPr lang="ru-RU" sz="3600" kern="1200" dirty="0"/>
        </a:p>
      </dsp:txBody>
      <dsp:txXfrm>
        <a:off x="2516660" y="2228636"/>
        <a:ext cx="3401959" cy="1264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F80B0-08ED-4F37-80C1-8AF6604DEB27}">
      <dsp:nvSpPr>
        <dsp:cNvPr id="0" name=""/>
        <dsp:cNvSpPr/>
      </dsp:nvSpPr>
      <dsp:spPr>
        <a:xfrm rot="5400000">
          <a:off x="3813350" y="-549545"/>
          <a:ext cx="3194645" cy="50923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smtClean="0"/>
            <a:t>Дети и подростки</a:t>
          </a:r>
          <a:endParaRPr lang="ru-RU" sz="3000" kern="120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Школьники</a:t>
          </a:r>
          <a:endParaRPr lang="ru-RU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Паломники</a:t>
          </a:r>
          <a:endParaRPr lang="ru-RU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Туристы и любители активного отдыха всех возрастов</a:t>
          </a:r>
          <a:endParaRPr lang="ru-RU" sz="3000" kern="1200" dirty="0"/>
        </a:p>
      </dsp:txBody>
      <dsp:txXfrm rot="-5400000">
        <a:off x="2864474" y="555281"/>
        <a:ext cx="4936448" cy="2882745"/>
      </dsp:txXfrm>
    </dsp:sp>
    <dsp:sp modelId="{BB401220-C8F1-47B3-B793-114158E3D99D}">
      <dsp:nvSpPr>
        <dsp:cNvPr id="0" name=""/>
        <dsp:cNvSpPr/>
      </dsp:nvSpPr>
      <dsp:spPr>
        <a:xfrm>
          <a:off x="0" y="0"/>
          <a:ext cx="2864473" cy="39933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Аудитория проекта</a:t>
          </a:r>
          <a:endParaRPr lang="ru-RU" sz="3900" kern="1200" dirty="0"/>
        </a:p>
      </dsp:txBody>
      <dsp:txXfrm>
        <a:off x="139832" y="139832"/>
        <a:ext cx="2584809" cy="3713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C6615-C0F0-4483-8DD0-23BEFE3CF18E}">
      <dsp:nvSpPr>
        <dsp:cNvPr id="0" name=""/>
        <dsp:cNvSpPr/>
      </dsp:nvSpPr>
      <dsp:spPr>
        <a:xfrm>
          <a:off x="0" y="0"/>
          <a:ext cx="8363272" cy="78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древние городища на «Пирожной горе», у моста через </a:t>
          </a:r>
          <a:r>
            <a:rPr lang="ru-RU" sz="1600" kern="1200" dirty="0" err="1" smtClean="0"/>
            <a:t>р.Торгоша</a:t>
          </a:r>
          <a:r>
            <a:rPr lang="ru-RU" sz="1600" kern="1200" dirty="0" smtClean="0"/>
            <a:t> и в с. Радонеж  -  2-1в. до н.э. (подтверждено раскопками);</a:t>
          </a:r>
          <a:endParaRPr lang="ru-RU" sz="1600" kern="1200" dirty="0"/>
        </a:p>
      </dsp:txBody>
      <dsp:txXfrm>
        <a:off x="38119" y="38119"/>
        <a:ext cx="8287034" cy="704642"/>
      </dsp:txXfrm>
    </dsp:sp>
    <dsp:sp modelId="{0987A470-4A95-4B18-BAF5-16F1CF87D08C}">
      <dsp:nvSpPr>
        <dsp:cNvPr id="0" name=""/>
        <dsp:cNvSpPr/>
      </dsp:nvSpPr>
      <dsp:spPr>
        <a:xfrm>
          <a:off x="0" y="794793"/>
          <a:ext cx="8363272" cy="78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дорога, ведущая  в село Муромцево -  11-13 век, древний Троицкий тракт, село Михайловское  -  14-15в;</a:t>
          </a:r>
          <a:endParaRPr lang="ru-RU" sz="1600" kern="1200" dirty="0"/>
        </a:p>
      </dsp:txBody>
      <dsp:txXfrm>
        <a:off x="38119" y="832912"/>
        <a:ext cx="8287034" cy="704642"/>
      </dsp:txXfrm>
    </dsp:sp>
    <dsp:sp modelId="{E9533425-2593-4752-8910-3B2498324783}">
      <dsp:nvSpPr>
        <dsp:cNvPr id="0" name=""/>
        <dsp:cNvSpPr/>
      </dsp:nvSpPr>
      <dsp:spPr>
        <a:xfrm>
          <a:off x="0" y="1588330"/>
          <a:ext cx="8363272" cy="78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село Воздвиженское известно с XIV-XV вв. Расположенное на Большой </a:t>
          </a:r>
          <a:r>
            <a:rPr lang="ru-RU" sz="1600" kern="1200" dirty="0" err="1" smtClean="0"/>
            <a:t>Перяславской</a:t>
          </a:r>
          <a:r>
            <a:rPr lang="ru-RU" sz="1600" kern="1200" dirty="0" smtClean="0"/>
            <a:t> </a:t>
          </a:r>
          <a:r>
            <a:rPr lang="ru-RU" sz="1600" kern="1200" dirty="0" smtClean="0"/>
            <a:t>дороге и связанно с именами Дмитрия Донского, Ивана Грозного,  Бориса Годунова, царевны Софьи и Петра первого, а так же с расположенным в нем музеем деревянного зодчества;</a:t>
          </a:r>
          <a:endParaRPr lang="ru-RU" sz="1600" kern="1200" dirty="0"/>
        </a:p>
      </dsp:txBody>
      <dsp:txXfrm>
        <a:off x="38119" y="1626449"/>
        <a:ext cx="8287034" cy="704642"/>
      </dsp:txXfrm>
    </dsp:sp>
    <dsp:sp modelId="{62654FAD-D2E2-4DD7-882F-8DF93B14453D}">
      <dsp:nvSpPr>
        <dsp:cNvPr id="0" name=""/>
        <dsp:cNvSpPr/>
      </dsp:nvSpPr>
      <dsp:spPr>
        <a:xfrm>
          <a:off x="0" y="2381867"/>
          <a:ext cx="8363272" cy="78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село Радонеж с Преображенской церковью, святым источником, купальней, а так же с остатками старого городища 11-14в;</a:t>
          </a:r>
          <a:endParaRPr lang="ru-RU" sz="1600" kern="1200" dirty="0"/>
        </a:p>
      </dsp:txBody>
      <dsp:txXfrm>
        <a:off x="38119" y="2419986"/>
        <a:ext cx="8287034" cy="704642"/>
      </dsp:txXfrm>
    </dsp:sp>
    <dsp:sp modelId="{99D35B85-9239-48DB-A0D9-E88A405C90B5}">
      <dsp:nvSpPr>
        <dsp:cNvPr id="0" name=""/>
        <dsp:cNvSpPr/>
      </dsp:nvSpPr>
      <dsp:spPr>
        <a:xfrm>
          <a:off x="0" y="3175404"/>
          <a:ext cx="8363272" cy="78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заповедный участок леса, относящийся к </a:t>
          </a:r>
          <a:r>
            <a:rPr lang="ru-RU" sz="1600" kern="1200" dirty="0" err="1" smtClean="0"/>
            <a:t>Хотьковскому</a:t>
          </a:r>
          <a:r>
            <a:rPr lang="ru-RU" sz="1600" kern="1200" dirty="0" smtClean="0"/>
            <a:t> участковому лесничеству;</a:t>
          </a:r>
          <a:endParaRPr lang="ru-RU" sz="1600" kern="1200" dirty="0"/>
        </a:p>
      </dsp:txBody>
      <dsp:txXfrm>
        <a:off x="38119" y="3213523"/>
        <a:ext cx="8287034" cy="704642"/>
      </dsp:txXfrm>
    </dsp:sp>
    <dsp:sp modelId="{4161AADF-C3DB-45AD-8BF4-7524FE7A9BED}">
      <dsp:nvSpPr>
        <dsp:cNvPr id="0" name=""/>
        <dsp:cNvSpPr/>
      </dsp:nvSpPr>
      <dsp:spPr>
        <a:xfrm>
          <a:off x="0" y="3968941"/>
          <a:ext cx="8363272" cy="78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весь маршрут  непосредственно связан с именем преподобного Сергия Радонежского;</a:t>
          </a:r>
          <a:endParaRPr lang="ru-RU" sz="1600" kern="1200" dirty="0"/>
        </a:p>
      </dsp:txBody>
      <dsp:txXfrm>
        <a:off x="38119" y="4007060"/>
        <a:ext cx="8287034" cy="704642"/>
      </dsp:txXfrm>
    </dsp:sp>
    <dsp:sp modelId="{798ECC15-CB9E-49DB-94AD-307B672C9B51}">
      <dsp:nvSpPr>
        <dsp:cNvPr id="0" name=""/>
        <dsp:cNvSpPr/>
      </dsp:nvSpPr>
      <dsp:spPr>
        <a:xfrm>
          <a:off x="0" y="4762478"/>
          <a:ext cx="8363272" cy="78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первый в нашем районе оборудованный туристский маршрут оснащенный местами отдыха, указателями, информационными стендами, картами, путеводителями и прочими атрибутами.</a:t>
          </a:r>
          <a:endParaRPr lang="ru-RU" sz="1600" kern="1200" dirty="0"/>
        </a:p>
      </dsp:txBody>
      <dsp:txXfrm>
        <a:off x="38119" y="4800597"/>
        <a:ext cx="8287034" cy="7046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6E6B6-9DEE-4535-96C1-82CBE2831528}">
      <dsp:nvSpPr>
        <dsp:cNvPr id="0" name=""/>
        <dsp:cNvSpPr/>
      </dsp:nvSpPr>
      <dsp:spPr>
        <a:xfrm>
          <a:off x="0" y="0"/>
          <a:ext cx="8208912" cy="1113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Статистические данные по посещению туристами маршрута</a:t>
          </a:r>
          <a:endParaRPr lang="ru-RU" sz="2800" kern="1200" dirty="0"/>
        </a:p>
      </dsp:txBody>
      <dsp:txXfrm>
        <a:off x="54373" y="54373"/>
        <a:ext cx="8100166" cy="1005094"/>
      </dsp:txXfrm>
    </dsp:sp>
    <dsp:sp modelId="{E005579D-BE61-4B78-8742-78AE36D2BBA2}">
      <dsp:nvSpPr>
        <dsp:cNvPr id="0" name=""/>
        <dsp:cNvSpPr/>
      </dsp:nvSpPr>
      <dsp:spPr>
        <a:xfrm>
          <a:off x="0" y="1423184"/>
          <a:ext cx="8208912" cy="452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В рамках проекта проведено более 15 мероприятий с общим числом участников более 2000 человек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В период Июнь – Август 2014 года маршрут посещали </a:t>
          </a:r>
          <a:r>
            <a:rPr lang="ru-RU" sz="2200" kern="1200" dirty="0" smtClean="0"/>
            <a:t>более 800 </a:t>
          </a:r>
          <a:r>
            <a:rPr lang="ru-RU" sz="2200" kern="1200" dirty="0" smtClean="0"/>
            <a:t>человек. В основном организаторы создания и волонтеры.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В конце августа состоялась церемония  открытия маршрута «Тропа в Радонеж», в которой приняли участие 196 человек.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Октябрь 2014г. По тропе с телеканалом 360 </a:t>
          </a:r>
          <a:r>
            <a:rPr lang="ru-RU" sz="2200" kern="1200" dirty="0" err="1" smtClean="0"/>
            <a:t>подмосковье</a:t>
          </a:r>
          <a:r>
            <a:rPr lang="ru-RU" sz="2200" kern="1200" dirty="0" smtClean="0"/>
            <a:t>. Съемка видеорепортажа.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Сентябрь - ноябрь 2014 года около 700 человек в составе как организованных групп, так и самостоятельных.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Май – июль 2015 года – более 350 участников.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С августа 2014 </a:t>
          </a:r>
          <a:r>
            <a:rPr lang="ru-RU" sz="2200" kern="1200" dirty="0" smtClean="0"/>
            <a:t>года </a:t>
          </a:r>
          <a:r>
            <a:rPr lang="ru-RU" sz="2200" kern="1200" dirty="0" smtClean="0"/>
            <a:t>по тропе еженедельно ходят семейные, туристические и паломнические группы.</a:t>
          </a:r>
          <a:endParaRPr lang="ru-RU" sz="2200" kern="1200" dirty="0"/>
        </a:p>
      </dsp:txBody>
      <dsp:txXfrm>
        <a:off x="0" y="1423184"/>
        <a:ext cx="8208912" cy="4520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6E6B6-9DEE-4535-96C1-82CBE2831528}">
      <dsp:nvSpPr>
        <dsp:cNvPr id="0" name=""/>
        <dsp:cNvSpPr/>
      </dsp:nvSpPr>
      <dsp:spPr>
        <a:xfrm>
          <a:off x="0" y="4992"/>
          <a:ext cx="3960440" cy="16707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Спасибо за внимание</a:t>
          </a:r>
          <a:endParaRPr lang="ru-RU" sz="4200" kern="1200" dirty="0"/>
        </a:p>
      </dsp:txBody>
      <dsp:txXfrm>
        <a:off x="81560" y="86552"/>
        <a:ext cx="3797320" cy="1507639"/>
      </dsp:txXfrm>
    </dsp:sp>
    <dsp:sp modelId="{E005579D-BE61-4B78-8742-78AE36D2BBA2}">
      <dsp:nvSpPr>
        <dsp:cNvPr id="0" name=""/>
        <dsp:cNvSpPr/>
      </dsp:nvSpPr>
      <dsp:spPr>
        <a:xfrm>
          <a:off x="0" y="1675752"/>
          <a:ext cx="396044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44" tIns="53340" rIns="298704" bIns="53340" numCol="1" spcCol="127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300" kern="1200" dirty="0"/>
        </a:p>
      </dsp:txBody>
      <dsp:txXfrm>
        <a:off x="0" y="1675752"/>
        <a:ext cx="3960440" cy="695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25403" cy="3413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53623" y="0"/>
            <a:ext cx="4323084" cy="3413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E1F73-4E20-4333-8A7C-62D26F733499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91718"/>
            <a:ext cx="4325403" cy="3413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53623" y="6491718"/>
            <a:ext cx="4323084" cy="3413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DC39C-D971-437F-AF50-52C8DA111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929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24243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52473" y="0"/>
            <a:ext cx="4324243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B269-58A0-4B9E-90F7-FC97EBD1A7C0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2763"/>
            <a:ext cx="3417887" cy="2562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7903" y="3246240"/>
            <a:ext cx="7983219" cy="30753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91293"/>
            <a:ext cx="4324243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52473" y="6491293"/>
            <a:ext cx="4324243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07813-2A71-48A3-A89B-EB93ED98B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1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436A-097F-458A-96BA-EEE13B85754B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27DA-501F-4F44-A639-EF9A5F6C9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9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436A-097F-458A-96BA-EEE13B85754B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27DA-501F-4F44-A639-EF9A5F6C9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74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436A-097F-458A-96BA-EEE13B85754B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27DA-501F-4F44-A639-EF9A5F6C9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5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436A-097F-458A-96BA-EEE13B85754B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27DA-501F-4F44-A639-EF9A5F6C9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91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436A-097F-458A-96BA-EEE13B85754B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27DA-501F-4F44-A639-EF9A5F6C9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3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436A-097F-458A-96BA-EEE13B85754B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27DA-501F-4F44-A639-EF9A5F6C9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21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436A-097F-458A-96BA-EEE13B85754B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27DA-501F-4F44-A639-EF9A5F6C9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07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436A-097F-458A-96BA-EEE13B85754B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27DA-501F-4F44-A639-EF9A5F6C9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3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436A-097F-458A-96BA-EEE13B85754B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27DA-501F-4F44-A639-EF9A5F6C9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7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436A-097F-458A-96BA-EEE13B85754B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27DA-501F-4F44-A639-EF9A5F6C9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74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436A-097F-458A-96BA-EEE13B85754B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27DA-501F-4F44-A639-EF9A5F6C9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85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5436A-097F-458A-96BA-EEE13B85754B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B27DA-501F-4F44-A639-EF9A5F6C9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5.xml"/><Relationship Id="rId7" Type="http://schemas.openxmlformats.org/officeDocument/2006/relationships/hyperlink" Target="mailto:Pirozerskiy@gmail.com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548680"/>
            <a:ext cx="4316016" cy="3911748"/>
          </a:xfrm>
        </p:spPr>
        <p:txBody>
          <a:bodyPr>
            <a:noAutofit/>
          </a:bodyPr>
          <a:lstStyle/>
          <a:p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Тропа</a:t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Радонеж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085184"/>
            <a:ext cx="6400800" cy="1473200"/>
          </a:xfrm>
        </p:spPr>
        <p:txBody>
          <a:bodyPr>
            <a:normAutofit fontScale="70000" lnSpcReduction="2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Артамонова Н.Г.</a:t>
            </a:r>
          </a:p>
          <a:p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Пирозерский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А.С.</a:t>
            </a:r>
          </a:p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Красноармейск</a:t>
            </a:r>
          </a:p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2014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3226995" cy="4293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954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83976211"/>
              </p:ext>
            </p:extLst>
          </p:nvPr>
        </p:nvGraphicFramePr>
        <p:xfrm>
          <a:off x="539552" y="2348880"/>
          <a:ext cx="396044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5171867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Пирозерский</a:t>
            </a:r>
            <a:r>
              <a:rPr lang="ru-RU" dirty="0" smtClean="0"/>
              <a:t> Александр</a:t>
            </a:r>
          </a:p>
          <a:p>
            <a:r>
              <a:rPr lang="ru-RU" dirty="0" smtClean="0"/>
              <a:t>Телефон 8 968 627 25 43</a:t>
            </a:r>
          </a:p>
          <a:p>
            <a:r>
              <a:rPr lang="en-US" dirty="0" smtClean="0"/>
              <a:t>E-mail: </a:t>
            </a:r>
            <a:r>
              <a:rPr lang="en-US" dirty="0" smtClean="0">
                <a:hlinkClick r:id="rId7"/>
              </a:rPr>
              <a:t>Pirozerskiy@gmail.com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3788229" cy="6235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92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Т У Р И З М\700\Радонеж\Крестный ход\2 Красноармейск-Радонеж_схем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84898"/>
            <a:ext cx="3044476" cy="4514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79" y="4335524"/>
            <a:ext cx="3319835" cy="2296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E:\Т У Р И З М\700\Радонеж\Конференция_15_10_14\Рисунки\Церков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3168768" cy="2274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160240"/>
          </a:xfrm>
        </p:spPr>
        <p:txBody>
          <a:bodyPr>
            <a:noAutofit/>
          </a:bodyPr>
          <a:lstStyle/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Создание оборудованного постоянно действующего пешеходного, велосипедного, (лыжного зимой) и, одновременно, паломнического маршрута из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Краснормейска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Радонеж, Воздвиженское, Абрамцево, Хотьково и Сергиев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Посад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775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451288"/>
              </p:ext>
            </p:extLst>
          </p:nvPr>
        </p:nvGraphicFramePr>
        <p:xfrm>
          <a:off x="457200" y="404664"/>
          <a:ext cx="8435280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766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Т У Р И З М\700\Радонеж\Конференция_15_10_14\Рисунки\IMG_70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133" r="460" b="14114"/>
          <a:stretch/>
        </p:blipFill>
        <p:spPr bwMode="auto">
          <a:xfrm>
            <a:off x="899591" y="161925"/>
            <a:ext cx="7310959" cy="36099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Целевая аудитория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422126"/>
              </p:ext>
            </p:extLst>
          </p:nvPr>
        </p:nvGraphicFramePr>
        <p:xfrm>
          <a:off x="323528" y="2636912"/>
          <a:ext cx="7956872" cy="399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46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Индивидуальность маршрута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893652"/>
              </p:ext>
            </p:extLst>
          </p:nvPr>
        </p:nvGraphicFramePr>
        <p:xfrm>
          <a:off x="457200" y="980728"/>
          <a:ext cx="83632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1565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 descr="8 Мост Перед открытием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9" t="7857" r="5647" b="7292"/>
          <a:stretch>
            <a:fillRect/>
          </a:stretch>
        </p:blipFill>
        <p:spPr bwMode="auto">
          <a:xfrm>
            <a:off x="4139952" y="620688"/>
            <a:ext cx="4707994" cy="6077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E:\Т У Р И З М\700\Радонеж\Конференция_15_10_14\Рисунки\Указатель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4"/>
          <a:stretch/>
        </p:blipFill>
        <p:spPr bwMode="auto">
          <a:xfrm>
            <a:off x="107504" y="188640"/>
            <a:ext cx="3168352" cy="317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49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1776" y="260648"/>
            <a:ext cx="506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Достигнутые результаты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961818"/>
            <a:ext cx="8712968" cy="5403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Проложен  маршрут, кратчайшим путем связывающий город Красноармейск с селом </a:t>
            </a:r>
            <a:r>
              <a:rPr lang="ru-RU" sz="2000" dirty="0" smtClean="0"/>
              <a:t>Радонеж;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/>
              <a:t>Построен </a:t>
            </a:r>
            <a:r>
              <a:rPr lang="ru-RU" sz="2000" dirty="0"/>
              <a:t>красивый 20-ти метровый мост через р. </a:t>
            </a:r>
            <a:r>
              <a:rPr lang="ru-RU" sz="2000" dirty="0" err="1" smtClean="0"/>
              <a:t>Торгоша</a:t>
            </a:r>
            <a:r>
              <a:rPr lang="ru-RU" sz="2000" dirty="0" smtClean="0"/>
              <a:t>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/>
              <a:t>Расчищен </a:t>
            </a:r>
            <a:r>
              <a:rPr lang="ru-RU" sz="2000" dirty="0"/>
              <a:t>от завалов и зарослей пятикилометровый участок </a:t>
            </a:r>
            <a:r>
              <a:rPr lang="ru-RU" sz="2000" dirty="0" smtClean="0"/>
              <a:t>леса;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/>
              <a:t>В </a:t>
            </a:r>
            <a:r>
              <a:rPr lang="ru-RU" sz="2000" dirty="0"/>
              <a:t>проекте приняло участие более 2000 </a:t>
            </a:r>
            <a:r>
              <a:rPr lang="ru-RU" sz="2000" dirty="0" smtClean="0"/>
              <a:t>человек;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/>
              <a:t>Активная </a:t>
            </a:r>
            <a:r>
              <a:rPr lang="ru-RU" sz="2000" dirty="0"/>
              <a:t>деятельность СМИ по  информированию жителей </a:t>
            </a:r>
            <a:r>
              <a:rPr lang="ru-RU" sz="2000" dirty="0" err="1" smtClean="0"/>
              <a:t>г.о.Красноармейск</a:t>
            </a:r>
            <a:r>
              <a:rPr lang="ru-RU" sz="2000" dirty="0" smtClean="0"/>
              <a:t> </a:t>
            </a:r>
            <a:r>
              <a:rPr lang="ru-RU" sz="2000" dirty="0"/>
              <a:t>о проводимых работах  обеспечила  постоянное участие большого числа волонтеров из числа жителей </a:t>
            </a:r>
            <a:r>
              <a:rPr lang="ru-RU" sz="2000" dirty="0" smtClean="0"/>
              <a:t>города;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/>
              <a:t>Разрабатываются </a:t>
            </a:r>
            <a:r>
              <a:rPr lang="ru-RU" sz="2000" dirty="0"/>
              <a:t>экскурсионные, учебные и паломнические программы, включающие проход по </a:t>
            </a:r>
            <a:r>
              <a:rPr lang="ru-RU" sz="2000" dirty="0" smtClean="0"/>
              <a:t>«Тропе </a:t>
            </a:r>
            <a:r>
              <a:rPr lang="ru-RU" sz="2000" dirty="0"/>
              <a:t>в </a:t>
            </a:r>
            <a:r>
              <a:rPr lang="ru-RU" sz="2000" dirty="0" smtClean="0"/>
              <a:t>Радонеж»;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/>
              <a:t>Нарисована </a:t>
            </a:r>
            <a:r>
              <a:rPr lang="ru-RU" sz="2000" dirty="0"/>
              <a:t>картина на стене дома, предлагающая жителям города пройтись по </a:t>
            </a:r>
            <a:r>
              <a:rPr lang="ru-RU" sz="2000" dirty="0" smtClean="0"/>
              <a:t>тропе;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/>
              <a:t>Созданы  </a:t>
            </a:r>
            <a:r>
              <a:rPr lang="ru-RU" sz="2000" dirty="0"/>
              <a:t>футболки с логотипом проекта, карманные календари, плакаты, карты, </a:t>
            </a:r>
            <a:r>
              <a:rPr lang="ru-RU" sz="2000" dirty="0" smtClean="0"/>
              <a:t>путеводители;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err="1" smtClean="0"/>
              <a:t>Создются</a:t>
            </a:r>
            <a:r>
              <a:rPr lang="ru-RU" sz="2000" dirty="0" smtClean="0"/>
              <a:t> </a:t>
            </a:r>
            <a:r>
              <a:rPr lang="ru-RU" sz="2000" dirty="0"/>
              <a:t>и устанавливаются указатели и </a:t>
            </a:r>
            <a:r>
              <a:rPr lang="ru-RU" sz="2000" dirty="0" smtClean="0"/>
              <a:t>стенды;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/>
              <a:t>Ведутся </a:t>
            </a:r>
            <a:r>
              <a:rPr lang="ru-RU" sz="2000" dirty="0"/>
              <a:t>работы по продолжению маршрута с включением в него участка заброшенной в 15-ом веке старой </a:t>
            </a:r>
            <a:r>
              <a:rPr lang="ru-RU" sz="2000" dirty="0" err="1"/>
              <a:t>Переяславской</a:t>
            </a:r>
            <a:r>
              <a:rPr lang="ru-RU" sz="2000" dirty="0"/>
              <a:t> </a:t>
            </a:r>
            <a:r>
              <a:rPr lang="ru-RU" sz="2000" dirty="0" smtClean="0"/>
              <a:t>дороги.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1189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9 Открытие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2448272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Т У Р И З М\700\Радонеж\Фото_Видео\Открытие 30.08.2014\1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8" t="3929" b="5537"/>
          <a:stretch>
            <a:fillRect/>
          </a:stretch>
        </p:blipFill>
        <p:spPr bwMode="auto">
          <a:xfrm>
            <a:off x="4374872" y="3230890"/>
            <a:ext cx="4769475" cy="361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13 в Радонеже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92463"/>
            <a:ext cx="3600400" cy="314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14 Экскурсяи в Храме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3040380" cy="2066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4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66584610"/>
              </p:ext>
            </p:extLst>
          </p:nvPr>
        </p:nvGraphicFramePr>
        <p:xfrm>
          <a:off x="611560" y="548680"/>
          <a:ext cx="820891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77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13789</TotalTime>
  <Words>508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Тропа в Радонеж</vt:lpstr>
      <vt:lpstr>Создание оборудованного постоянно действующего пешеходного, велосипедного, (лыжного зимой) и, одновременно, паломнического маршрута из Краснормейска в Радонеж, Воздвиженское, Абрамцево, Хотьково и Сергиев Посад</vt:lpstr>
      <vt:lpstr>Презентация PowerPoint</vt:lpstr>
      <vt:lpstr>Целевая аудитория</vt:lpstr>
      <vt:lpstr>Индивидуальность маршрута</vt:lpstr>
      <vt:lpstr> 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Тропа в Радонеж</dc:title>
  <dc:creator>Александр</dc:creator>
  <cp:lastModifiedBy>Александр</cp:lastModifiedBy>
  <cp:revision>59</cp:revision>
  <cp:lastPrinted>2014-08-07T12:42:17Z</cp:lastPrinted>
  <dcterms:created xsi:type="dcterms:W3CDTF">2014-07-29T16:09:45Z</dcterms:created>
  <dcterms:modified xsi:type="dcterms:W3CDTF">2015-07-31T23:00:01Z</dcterms:modified>
</cp:coreProperties>
</file>