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3" r:id="rId2"/>
    <p:sldId id="301" r:id="rId3"/>
    <p:sldId id="287" r:id="rId4"/>
    <p:sldId id="317" r:id="rId5"/>
    <p:sldId id="297" r:id="rId6"/>
    <p:sldId id="289" r:id="rId7"/>
    <p:sldId id="319" r:id="rId8"/>
    <p:sldId id="306" r:id="rId9"/>
    <p:sldId id="330" r:id="rId10"/>
    <p:sldId id="329" r:id="rId11"/>
    <p:sldId id="325" r:id="rId12"/>
    <p:sldId id="331" r:id="rId13"/>
    <p:sldId id="323" r:id="rId14"/>
    <p:sldId id="328" r:id="rId15"/>
    <p:sldId id="285" r:id="rId16"/>
    <p:sldId id="284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9"/>
    <a:srgbClr val="00B3F7"/>
    <a:srgbClr val="185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28" autoAdjust="0"/>
  </p:normalViewPr>
  <p:slideViewPr>
    <p:cSldViewPr>
      <p:cViewPr>
        <p:scale>
          <a:sx n="111" d="100"/>
          <a:sy n="111" d="100"/>
        </p:scale>
        <p:origin x="-161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DaxlinePro-Bold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DaxlinePro-Bold" pitchFamily="50" charset="0"/>
              </a:defRPr>
            </a:lvl1pPr>
          </a:lstStyle>
          <a:p>
            <a:fld id="{457A3E63-A98F-487E-AACB-66091353E19B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DaxlinePro-Bold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DaxlinePro-Bold" pitchFamily="50" charset="0"/>
              </a:defRPr>
            </a:lvl1pPr>
          </a:lstStyle>
          <a:p>
            <a:fld id="{9B0CFE90-4FBF-4C11-8631-5FFDB70C0A7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94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axlinePro-Bold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DaxlinePro-Bold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DaxlinePro-Bold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DaxlinePro-Bold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DaxlinePro-Bold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8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05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73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87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3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46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59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81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97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44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05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axlinePro-Bold" pitchFamily="50" charset="0"/>
              </a:defRPr>
            </a:lvl1pPr>
          </a:lstStyle>
          <a:p>
            <a:fld id="{EE9DB393-C93F-4BA8-8BED-62FF787CDB28}" type="datetimeFigureOut">
              <a:rPr lang="ru-RU" smtClean="0"/>
              <a:pPr/>
              <a:t>04.09.2015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axlinePro-Bold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DaxlinePro-Bold" pitchFamily="50" charset="0"/>
              </a:defRPr>
            </a:lvl1pPr>
          </a:lstStyle>
          <a:p>
            <a:fld id="{AB68BB17-8725-4B7F-87F6-81FC6E398E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7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DaxlinePro-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DaxlinePro-Bold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DaxlinePro-Bold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DaxlinePro-Bold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DaxlinePro-Bold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DaxlinePro-Bold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0.jpe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12" Type="http://schemas.openxmlformats.org/officeDocument/2006/relationships/image" Target="../media/image69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8.jpeg"/><Relationship Id="rId5" Type="http://schemas.openxmlformats.org/officeDocument/2006/relationships/image" Target="../media/image63.jpeg"/><Relationship Id="rId10" Type="http://schemas.openxmlformats.org/officeDocument/2006/relationships/image" Target="../media/image3.jpeg"/><Relationship Id="rId4" Type="http://schemas.openxmlformats.org/officeDocument/2006/relationships/image" Target="../media/image62.png"/><Relationship Id="rId9" Type="http://schemas.openxmlformats.org/officeDocument/2006/relationships/image" Target="../media/image6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5.pn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19.png"/><Relationship Id="rId3" Type="http://schemas.openxmlformats.org/officeDocument/2006/relationships/image" Target="../media/image5.gif"/><Relationship Id="rId21" Type="http://schemas.openxmlformats.org/officeDocument/2006/relationships/image" Target="../media/image3.jpe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17" Type="http://schemas.openxmlformats.org/officeDocument/2006/relationships/image" Target="../media/image18.jpeg"/><Relationship Id="rId2" Type="http://schemas.openxmlformats.org/officeDocument/2006/relationships/image" Target="../media/image4.png"/><Relationship Id="rId16" Type="http://schemas.openxmlformats.org/officeDocument/2006/relationships/image" Target="../media/image17.gif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microsoft.com/office/2007/relationships/hdphoto" Target="../media/hdphoto1.wdp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3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C:\Users\User\Desktop\малый герб С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132"/>
            <a:ext cx="569725" cy="91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13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4781" y="2122978"/>
            <a:ext cx="9139238" cy="39703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Государственное бюджетное учреждение Свердловской области 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«Центр развития туризма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Свердловской области»</a:t>
            </a:r>
          </a:p>
          <a:p>
            <a:pPr algn="ctr" eaLnBrk="1" hangingPunct="1">
              <a:defRPr/>
            </a:pPr>
            <a:endParaRPr lang="ru-RU" alt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alt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endParaRPr lang="ru-RU" alt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Тольятти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3060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45846"/>
            <a:ext cx="3671811" cy="2896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4067944" y="100570"/>
            <a:ext cx="4320480" cy="1096182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ра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звития туризма Свердловской области»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принимает участие в выставочных мероприятиях, в целях продвижения туристского продукта Свердловской области на общероссийском и международном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рынках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73627" y="61174"/>
            <a:ext cx="377635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Участие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в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туристских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выставках </a:t>
            </a:r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 2014-2015 гг.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3672408" cy="2448272"/>
          </a:xfrm>
          <a:prstGeom prst="rect">
            <a:avLst/>
          </a:prstGeom>
        </p:spPr>
      </p:pic>
      <p:pic>
        <p:nvPicPr>
          <p:cNvPr id="2050" name="Picture 2" descr="http://eventmarket.ru/wp-content/uploads/2014/08/leisur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t="14170" r="7920" b="12666"/>
          <a:stretch/>
        </p:blipFill>
        <p:spPr bwMode="auto">
          <a:xfrm>
            <a:off x="6435325" y="5468481"/>
            <a:ext cx="1877514" cy="9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katerinburgexpo.ru/get-file.aspx?dbCode=ExhibitionLogo&amp;id=26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5" b="29000"/>
          <a:stretch/>
        </p:blipFill>
        <p:spPr bwMode="auto">
          <a:xfrm>
            <a:off x="6401356" y="1387143"/>
            <a:ext cx="1771044" cy="73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trn-news.ru/Ru/Photo/8124_(200x15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670" y="1387143"/>
            <a:ext cx="1229442" cy="132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xpobr.ru/netcat_files/userfiles/meropriyatiya/5746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25" y="2591715"/>
            <a:ext cx="1768913" cy="17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QMe4wVSyb0zvkOxAJGp6RyjjmjIHVsi9n-SOKN3GkHYUSkmhMtSQ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23918" r="10200" b="20526"/>
          <a:stretch/>
        </p:blipFill>
        <p:spPr bwMode="auto">
          <a:xfrm>
            <a:off x="4323184" y="4494195"/>
            <a:ext cx="1878570" cy="10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2" descr="data:image/jpeg;base64,/9j/4AAQSkZJRgABAQAAAQABAAD/2wCEAAkGBxAQDRAPEBMQDw4PEA8QDw8QEA8PEBAOFBEXFhQSFBUYHSggGBolGxQVITEhJSkrLi4uFx8zODMsNygtLisBCgoKDg0OGhAQGy0kHyYsLCwsLiwsMCwsLSwsLCwsLCwsLCw3LCwsLCwsLCwsLCwsLCwsLCwsLCwsLCwsLCwsLP/AABEIAJMBVwMBEQACEQEDEQH/xAAbAAEAAgMBAQAAAAAAAAAAAAAAAQUCAwYEB//EAEIQAAIBAgIFBwgIBQQDAAAAAAABAgMRBBIFITFBUQYTFCJTYdEkNHGBkZKTsxUjUoKDsbLwBzJCocFic8LhM3J0/8QAGwEBAAIDAQEAAAAAAAAAAAAAAAECAwQFBgf/xAAzEQEAAQMBBQcEAgEEAwAAAAAAAQIDEQQSEyExkQUzQVFSgbEUIjJhcaEjBjTB8BVD0f/aAAwDAQACEQMRAD8A+4gAAAAAAAAAAAAAAAAAAAAAAAAAAAAAAAAAAAAAAAAAAAAAAAAAAAAAAAAAAAAAAAAAAAAAAAAAAAAAAAAAAAAAAAAAAAAAAAAAAAAAAAAAAAACsxencPSqSpzk1ONrpQk9qTWtdzRs29JduUxVTHD+Wtc1dqiqaap4/wANa5S4X7Uvcn4F/ob3l/av11nz/pK5RYb7Uvcl4ETor3l/afrbXn/TJafw/wBp+5Ij6O75f2n6u15/0yWnKH2n7siPpLvkfV2vNktM0PtP3ZEfS3PJP1NvzStL0eL91kfTXPJP1NvzZLSlLi/dZH09afqKErSVLi/YxuKzf0MlpCnxfsZG5rTvqE9Op8X7GNzUb2k6bT4v2MjdVJ3tKemQ4v2Mbqo3lKelw4/2ZG7qTvKTpUOL9jG7qN5SdKhxfsY3dRvKU9Jjx/sxu6jeUnSY8f7Mbuo24Okx/aY2JTtwdJj+0NiTbhPSI/tDYk24OkR/aY2JNuDpEf2hsSbcHSI/tDYk24OkR/aI2JNuExrRbshNMwRVEthVYAAAAAAAAAAAAAAAAAAHz7lP59W/D+VE9Dou4p9/mXA1vf1e3xCvibEteG1L1Grf1NqxGblUQ2bNi5dnFuMt8E9upp70Vt37d2M26s/wV2a7c4rpw3QLyQ2xRSV4boFJXhuiUlaG2JSVobIlZWhmmVWZxIWhmiJGaKrJQEhImQllcBchKQFwFyBNwFwkuBsw766K1clqeb3mBmAAAAAAAAAAAAAAAAAAB8+5T+fVvw/lRPQ6LuKff5lwNZ39Xt8Q8EWZ5YM4b6VVxWxNXvZq+s1dRpbV/G8jLPa1F2znYnDNWVZpalOGZxWyM/A8jppp0falVqiftnm9PqInVdnU3aozVHl4t0H7Nx66KqZjMPM/dE4ng3RZEr5bYspK0S3RZWYWiWxMpMLxLZFlcLRLZFlZhaJZoiVkpkDYmVwlNwZSmQlNwZAnKbkYTkuMGS4wZTmGDKcxGEouMCcwwNuHfXX73Fa+S1HNYGuzgAAAAAAAAAAAAAAAAAA+e8qPPq34fy4nodF/t6ff5l5/W9/V7fEPDGLEai1VTNUVcI5q1WbsTFM08Z5NtKMnfKr2aWd2ypv8zzer7WvaqZtaGmZ86vB3tN2ba08Re1s48qfNoWVVZKs5NK6bhtcvA8hMx9TV9XM/zHPL0+J3MbiI84hhDGKm80m3TV7Jvd3d5n7O192xqYmmZmny/TW7S09mrTVTdxE+fLj+nhxHKl6+bhbg5PaesudrTP4Uvn06v0vM+U+I/wBC7rGD/wAne8oV+sr8oejD8rayfXhGS4J2dyae07ueNK1Otnxhe6M5S0KrUXenN26stjfBM3bWut3J2eUtq3qaK5xHNfJm42myMiswmJZxkVlaJZqRGFsskyMGU3IwnLLMAuAzAMwMmYBcYC4wZLhOS4MmYGW3CP6yPp/wUr/GVqPyhamq2gAAAAAAAAAAAAAAAAAAfPuU3n9X00vlxO/pP9tGP38y4Gsx9ROf18QrJtqbTu4uV3bej5hqZvWNRVZrmYiauMPoFibV21TdoiJmI4N1Wqou25WypcN1z1tfamj7NsbmzxqiP7/l5mns7V6+9vL3CnP/AHCr0lj1TWeSvKbtFLe+88batV6y9VV7y73aGvt9nWI4ZnGIj+PNR4vFyqNX1JbFuudixpqLMfbzeD7Q7Tu66qN5wiOUNBmc4AID3aFqUo4iE61+bheWra5bjNp5pi5FVXKGfTzTFyJrnhD6Fg8Uqkc8dcXbU9q4M9BFcTxiXdnFUbUcp5PXFmTnyU5NikMJhmpFcJyyuQllcJTcgMwMmYGTMDJmBkzAyZgZMwMmYGTMDLdg39ZH0/4KXPxle3+ULg024AAAAAAAAAAAAAAAAAAD5/yo8+rfh/Lieg0XcU+/zLga3G/qz+viFY43VuGw5vbXZVOstTNMffHKW52V2lOkuRFU/ZPOFRpHSHNTpQTWapLW3uijw1HZV2Ka5vRiYjl5vT6rtaimuii1OczGf4adOzXUSvvd7dVruK9mUT90uX/q2rNNqPHMquMb9y4nWiHjYpzz5Dtqs77QiceCAiWcafVc9yaXrLRT9uV8Yp2kJ3ex9yWvWRH8HjiXeaCp9HhhqcoTdbFU3KT2qMVsb4HW09WxTTE85drT/ZTTFXOYXT6rtuez0nQolsV0soyMuGHLNMhbLNMrhLJMYMlyMJym4wZLjBkuMGS4wZLjBkuMGS4wZLjBkuMGW/Av62Pp/wAGO7H2SyWvzhdmk3QAAAAAAAAAAAAAAAAAAcByn89rfh/Lieg0XcU+/wAy4Gt7+r2+IVqRsT5sFPk4XF4/nsVKtHXllaCtrSi7NHlNfNVc1U1xzyzxVVZrpqjhxjit9LVc3NO7tKN3DZbvPNaC3FM1x5TjPm7n+qKoqoszM8+OP+XglGV8ttep2Ws6Nf28+DyUU3KqtmKePlDZLD1Iq7jqt7DHReoq/GWxd0OpsRtXKJiGlW37DI1InzerR2DderGlmUE7tyk7Rj6e8yW6dudnwbNmxveE1Yjydjyd0H0PSFOFbLVVek3Slluk1+Ru2be6qmPN0tNposXoirjmOC0xuNjW0rRhReZ0IzWIkv5VHdEy01ZriI8ObYuVxXqKaafCOL1Yv2f5W43qWStqhO9mbNPGGtVzbVIDJSK4SyTAnMAzEJyXBlOvvBk18GRwDXwZIawDYEZhgTr7wN+j39dD0v8AJmO7+Eslr84X5oN8AAAAAAAAAAAAAAAAAAHA8pvPa34fy4nf0XcU+/zLgazv6vb4hSaRq5MPVnr1Qls42M9fJitxmqHzfRkE3fWm3re9mjXa3tqunGZ8PPLY1WZjZ/TpZLnI0bWu1kUd9k9p4ibc6e7doq5xz8v4y3+0Iq1Wm0sRHGeH7/l78PQipumpZd17a3q4mrcuV3YiqKfDxluabS6fT3atPNyY44zEcZz+/B54LLXcetKDTi73e4yfnpor4UtGimqz2jXZjaqp4xOf4/4V+98E2bkcnnKoxVMR5s8PW5upCoknlkpWetO25l6JmKoTbq2K4qfXtJ4im8DLFStScaGdVMt5U01rSOth6yqIro4cJVejq86WGozhhlGNfLms71Upf1zMlEYlipopppxCvenp1KU6saL5ulOrGrmetKnvXpNimpWYa8JpiXR1WlSfNyUZxcXfVJ7H6DPtYjLBNOZWOJ0hGnCE7OUajio5ddk95aalYp4y9ikWRDJSIky5CWla2kMbVw2Hm6OGw+qvWjZym72yx4bNpVflC3egFFXo18RTqpdWc6sqsb/6oy1DEo2mHJyFarhJ08XKbrKvUjOUW6b1Wtla2Igmpz3IFzrYrG87Vr1I4eqlSi6s8qWaSs+OxbSIhaucLzC8n21UqV6+JdSc6s4xjXnGMIXbjFJPhYnZwrtcVDyEwssXQrSrV8U5QquEWq9RWj6mREJqlex0TOngcRTqVq8nTdepRq87JTyKN4ptegnGEZyp/wCHOma2erg8VOU6uWNanKcnKUoNXau/SiKVqncVq8YQlOTtGEXKT7kWlR875M4qvi9LVeeqVlScHWhRjUlGMYt2irIrC88H0/Rj+ugu+3HcyL0fZKbM/fDoznOiAAAAAAAAAAAAAAAAAADguUvntX8P5cTv6LuKff5lwtZ39Xt8QoNMU82FrJbcjM1z8ZYrf5PnOip2duG3xRr2Z64nDZvx5Op0dJuTdrwhT6r1KzZ4XU2ZuXItU/nXVxy2ex7szRXVX/6qZ2f1MrXAL6uN7Xaba3trazl9oUVUaiu3HKnhw8P09P2TaxpLc145TM55zPm1TxiVSMYWkp3bk9quT9NXu/8ALE04xw82rf7RotaqixaxVt/lPk8FDRtStUqKkszhmlK+pKJ3LdNV2ImmHirumnfXKaJ5TK80JyPqzlGpiHGnSVpZU7ym93qNm1pK9rMs2n7Pqmdqvk7HS+FeIwNTDScVOcMqkv5YtPq27jo7HB28zHCXiwGMxMaVOlVpKM6cVCdRSThOMVbMi8QpMqDB4WtTwWJozilUqzrSglLU4zeoy00sVVTfoehNYSlTkutBxjON9VltM+JxEYYqqoicvQ8DUVJQTjNRqqUE9WWne+UjYmDbjK1TMmGNhi5Pmqltqpza9OV2EwRLiv4TtcxiZP8A8jrdbjsvr9ZjojmyV+Du8xkwxpht4Xd/XxIwOE/hu/KtJ/73/ORjohkrl3Mnqf8A6y/IyTDHDjP4XPyfE/8A0SK0wvX4Or0o/Jq/+zV/Qy0xwVieLgtOU5Yano3SVNa6cKVOtbfBpWbMc8IZI4y6jT2IWIjh8NSd1i2pzaezDrrS9uwtKseam0OkuUOJS2RoRUd1ktiIiOKap+19B0W/r4el/kyL3dymz3kOmOY6YAAAAAAAAAAAAAAAAAAOD5Sry2r9z5cTvaPuKff5lwtZ31Xt8QrJU1JOL2STT9aNirjDXjg+VTpujXqU5anCcl6r6jUt1bFWW/Vxpyv8DinBN5c8ZRySXB7mjk9odkzeuU1WPyidrPhP6X7N1dOlrrprjNNUcVhh5ScUrKTvfnb2y8VYy6rsiq9qKrkV7NNURFVMRxn3bWn7Qpt2Yp2dqqJ4S31ubc4Z3lqRvKORW5xJf0o4faGl1OmomxRTtxVPCqecfqf/AK29NGm1eoo1FUxRVTzp8/3CeT2IqRxeVZnGo2qqkrNx7zNoKblFzd7P8/p52i7VOquTTymZdpWxDlTnGEsrcXGD+zuOzVRmMQ6M1TMcEYWtkpwhdvJFLM9snvYt2sUooqmKcS11sVw/6RkihE1PLWz5XNQk4pfzW1WMtEUMc7Utujr83Fv+q79RmnmwzL1JiYQzTIwnKb6rPWnqa7iJhO1hw9LCVtFYyrWhTlWwWId55FmlSle97b9pj5Sy52odDR5S0KiXNKrUm9lNU5xl67pWLZhTZe2hiJU6bqYiSi28zSTkqa3R1awOL5AYuMMVjs+aHPVU6blCazrPLZq70Uoyvcx4O4xmLhSg5VHljZpapO7tq2F5Y44uO/hriowpVqc80Kk6zlBShNZo8VdFaM8WSvGIw6jTuMhSw1XO7ZqVSMUoyk23Fq2pFquTHTzV2Ap0sZouOHve9CMZKUZRcZJatTXErHGFpzFTw8g8DUo0Z1sS2pQzUYZr9SjGWu3rIppxCa6uLw6Nx9Nadr1nmVKdPJGpzdTK5J+gRjaTOdl9I0TK9en3v/iyL3dymz3kOpOW6gAAAAAAAAAAAAAAAAAAOF5SLyyr9z5cTu6Puaff5lw9X31Xt8QrTZa8uJ5d6McZxxcf5XaFVJbHukat2nZnLbs1xVGzKs0bidz9C8TParzDDeowtaNSzte137O8y8+bFnHJ6J4lpxvbPTleDWvVwOHq666K8T+cT9s+FUeMK1XasR5rmhjYrrNqEpK7va79B0LkW6eNUxDbirZ5s8JpaVXEKnSjnjbW9d2znWtXTdvTRTHCPFWjU7y5s0w988NUoVlCrK/OuMow2ZE3sNi3TExVVEtiaa6K8VeLpNL6JzUo06KjFtpyk+HeYLN/FU7Tau2YmmNlGKmo4dUG79S0mtjRFEbVeYK52KMKuGpJLUlsOm5uWaYEpkYSm5GBKYwFyMBcYMlxhOS4wjKc37shhOUXGEZLk4C5GDKbjBl69EPyin6X+lmLUR/jlm0/eQ6w5LrAAAAAAAAAAAAAAAAAAA4blH55V+58uJ3NH3NPv8y4mr76r2+IVtjZazDEYeNSEqc0pQkrSXFETGYTE4nL55pjQNbC1G4Rc6L1wmtbiuD7jVzsVYbtMxXTkwmNurO93sdtvFI2qLlNUeTWqtVR4PdGLcXJJuMWlKS2Rk9ifeanaOkq1FumKZxVHGGtcomqlZ09F1ZVcNSrRdOVd9WVtlPizV1dFm/REVVYriOrLNiq5NMVcMuq0VyaqYbSalS82hHrVJPXJ212RpW7VNqjFvnPNvWNJur/ANvLHV0mKoYeVZV5rNOKtG+yKMtFVVNM08m/VTE1bXN48XpjrOMNcn7Eu8rTGZ2aeMoqqxGZ5K6c29utvadSza2YzLm3r23OIQmZ2FlchKUyBNwJuAuQFwFwFwFwFwFwFwFwPZoZ+U0/S/0sw6jupZ9P3sOvOQ64AAAAAAAAAAAAAAAAAAOI5RLyyr9z5cTt6Tuaff5lxdX31Xt8K6xstYsQklG6s9ae1dxWqmKoxK1NU0zmFbX0PBzhONlzd3GNlbWc+7pKsfZLetamJ/NqpUebhOnkXN1JZ5xeyUuJrTcv0TEzng2IptTyWS03Pq3SvFJXa2JbLcDW3lzHhln2aJmJS9N1pXWtp6lbcyad5VzKqqYE6s/5nljx32NmjSV1zx5NavU00xweinFRVlqvt3t+s6VqxTbjENC5dquTxZIysXLkkCQnKbkBcCbhBcBcJLhBcBcBcBcJLgLge3Qr8pp+l/pZg1PdSzabvaXYnHdkAAAAAAAAAAAAAAAAAAHFcoV5XV+58uJ2tJ3NPv8ALi6rvqvb4V1jZYE2AALEGCxExE80xOOTF0Y70vYU3VHkvvK/NlGKWxWJiimOUImqZ5yyLKgEgLgLgTcJLhBcgTcBcJCAAkGAGCwNksDZLA2Xt0KvKafpf6WYNT3Us+mj/LS7I47sAAAAAAAAAAAAAAAAAAA0VMHSk3KVOnKT2twi2/W0Xi7XEYiZ6qTbomczEdGP0fQ7Kl8OHgTvrnqnqjc2/THQ+j6HZUvhw8Bvrnqnqbm36Y6H0fR7Kl8OHgN9c9U9Tc2/THQ+j6PZUvhw8Bvrnqnqbm36Y6H0fR7Kl8OHgN9c9U9Tc2/THQ6BR7Kl8OHgN9c9U9Tc2/THQ6BR7Kl8OHgN9c9U9Tc2/THQ6BR7Kl8OHgN9c9U9Tc2/THQ6BR7Kl8OHgN9c9U9Tc2/THQ6BR7Kl8OHgN9c9U9Tc2/THQ+j6PZUvhw8Bvrnqnqbm36Y6HQKPZUvhw8Bvrnqnqbm36Y6HQKPZUvhw8Bvrnqnqbm36Y6HQKPZUvhw8Bvrnqnqbm36Y6HQKPZUvch4DfXPVPU3Nv0x0T0Cj2VL4cPAb656p6m5t+mOiOgUeypfDh4DfXPVPU3Nv0x0T0Cj2VL3IeA31z1T1Nzb9MdDoFHsqXw4eA31z1T1Nzb9MdDoFHsqXuQ8Bvrnqnqbq36Y6HQKPZ0/ch4DfXPVPU3Vv0x0Og0ezp+5HwG+ueqepubfpjodBo9nT9yPgN9c9U9Tc2/THQ6DR7On7kfAb656p6m5t+mOjKGEpRacYQTWxqEU0RNyuYxMymLdETmIhuKLgAAAAAAAAAAA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4" descr="data:image/jpeg;base64,/9j/4AAQSkZJRgABAQAAAQABAAD/2wCEAAkGBxAQDRAPEBMQDw4PEA8QDw8QEA8PEBAOFBEXFhQSFBUYHSggGBolGxQVITEhJSkrLi4uFx8zODMsNygtLisBCgoKDg0OGhAQGy0kHyYsLCwsLiwsMCwsLSwsLCwsLCwsLCw3LCwsLCwsLCwsLCwsLCwsLCwsLCwsLCwsLCwsLP/AABEIAJMBVwMBEQACEQEDEQH/xAAbAAEAAgMBAQAAAAAAAAAAAAAAAQUCAwYEB//EAEIQAAIBAgIFBwgIBQQDAAAAAAABAgMRBBIFITFBUQYTFCJTYdEkNHGBkZKTsxUjUoKDsbLwBzJCocFic8LhM3J0/8QAGwEBAAIDAQEAAAAAAAAAAAAAAAECAwQFBgf/xAAzEQEAAQMBBQcEAgEEAwAAAAAAAQIDEQQSEyExkQUzQVFSgbEUIjJhcaEjBjTB8BVD0f/aAAwDAQACEQMRAD8A+4gAAAAAAAAAAAAAAAAAAAAAAAAAAAAAAAAAAAAAAAAAAAAAAAAAAAAAAAAAAAAAAAAAAAAAAAAAAAAAAAAAAAAAAAAAAAAAAAAAAAAAAAAAAAACsxencPSqSpzk1ONrpQk9qTWtdzRs29JduUxVTHD+Wtc1dqiqaap4/wANa5S4X7Uvcn4F/ob3l/av11nz/pK5RYb7Uvcl4ETor3l/afrbXn/TJafw/wBp+5Ij6O75f2n6u15/0yWnKH2n7siPpLvkfV2vNktM0PtP3ZEfS3PJP1NvzStL0eL91kfTXPJP1NvzZLSlLi/dZH09afqKErSVLi/YxuKzf0MlpCnxfsZG5rTvqE9Op8X7GNzUb2k6bT4v2MjdVJ3tKemQ4v2Mbqo3lKelw4/2ZG7qTvKTpUOL9jG7qN5SdKhxfsY3dRvKU9Jjx/sxu6jeUnSY8f7Mbuo24Okx/aY2JTtwdJj+0NiTbhPSI/tDYk24OkR/aY2JNuDpEf2hsSbcHSI/tDYk24OkR/aI2JNuExrRbshNMwRVEthVYAAAAAAAAAAAAAAAAAAHz7lP59W/D+VE9Dou4p9/mXA1vf1e3xCvibEteG1L1Grf1NqxGblUQ2bNi5dnFuMt8E9upp70Vt37d2M26s/wV2a7c4rpw3QLyQ2xRSV4boFJXhuiUlaG2JSVobIlZWhmmVWZxIWhmiJGaKrJQEhImQllcBchKQFwFyBNwFwkuBsw766K1clqeb3mBmAAAAAAAAAAAAAAAAAAB8+5T+fVvw/lRPQ6LuKff5lwNZ39Xt8Q8EWZ5YM4b6VVxWxNXvZq+s1dRpbV/G8jLPa1F2znYnDNWVZpalOGZxWyM/A8jppp0falVqiftnm9PqInVdnU3aozVHl4t0H7Nx66KqZjMPM/dE4ng3RZEr5bYspK0S3RZWYWiWxMpMLxLZFlcLRLZFlZhaJZoiVkpkDYmVwlNwZSmQlNwZAnKbkYTkuMGS4wZTmGDKcxGEouMCcwwNuHfXX73Fa+S1HNYGuzgAAAAAAAAAAAAAAAAAA+e8qPPq34fy4nodF/t6ff5l5/W9/V7fEPDGLEai1VTNUVcI5q1WbsTFM08Z5NtKMnfKr2aWd2ypv8zzer7WvaqZtaGmZ86vB3tN2ba08Re1s48qfNoWVVZKs5NK6bhtcvA8hMx9TV9XM/zHPL0+J3MbiI84hhDGKm80m3TV7Jvd3d5n7O192xqYmmZmny/TW7S09mrTVTdxE+fLj+nhxHKl6+bhbg5PaesudrTP4Uvn06v0vM+U+I/wBC7rGD/wAne8oV+sr8oejD8rayfXhGS4J2dyae07ueNK1Otnxhe6M5S0KrUXenN26stjfBM3bWut3J2eUtq3qaK5xHNfJm42myMiswmJZxkVlaJZqRGFsskyMGU3IwnLLMAuAzAMwMmYBcYC4wZLhOS4MmYGW3CP6yPp/wUr/GVqPyhamq2gAAAAAAAAAAAAAAAAAAfPuU3n9X00vlxO/pP9tGP38y4Gsx9ROf18QrJtqbTu4uV3bej5hqZvWNRVZrmYiauMPoFibV21TdoiJmI4N1Wqou25WypcN1z1tfamj7NsbmzxqiP7/l5mns7V6+9vL3CnP/AHCr0lj1TWeSvKbtFLe+88batV6y9VV7y73aGvt9nWI4ZnGIj+PNR4vFyqNX1JbFuudixpqLMfbzeD7Q7Tu66qN5wiOUNBmc4AID3aFqUo4iE61+bheWra5bjNp5pi5FVXKGfTzTFyJrnhD6Fg8Uqkc8dcXbU9q4M9BFcTxiXdnFUbUcp5PXFmTnyU5NikMJhmpFcJyyuQllcJTcgMwMmYGTMDJmBkzAyZgZMwMmYGTMDLdg39ZH0/4KXPxle3+ULg024AAAAAAAAAAAAAAAAAAD5/yo8+rfh/Lieg0XcU+/zLga3G/qz+viFY43VuGw5vbXZVOstTNMffHKW52V2lOkuRFU/ZPOFRpHSHNTpQTWapLW3uijw1HZV2Ka5vRiYjl5vT6rtaimuii1OczGf4adOzXUSvvd7dVruK9mUT90uX/q2rNNqPHMquMb9y4nWiHjYpzz5Dtqs77QiceCAiWcafVc9yaXrLRT9uV8Yp2kJ3ex9yWvWRH8HjiXeaCp9HhhqcoTdbFU3KT2qMVsb4HW09WxTTE85drT/ZTTFXOYXT6rtuez0nQolsV0soyMuGHLNMhbLNMrhLJMYMlyMJym4wZLjBkuMGS4wZLjBkuMGS4wZLjBkuMGW/Av62Pp/wAGO7H2SyWvzhdmk3QAAAAAAAAAAAAAAAAAAcByn89rfh/Lieg0XcU+/wAy4Gt7+r2+IVqRsT5sFPk4XF4/nsVKtHXllaCtrSi7NHlNfNVc1U1xzyzxVVZrpqjhxjit9LVc3NO7tKN3DZbvPNaC3FM1x5TjPm7n+qKoqoszM8+OP+XglGV8ttep2Ws6Nf28+DyUU3KqtmKePlDZLD1Iq7jqt7DHReoq/GWxd0OpsRtXKJiGlW37DI1InzerR2DderGlmUE7tyk7Rj6e8yW6dudnwbNmxveE1Yjydjyd0H0PSFOFbLVVek3Slluk1+Ru2be6qmPN0tNposXoirjmOC0xuNjW0rRhReZ0IzWIkv5VHdEy01ZriI8ObYuVxXqKaafCOL1Yv2f5W43qWStqhO9mbNPGGtVzbVIDJSK4SyTAnMAzEJyXBlOvvBk18GRwDXwZIawDYEZhgTr7wN+j39dD0v8AJmO7+Eslr84X5oN8AAAAAAAAAAAAAAAAAAHA8pvPa34fy4nf0XcU+/zLgazv6vb4hSaRq5MPVnr1Qls42M9fJitxmqHzfRkE3fWm3re9mjXa3tqunGZ8PPLY1WZjZ/TpZLnI0bWu1kUd9k9p4ibc6e7doq5xz8v4y3+0Iq1Wm0sRHGeH7/l78PQipumpZd17a3q4mrcuV3YiqKfDxluabS6fT3atPNyY44zEcZz+/B54LLXcetKDTi73e4yfnpor4UtGimqz2jXZjaqp4xOf4/4V+98E2bkcnnKoxVMR5s8PW5upCoknlkpWetO25l6JmKoTbq2K4qfXtJ4im8DLFStScaGdVMt5U01rSOth6yqIro4cJVejq86WGozhhlGNfLms71Upf1zMlEYlipopppxCvenp1KU6saL5ulOrGrmetKnvXpNimpWYa8JpiXR1WlSfNyUZxcXfVJ7H6DPtYjLBNOZWOJ0hGnCE7OUajio5ddk95aalYp4y9ikWRDJSIky5CWla2kMbVw2Hm6OGw+qvWjZym72yx4bNpVflC3egFFXo18RTqpdWc6sqsb/6oy1DEo2mHJyFarhJ08XKbrKvUjOUW6b1Wtla2Igmpz3IFzrYrG87Vr1I4eqlSi6s8qWaSs+OxbSIhaucLzC8n21UqV6+JdSc6s4xjXnGMIXbjFJPhYnZwrtcVDyEwssXQrSrV8U5QquEWq9RWj6mREJqlex0TOngcRTqVq8nTdepRq87JTyKN4ptegnGEZyp/wCHOma2erg8VOU6uWNanKcnKUoNXau/SiKVqncVq8YQlOTtGEXKT7kWlR875M4qvi9LVeeqVlScHWhRjUlGMYt2irIrC88H0/Rj+ugu+3HcyL0fZKbM/fDoznOiAAAAAAAAAAAAAAAAAADguUvntX8P5cTv6LuKff5lwtZ39Xt8QoNMU82FrJbcjM1z8ZYrf5PnOip2duG3xRr2Z64nDZvx5Op0dJuTdrwhT6r1KzZ4XU2ZuXItU/nXVxy2ex7szRXVX/6qZ2f1MrXAL6uN7Xaba3trazl9oUVUaiu3HKnhw8P09P2TaxpLc145TM55zPm1TxiVSMYWkp3bk9quT9NXu/8ALE04xw82rf7RotaqixaxVt/lPk8FDRtStUqKkszhmlK+pKJ3LdNV2ImmHirumnfXKaJ5TK80JyPqzlGpiHGnSVpZU7ym93qNm1pK9rMs2n7Pqmdqvk7HS+FeIwNTDScVOcMqkv5YtPq27jo7HB28zHCXiwGMxMaVOlVpKM6cVCdRSThOMVbMi8QpMqDB4WtTwWJozilUqzrSglLU4zeoy00sVVTfoehNYSlTkutBxjON9VltM+JxEYYqqoicvQ8DUVJQTjNRqqUE9WWne+UjYmDbjK1TMmGNhi5Pmqltqpza9OV2EwRLiv4TtcxiZP8A8jrdbjsvr9ZjojmyV+Du8xkwxpht4Xd/XxIwOE/hu/KtJ/73/ORjohkrl3Mnqf8A6y/IyTDHDjP4XPyfE/8A0SK0wvX4Or0o/Jq/+zV/Qy0xwVieLgtOU5Yano3SVNa6cKVOtbfBpWbMc8IZI4y6jT2IWIjh8NSd1i2pzaezDrrS9uwtKseam0OkuUOJS2RoRUd1ktiIiOKap+19B0W/r4el/kyL3dymz3kOmOY6YAAAAAAAAAAAAAAAAAAOD5Sry2r9z5cTvaPuKff5lwtZ31Xt8QrJU1JOL2STT9aNirjDXjg+VTpujXqU5anCcl6r6jUt1bFWW/Vxpyv8DinBN5c8ZRySXB7mjk9odkzeuU1WPyidrPhP6X7N1dOlrrprjNNUcVhh5ScUrKTvfnb2y8VYy6rsiq9qKrkV7NNURFVMRxn3bWn7Qpt2Yp2dqqJ4S31ubc4Z3lqRvKORW5xJf0o4faGl1OmomxRTtxVPCqecfqf/AK29NGm1eoo1FUxRVTzp8/3CeT2IqRxeVZnGo2qqkrNx7zNoKblFzd7P8/p52i7VOquTTymZdpWxDlTnGEsrcXGD+zuOzVRmMQ6M1TMcEYWtkpwhdvJFLM9snvYt2sUooqmKcS11sVw/6RkihE1PLWz5XNQk4pfzW1WMtEUMc7Utujr83Fv+q79RmnmwzL1JiYQzTIwnKb6rPWnqa7iJhO1hw9LCVtFYyrWhTlWwWId55FmlSle97b9pj5Sy52odDR5S0KiXNKrUm9lNU5xl67pWLZhTZe2hiJU6bqYiSi28zSTkqa3R1awOL5AYuMMVjs+aHPVU6blCazrPLZq70Uoyvcx4O4xmLhSg5VHljZpapO7tq2F5Y44uO/hriowpVqc80Kk6zlBShNZo8VdFaM8WSvGIw6jTuMhSw1XO7ZqVSMUoyk23Fq2pFquTHTzV2Ap0sZouOHve9CMZKUZRcZJatTXErHGFpzFTw8g8DUo0Z1sS2pQzUYZr9SjGWu3rIppxCa6uLw6Nx9Nadr1nmVKdPJGpzdTK5J+gRjaTOdl9I0TK9en3v/iyL3dymz3kOpOW6gAAAAAAAAAAAAAAAAAAOF5SLyyr9z5cTu6Puaff5lw9X31Xt8QrTZa8uJ5d6McZxxcf5XaFVJbHukat2nZnLbs1xVGzKs0bidz9C8TParzDDeowtaNSzte137O8y8+bFnHJ6J4lpxvbPTleDWvVwOHq666K8T+cT9s+FUeMK1XasR5rmhjYrrNqEpK7va79B0LkW6eNUxDbirZ5s8JpaVXEKnSjnjbW9d2znWtXTdvTRTHCPFWjU7y5s0w988NUoVlCrK/OuMow2ZE3sNi3TExVVEtiaa6K8VeLpNL6JzUo06KjFtpyk+HeYLN/FU7Tau2YmmNlGKmo4dUG79S0mtjRFEbVeYK52KMKuGpJLUlsOm5uWaYEpkYSm5GBKYwFyMBcYMlxhOS4wjKc37shhOUXGEZLk4C5GDKbjBl69EPyin6X+lmLUR/jlm0/eQ6w5LrAAAAAAAAAAAAAAAAAAA4blH55V+58uJ3NH3NPv8y4mr76r2+IVtjZazDEYeNSEqc0pQkrSXFETGYTE4nL55pjQNbC1G4Rc6L1wmtbiuD7jVzsVYbtMxXTkwmNurO93sdtvFI2qLlNUeTWqtVR4PdGLcXJJuMWlKS2Rk9ifeanaOkq1FumKZxVHGGtcomqlZ09F1ZVcNSrRdOVd9WVtlPizV1dFm/REVVYriOrLNiq5NMVcMuq0VyaqYbSalS82hHrVJPXJ212RpW7VNqjFvnPNvWNJur/ANvLHV0mKoYeVZV5rNOKtG+yKMtFVVNM08m/VTE1bXN48XpjrOMNcn7Eu8rTGZ2aeMoqqxGZ5K6c29utvadSza2YzLm3r23OIQmZ2FlchKUyBNwJuAuQFwFwFwFwFwFwFwFwPZoZ+U0/S/0sw6jupZ9P3sOvOQ64AAAAAAAAAAAAAAAAAAOI5RLyyr9z5cTt6Tuaff5lxdX31Xt8K6xstYsQklG6s9ae1dxWqmKoxK1NU0zmFbX0PBzhONlzd3GNlbWc+7pKsfZLetamJ/NqpUebhOnkXN1JZ5xeyUuJrTcv0TEzng2IptTyWS03Pq3SvFJXa2JbLcDW3lzHhln2aJmJS9N1pXWtp6lbcyad5VzKqqYE6s/5nljx32NmjSV1zx5NavU00xweinFRVlqvt3t+s6VqxTbjENC5dquTxZIysXLkkCQnKbkBcCbhBcBcJLhBcBcBcBcJLgLge3Qr8pp+l/pZg1PdSzabvaXYnHdkAAAAAAAAAAAAAAAAAAHFcoV5XV+58uJ2tJ3NPv8ALi6rvqvb4V1jZYE2AALEGCxExE80xOOTF0Y70vYU3VHkvvK/NlGKWxWJiimOUImqZ5yyLKgEgLgLgTcJLhBcgTcBcJCAAkGAGCwNksDZLA2Xt0KvKafpf6WYNT3Us+mj/LS7I47sAAAAAAAAAAAAAAAAAAA0VMHSk3KVOnKT2twi2/W0Xi7XEYiZ6qTbomczEdGP0fQ7Kl8OHgTvrnqnqjc2/THQ+j6HZUvhw8Bvrnqnqbm36Y6H0fR7Kl8OHgN9c9U9Tc2/THQ+j6PZUvhw8Bvrnqnqbm36Y6H0fR7Kl8OHgN9c9U9Tc2/THQ6BR7Kl8OHgN9c9U9Tc2/THQ6BR7Kl8OHgN9c9U9Tc2/THQ6BR7Kl8OHgN9c9U9Tc2/THQ6BR7Kl8OHgN9c9U9Tc2/THQ6BR7Kl8OHgN9c9U9Tc2/THQ+j6PZUvhw8Bvrnqnqbm36Y6HQKPZUvhw8Bvrnqnqbm36Y6HQKPZUvhw8Bvrnqnqbm36Y6HQKPZUvhw8Bvrnqnqbm36Y6HQKPZUvch4DfXPVPU3Nv0x0T0Cj2VL4cPAb656p6m5t+mOiOgUeypfDh4DfXPVPU3Nv0x0T0Cj2VL3IeA31z1T1Nzb9MdDoFHsqXw4eA31z1T1Nzb9MdDoFHsqXuQ8Bvrnqnqbq36Y6HQKPZ0/ch4DfXPVPU3Vv0x0Og0ezp+5HwG+ueqepubfpjodBo9nT9yPgN9c9U9Tc2/THQ6DR7On7kfAb656p6m5t+mOjKGEpRacYQTWxqEU0RNyuYxMymLdETmIhuKLgAAAAAAAAAAAAAAAAAAAAAAAAAAAAAAAAAAAAAAAAAAAAAAAAAAAAAAAAAAAAAAAAAAAAAAAAAAAAAAAAAAAAAAAAAAAAAAAAAAAAAAAAAAAA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://www.kamchatka.gov.ru/img/news/b/33800_4052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8" t="14721" r="21583" b="12964"/>
          <a:stretch/>
        </p:blipFill>
        <p:spPr bwMode="auto">
          <a:xfrm>
            <a:off x="6452220" y="4534757"/>
            <a:ext cx="1720180" cy="9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ekaterinburgexpo.ru/get-file.aspx?dbCode=ExhibitionLogo&amp;id=24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8" b="27799"/>
          <a:stretch/>
        </p:blipFill>
        <p:spPr bwMode="auto">
          <a:xfrm>
            <a:off x="4295806" y="3134885"/>
            <a:ext cx="1798530" cy="68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cabmarket.kz/files/covers/20120425153544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6" b="22397"/>
          <a:stretch/>
        </p:blipFill>
        <p:spPr bwMode="auto">
          <a:xfrm>
            <a:off x="4350670" y="5664744"/>
            <a:ext cx="1714500" cy="5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70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9" y="1130502"/>
            <a:ext cx="1178111" cy="167146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-27384"/>
            <a:ext cx="35004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Полиграфическая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продукция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83548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путеводители, карты и буклеты на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4-х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языках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30501"/>
            <a:ext cx="2346094" cy="1664276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19527"/>
            <a:ext cx="1209832" cy="167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Z:\Отдел по продвижению\Полиграфия\Макеты23.02.2015\ОТЧЕТ_ПОЗНАВАТЕЛЬНЫЙ МАРШРУТ\CRT_27.02.15-22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08824"/>
            <a:ext cx="2429993" cy="17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gotoural.com/uploads/picture/file/2589/xlarge_____________2-1__1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2" y="4508824"/>
            <a:ext cx="2445490" cy="17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1520" y="3143870"/>
            <a:ext cx="302433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«Хочу все знать»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 Самоцветный»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 промышленный»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Каталог по зимним видам отдыха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Боевая и трудовая слава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Урала»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512" y="3573016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149848" y="3193416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1512" y="3140968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3149848" y="3429000"/>
            <a:ext cx="108000" cy="108000"/>
          </a:xfrm>
          <a:prstGeom prst="ellipse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71512" y="3356992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149848" y="3627016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1512" y="3861048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71512" y="404108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66" y="1108835"/>
            <a:ext cx="1175782" cy="168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66" y="1112282"/>
            <a:ext cx="1175822" cy="168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 descr="Z:\Отдел по продвижению\Полиграфия\Полиграфия\китайский\cover_chinese\cover_chinese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66" y="1108835"/>
            <a:ext cx="1191934" cy="16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31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312368" y="3143870"/>
            <a:ext cx="601216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«Мама, папа, я -  туристская семья»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Путеводитель по Свердловской области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«Верхотурье – духовная столица Урала»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«Колоритный Урал: традиции, обычаи, обряды»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«Легендарный Урал – истории Героев, неизвестные истории Победы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3149848" y="3825056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149848" y="4041080"/>
            <a:ext cx="108000" cy="108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4" name="Picture 2" descr="D:\Екатерина\xlarge_1________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16" y="4508860"/>
            <a:ext cx="2341388" cy="17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Екатерина\xlarge______________9_____2.jpe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9"/>
          <a:stretch/>
        </p:blipFill>
        <p:spPr bwMode="auto">
          <a:xfrm>
            <a:off x="96190" y="4510962"/>
            <a:ext cx="803402" cy="17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Екатерина\xlarge__________09.06_2_________1_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4"/>
          <a:stretch/>
        </p:blipFill>
        <p:spPr bwMode="auto">
          <a:xfrm>
            <a:off x="3511830" y="4514551"/>
            <a:ext cx="772138" cy="17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53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-27384"/>
            <a:ext cx="35004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Полиграфическая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продукция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83548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Бесплатные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путеводители, карты и буклеты на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4-х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языках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 descr="http://gotoural.com/uploads/picture/file/2589/xlarge_____________2-1__1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20506"/>
            <a:ext cx="2949546" cy="208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7062" y="1196752"/>
            <a:ext cx="3574858" cy="4985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«Хочу все знать»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 Самоцветный»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«Урал промышленный»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Каталог по зимним видам отдыха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Боевая и трудовая слава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Урала»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«Мама, папа, я -  туристская семья»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Путеводитель по Свердловской области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«Верхотурье – духовная столица Урала»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«Колоритный Урал: традиции, обычаи, обряды»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«Легендарный Урал – истории Героев, неизвестные истории Победы»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1500" y="1844824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71500" y="2132856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71500" y="1268760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71500" y="3465016"/>
            <a:ext cx="108000" cy="108000"/>
          </a:xfrm>
          <a:prstGeom prst="ellipse">
            <a:avLst/>
          </a:prstGeom>
          <a:solidFill>
            <a:srgbClr val="FF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71500" y="1520800"/>
            <a:ext cx="108000" cy="108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1500" y="404108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71500" y="2420888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71500" y="2960960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1568742" cy="224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1571208" cy="224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 descr="Z:\Отдел по продвижению\Полиграфия\Полиграфия\китайский\cover_chinese\cover_chinese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008" y="1268759"/>
            <a:ext cx="1590292" cy="224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31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Овал 33"/>
          <p:cNvSpPr/>
          <p:nvPr/>
        </p:nvSpPr>
        <p:spPr>
          <a:xfrm>
            <a:off x="71500" y="4617144"/>
            <a:ext cx="108000" cy="1080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71500" y="5373216"/>
            <a:ext cx="108000" cy="108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5" name="Picture 3" descr="D:\Екатерина\xlarge______________9_____2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9"/>
          <a:stretch/>
        </p:blipFill>
        <p:spPr bwMode="auto">
          <a:xfrm>
            <a:off x="7005762" y="3720506"/>
            <a:ext cx="941963" cy="207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Екатерина\xlarge__________09.06_2_________1_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4"/>
          <a:stretch/>
        </p:blipFill>
        <p:spPr bwMode="auto">
          <a:xfrm>
            <a:off x="8015562" y="3751265"/>
            <a:ext cx="917757" cy="204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7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790"/>
            <a:ext cx="9144000" cy="5108420"/>
          </a:xfrm>
          <a:prstGeom prst="rect">
            <a:avLst/>
          </a:prstGeom>
        </p:spPr>
      </p:pic>
      <p:sp>
        <p:nvSpPr>
          <p:cNvPr id="3" name="Скругленный прямоугольник 4"/>
          <p:cNvSpPr>
            <a:spLocks noChangeArrowheads="1"/>
          </p:cNvSpPr>
          <p:nvPr/>
        </p:nvSpPr>
        <p:spPr bwMode="auto">
          <a:xfrm>
            <a:off x="-324544" y="116632"/>
            <a:ext cx="4464496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825" tIns="82550" rIns="123825" bIns="8255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Календарь событийных мероприятий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580599"/>
            <a:ext cx="20162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2015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100 событий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1632475"/>
            <a:ext cx="21602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2016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111 событий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7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826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1" y="3517900"/>
            <a:ext cx="3951569" cy="2786128"/>
          </a:xfrm>
          <a:prstGeom prst="rect">
            <a:avLst/>
          </a:prstGeom>
        </p:spPr>
      </p:pic>
      <p:sp>
        <p:nvSpPr>
          <p:cNvPr id="5" name="Шестиугольник 4"/>
          <p:cNvSpPr/>
          <p:nvPr/>
        </p:nvSpPr>
        <p:spPr bwMode="auto">
          <a:xfrm>
            <a:off x="1287463" y="1852613"/>
            <a:ext cx="812800" cy="10810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600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600" b="0" dirty="0">
              <a:latin typeface="DaxlinePro-Bold" pitchFamily="50" charset="0"/>
            </a:endParaRPr>
          </a:p>
        </p:txBody>
      </p:sp>
      <p:sp>
        <p:nvSpPr>
          <p:cNvPr id="6" name="Шестиугольник 4"/>
          <p:cNvSpPr/>
          <p:nvPr/>
        </p:nvSpPr>
        <p:spPr bwMode="auto">
          <a:xfrm>
            <a:off x="6692900" y="3517900"/>
            <a:ext cx="812800" cy="10810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1600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600" b="0" dirty="0">
              <a:latin typeface="DaxlinePro-Bold" pitchFamily="50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8051" y="58721"/>
            <a:ext cx="403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Туристская навигация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В 2013-2015 году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linePro-Bold" pitchFamily="50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40013" y="1124744"/>
            <a:ext cx="47108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Arial" pitchFamily="34" charset="0"/>
              </a:rPr>
              <a:t>240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DaxlinePro-Bold" pitchFamily="50" charset="0"/>
                <a:cs typeface="Arial" pitchFamily="34" charset="0"/>
              </a:rPr>
              <a:t>установленных дорожных знаков и</a:t>
            </a:r>
            <a:endParaRPr lang="ru-RU" sz="1600" dirty="0">
              <a:solidFill>
                <a:srgbClr val="0070C0"/>
              </a:solidFill>
              <a:latin typeface="DaxlinePro-Bold" pitchFamily="50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0141" y="5101455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24" y="1124744"/>
            <a:ext cx="4037484" cy="208222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455832" y="2952142"/>
            <a:ext cx="4592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планируется к установке </a:t>
            </a:r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дорожных знаков и указателей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640312" y="1977657"/>
            <a:ext cx="4425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указателей к достопримечательностям Свердловской области на русском и английском языках, 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20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25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3" descr="http://veved.ru/uploads/posts/2013-09/1380529235_r433t43i113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45" y="1656580"/>
            <a:ext cx="2988451" cy="198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38" y="-60200"/>
            <a:ext cx="4541061" cy="90872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Участие в Международных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мероприятиях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7" descr="лог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22" y="4286250"/>
            <a:ext cx="18399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user\Desktop\3716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632" y="4092575"/>
            <a:ext cx="30448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D:\Отдел проектов\1. Презентации\1. Презентации осенние\232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0250"/>
            <a:ext cx="914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5" y="1656580"/>
            <a:ext cx="2625597" cy="1609237"/>
          </a:xfrm>
          <a:prstGeom prst="rect">
            <a:avLst/>
          </a:prstGeom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32511" y="3244914"/>
            <a:ext cx="29713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ru-RU" sz="2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http://grifoninfo.ru/sites/grifoninfo.ru/files/imagecache/image_text/image/moderator/ce_2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01" y="1604971"/>
            <a:ext cx="2624835" cy="20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20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3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9525" y="2478293"/>
            <a:ext cx="9139238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</p:txBody>
      </p:sp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 rot="10800000" flipV="1">
            <a:off x="1907704" y="5414059"/>
            <a:ext cx="5942888" cy="576262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Центр развития туризма Свердловской области</a:t>
            </a:r>
            <a:endParaRPr lang="en-US" alt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3862354" y="5977846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gotoural.com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7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4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Отдел проектов\1. Презентации\1. Презентации осенние\чис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kyinformer.com/i/arl/37logo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b="21236"/>
          <a:stretch/>
        </p:blipFill>
        <p:spPr bwMode="auto">
          <a:xfrm>
            <a:off x="7524328" y="5136427"/>
            <a:ext cx="1465980" cy="47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G:\презентации\евразия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097648"/>
            <a:ext cx="5688631" cy="395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 rot="10800000" flipV="1">
            <a:off x="0" y="0"/>
            <a:ext cx="4319164" cy="8367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BatangChe" pitchFamily="49" charset="-127"/>
                <a:cs typeface="Arial" pitchFamily="34" charset="0"/>
              </a:rPr>
              <a:t>МЕСТОРАСПОЛОЖЕНИЕ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BatangChe" pitchFamily="49" charset="-127"/>
              <a:cs typeface="Arial" pitchFamily="34" charset="0"/>
            </a:endParaRPr>
          </a:p>
        </p:txBody>
      </p:sp>
      <p:pic>
        <p:nvPicPr>
          <p:cNvPr id="1026" name="Picture 2" descr="http://upload.wikimedia.org/wikipedia/ru/archive/5/56/20140530082400!Ural_Airlines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316" y="3140968"/>
            <a:ext cx="151216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bali.ru/wp-content/uploads/2013/12/logo_aeroflo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95" y="3707622"/>
            <a:ext cx="1348360" cy="36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Tai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93" y="4200323"/>
            <a:ext cx="1221978" cy="3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xQQEhQUExQUFBUVGB0XGRgWFRgVHxgWGRwYFxseGxceHCgiGxwmHBsXITEjJykrLi4vFx8zODMsNygtLisBCgoKDg0OGxAQGzQkICQ0NDI0LCwvLCwsNDQwLCwsLCwsLCwsLCwsLCwsLCwsLCwsLCwsLCwsLCwsLCwsLCwsLP/AABEIAF4CGQMBEQACEQEDEQH/xAAcAAEAAgIDAQAAAAAAAAAAAAAABgcEBQECAwj/xABJEAACAAQDAwYLBAgFBAMBAAABAgADBBEFEiEGMUEHEyJRYXEUFzJTVIGRkpPR0iNCUqEWM2JygrHB4hVDc6LCJKOy4WSD8GP/xAAaAQEAAwEBAQAAAAAAAAAAAAAAAwQFAgEG/8QAOhEAAgIBAQUECQQDAAEEAwAAAAECAwQREiExQVEFExShFSJSYXGBkbHRMsHh8CNCYjOiwtLxJENy/9oADAMBAAIRAxEAPwC8YAQAgBACAEAIAQAgDi8AYGIVpVklywDMfXXckseU7dnADiT1XIkhBNOUuC/uhy29dFxPHCp7VDtOBtJtllD8f4ph7Day9gJ+9EKeu/kXsiuNMFV/vxl7ukfz793I20dFMQAgBACAEAIAQAgBACAEAIAQAgBACAEAIAQAgBACAEAIAQAgBACAEAIAQAgBACAEAIAQAgBACAEAIAQAgBACAEAIAQAgBACAEAIAQAgBACAEAIAQAgBAGLiOIS6eW02c6y0XezH/APXPZHcK5TlsxWrPJSUVqyNYbtQ9UGqFRkpVOSULfaVU06Cw+6l9O06kgAiLdmKq3sN6y59Ir8kMbHL1lw+5zNS/OrMcAeXWzQTYAC6yEPAZTrxset7xSusU/VX6V/fq+ZrYdMqkrdNZy/Qvfw2vguC6vfyZJcNnc5KR8uQMoIXqU7ge21o5T1RVvhsWSjrrpz+5kx6RCAEAIAQAgBACAEAIAQAgBACAEAIAQAgBACAEAIAQAgBACAEAIAQAgBACAEAIAQAgBACAEAIAQAgBACAEAIAQAgBACAEAIAQAgBACAEAIAQAgBACAEAa6oxiWs4SAc022ZlH3JfF3O5R1X1PCJVTJx2+X39yOHNa6FZ4rVNj9bzSNloaY5nfcGte7X6zqF6hcxr1xWFTtP9cuX98ynJu+ei/SiYI36rmVCsVKUksjSXKAAac691rDfYqNCxjJvscfU11k+L/vJff5GriURn/ks3Qj/Ul735LVmqn0/h84UMknwWQ2apm31mzb5subiS1yf/QilptPZXBH0ELPB1eMtX+Se6EfZXDXT4f3eywVFtInPmddd5DNudvBhkyXLErnWdSx6eTKL2H3Te/S9kX8PAeRFy100K1+QqmloRrxy/8AxP8Avf2Rc9Df9+X8kPjl0OfHL/8AE/739kPQ3/fl/I8cug8co9EPxv7Iehv+/IeOXQ58co9EPxv7Iehv+/IeOXQlWw+2JxQzbSDKWXbpF892a+lso3AX9cUczD8Pp62upPTd3uu4wtsOUZMPqOY5gzSEDEiYFsWv0bZTwAPriTF7OlfXt7WnyObslVy00NJ45V9Eb4w+iLPoZ+35fyReOXQeOVfRG+MPoh6Gft+X8jxy6Dxyr6I3xh9EPQz9vy/keOXQ3GzvKjTVUwS5iNTsxspZgykncM2lj3i3bEF/ZdlcdqL1+5LXlwm9HuJ7GYWhAGq2lxyXQ07z5m5dFXi7nco7/wAhcxNRRK6xQicWWKEdplc+OVvRB8Y/RGt6HXt+RS8d7h45W9EHxj9EPQ3/AH5Dx3uLA2Ox7/EKVKjJzZYspXNmtlYjfYcLH1xl5VHcWOGupcqs247Ru4rkhoNtNoxhtPzxXOS6oq5suYm532O5Qx9UWcTGeRZscCK63u46kD8creiD439kafof/vyKnjvcPHKfRB8Y/RD0N/35Dx3uLNwSsafTyprpzbTEDlL3y5hcC9hwtGPbBQm4p66cy9B7UU2QTaTlT8FqZshacTBKbLm5zLc2GbTKdxuPVGlj9l97WpuWmvuKtmWoScdDW+OVvRB8b+yJvQ//AH5EfjvcSPYfbt8TnPL8HEtUTMzc5m1JAAtlG/X2RUzMFY8FLa1b9xPRkO16aE4jOLJFdqNvKSgJRmM2aP8ALl2JH7x3L69eyLmPgW3b1uXVkFmRCv4lfYlyvVL/AKmVKlD9q8w/0H5Rq19kVL9bb8inLNlyRp35ScRJ/Xgd0qWP+MWF2bjr/XzZH4u3qZdDyqV8sjO0qaOIaWF/NbW/OI59l0NbtV8/ydRzLFxLh2Uxhq2llz2l80XBOW+bcSLg2GhteMHJpVNjgnroaVc9uKkbeIDs0+1OPy8Pp2nTNbaIt7F3O5R/O/AAxPj48r7FCJHZYq46sr3xyn0QfG/sjV9Df9+X8lPx3uOp5ZW9EHxj9EPQ69vyHjvcWFshjnh9KlRkyFiwK3zWKsV32HVf1xl5VHcWOGupcqs7yO0bqK5IajavGxQ0syoK5slrLe2ZmIUC/efyifGpd1ih1I7Z7EXIqGv5V66Yfs+ZlDhZM59rEj8o3YdlULjqzPlmzfA1T8oGIk38KYdySx/xiddn46/1+5H4q3qZlDynYhLIzTEmjqmS1/mtjEc+zMeXBafB/k6jl2LjvLL2J5QJOIHmmXmZ9rhSbh7b8jdfYde+MjL7PnQtpb4l2nIjZu5kzjPLJXm0fKilHUzJAkGbzZylhMC9KwJFsp3E29UalHZcra1Pa019xUsy1CWzoa3xyr6I3xh9ETehn7fl/JH45dB45V9Eb4w+iHoZ+35fyPHLoPHKvojfGH0Q9DP2/L+R45dCQ7K8o9NXOJRVpE1vJVyCGPUrjj2EDsvFXJ7OspjtcUTVZMZvTgyaRnlk4JgCC7S8p9LSkpKvUzBochAQHtfj6gY0qOzLbN8vVXn9CrZlQhuW8g9dysVrn7MSZQ7ELn2sbflGlDsmlcdWVZZs3wNf4ycRvfwgd3NS7f8AjEvo3H0/T5s48Xb1JPs3yttmCVqLlOnOywRbtZNbju9kUsjslaa1P5MnqzOUy16aesxVdGDKwDKwNwQdQQYxHFxej4l9NNao9Y8PRACAEAIAQB1dwu8gcNdNToBBLUEH5R9rHp8lJS9KqnWAy6lFY2Fv2idB1anqjRwMRWa2WfpRWyLXH1Y8WQ7E5b0yLhlMTNrKog1c2+Y3YeRn35QNSeq/4jGhW1Y3kWboR/Sv30K8tYruo8XxJlheFyaKn5gayZJBnuBrUVBtaWo4i+UEfur+KMzIyW33suL4Lovz0+vQvYuK7JKqHzf319y4s6Y1WTkIky7Gvq99jcU8nXS/AAX14nMeoRlyb4c2fS4tNUl3s/8Aw1/+qX89OS0XUz9iFlqZkmn1k0/QL+entq7X6lFgO/sEe19EV+1nZLZtu/XPfp7MVwXz/vMlsSmKfOHKFioqcQqHDAqrc2uu5ZYyn2tmPrj6zBq7uiK09/1MfJblYyPAxbK4gAYA4zDrED3Rl+clOHCmw5HbQziZzH9k6L6sqg+sx8x2lZ3mQ0uW7+/M1saGxXvKV2ixI1VVPnHXnJjEfuXso9SgR9FRX3dcYdEZls9qbZrolIzgmA0AMAcwB9E8m2JtU4fJdzd1vLJ68jFQe+wEfKZ9Srvklw4/U2seTlWmySzHCgkkAAXJOgAG8kxTS13Ex898oe1ZxGo6BPMSriWN1+tyOs8OoW7Y+pwcXuIb/wBT4/gyMm7vJaLgRWLxWEAXdyJz81DMX8E5vYVQ/wA7x852vHS5P3GrhvWssKMstlO8uGKZp0imG5F51v3nJVfWAD7wje7Iq0jKzruM7NnvUSsY2SgbHZ3DTVVUiSP8yYAf3b3Y+6DEN9nd1yn0RJVHamkfSeI1a00iZMOiykLepRe39I+Rrg7JqPU2pPZWp8v1E9pjs7as7Fj3sbn84+zjFRSS5GFJ6vU849PC7ORXC+bpHnkaz30/cl3Uf7s8fO9rW7Vqh0/f+o1MOGkNepj8p23hpyaWla03/MmD/LB+6v7Vt54d+7rs/AU/8li3cl1/g8ycjZ9WPEpxjfU6k6kniY+gRmN6nEAIA9KaQZjqi+U7BR3sQB+ZjyUlFNvkexWrSPqLCqJaeTKkr5MtFQfwgCPjLJuc3J8zdjHZSR7zpoRSzEKqgkk6AAakk9UcpNvRHreh887f7UtiNQSCRJl3WUvZxcjrb8haPqsLFVFe/i+P4MjIu7yXuIxFwriALz5F5+agK/gmuPblb+sfN9qx0v16pGthvWsnsZhaKs5ccUslPTg+WTMbuXoqPWST/DGz2PVrKVnyKObPRKJUUbxmiAEAe9DVtJmJNQ2aWwcEdam8czgpxcXzOoScWmj6drq9ZMh5z6KkszD3Bc0fGwrcpqC5vQ3HLSOrPmCrqTNmPMbypjM572JY/mY+yhFRiorkYcpbTbPKOjk4JgNADAHZWIIIJBGoI0II3EGPGkwnofTOyuImqo6ec3lTJalv3tx/MGPj8mtV2yguTN2uW1FMqvlM27aodqWma0lTZ3U/rTxAI+4N3b3b9vs/AUErLFv5Lp/P2KGTkNvZiVzGsUTi8AcwAgC4eRHF2eVOp2JIlEOl+CvcEDsuL/xRgdr1KMo2Ln+xp4U24uL5FnXjHLpzACAEAIAjm1u2VPhy/aNnmkXWUpGY9p/CvafVeLWNh2Xv1eHUhtujWt/Eiwx6bKpziddbO9xR0wJCrmFwxB3sRvY6hb2tmtF3uIyn4engv1S/vL3dfgRd41HvJ/JEdpKhqCU2I1PTrqu/g6NrkVt80rwG4AcBlHE2tyirpLHr3Qjxf7ECbgu8l+p8CR7E7PvSrnc/9dVAuztqaeQTdma/3yfa1huVop5mRGx6L9EfN/j9viT01OP/APTNrV4jLp5QqLXky+hSS95nTTcc6eLX1seos29hGNZY5PbkfS4uFJvwsN0nvm/ZXs//AC9+7kyO1bzZA5sXfEq79YRvkyzuQfhNvYAeoRC9Vu5s2a1Vc9t7serh/wBNc/f+7+LLB2WwVaKnSUpzEas34nO8js4DsAieEdlaHzPaGZLLvdr3dF7jbx0UjGOHyvNS/cX5R13kup5sroUptbslX1VZPmpSMEZrIAZYGRQFXTNpcC/rj6LFy8euqMXPf8zMuosnNtI1H6AYj6K/vS/qifx+N7f3/BF4W3oSnk42HqJVYJtVIKJLRiucowLnojQE8Cxiln51cqtmuWrZYxseUZ6yRbH+HyvNS/cX5Rid5PqzQ2V0NZtlKmmhnS6aWWmOnNqqlVsG6JIuQBZSYlxXBXRlY9y3nFqew1EpLxfYj6K3vy/rj6P0hje39/wZfhbeg8X+I+it78v64ekMb2/v+B4W3oWdyX7KNSU7mplKJsx75WCtlRRZRfUanMfWIxu0cpW2Lu3uSL2NTsR9bia3lW2ZnVTU/glNmyh87JkTflyrqRfcT2X7Ym7NyYVqXeS+5xlUynpsogX6A4j6K/vS/qjT8fje39yp4W3oXRyfYQ9HQSZUwWmdJnHUXYtb1AgeqPns25W3ylHgaVEHCCTNRynLWz5QpqSQ7o4vNcMq6X0QXYHXj2WHExP2e6IS7y2W9cF+/wCDjI25LZgirv0AxH0V/el/VG14/G9v7/gz/C29B+gGI+iv70v6oePxvb+/4PfC29B+gGI+iv70v6oePxvb+/4PPC29Cy+SPBqmjl1CVEppWZlZblTfQg7ieoRkdp3V2yi4PUvYsJQTUkT8xllsoza7ZbEaysnzhSuVZyE6Sfq16K/e4gA+uPpMXKx6qow2vvx5mZdTbObehp/0BxH0V/el/VE/j8b2/v8Agi8Lb0N7sZgFfh9Tz7UEyaQhVQJktbFra3ueFx64rZeRRfXsKxL5Mmoqsrlq4kl2tr8RraV6dcOmys5F252W3RBBItcb7Ae2KeNXjU2KbsT09zJ7XZOOyolefoHiPokz2p9Ua3j8f2/uUvC29Adg8R9Eme1Pqh4/H9v7jwtnQu400yhw8S6aXzk2VKCIotq+gubkC1yWPcY+c2o3X7Vj0TZp6OENIlKzdhcTclmppjMxJJLyySTqSTm3x9Cs7GS0Ul5/gzHjWt66HX9AMR9Ff3pf1R74/G9v7nnhbehM9l+SZSivWuwY681LIFuxn1ue72mM/I7WaelS+bLVWGtNZkxkcn+HILeDIf3izH2kxQefkP8A2LKx61yO9PsLQy5qTUkBHlsGUhmADDd0b2MeSzr5RcXLcwqK09UiRxUJiB8p8quqEFNSSHaW3SmuGRc3UguwNuJ9Q640uz3RW+8slv5Lf9SrkqyS2YIrLxf4j6K3vy/rjZ9IY3tff8FHwtvQeL/EfRW9+X9cPSGN7f3/AAPC29B4v8R9Fb35f1w9IY3t/f8AA8Lb0LN5JMGqaOVPSolGXmcOtypvdbHySeoe2MftO6u2UZQeu4vYsJQi1JE9jMLRCtsMLR56zP8ADWrmKAFudChACbKFY24k6CNDFtahs97sfIr2QTlrs6kZrtnVmi3+CTpZ65dUikeq5HtEXIZDj/8AvT+KZDKpP/QiU7YGvzHLSzMt9MzyibcL2a14vLPx9N815lV41nJHT9AMR9Ff3pf1R74/G9v7/g88Lb0Peg5Pa9pssPTMqF1DMWSwW4zHRuAvHM+0KFF6S3/M6ji2bS1RbPKPS1E2iMmlltMaYyq1iotLF2J1I32C/wAUYeBKuN23Y9EvuaF6k4aRKg8X+I+it78v643vSGN7f3/BneFt6Dxf4j6K3vy/rh6Qxvb+/wCB4W3oW5ye7NCkokSdLXnWJdwwViCdAL67lAjCzsnvbm4vcaNFWxDR8SJcp+ylRU1SNS0t0WWAzLzahmuTuuCbCwi92dlV11tWT36+8r5NMpy9VEOOwOI+iv70v6ov+Pxvb+5W8Lb0LXxShqqXCZdNSy2efzayiVKjJcXdrkjtA7TGJVOqzKdlj0Wuv4NCUZRq2Y8SqRsBiPor+9L+qNvx+N7f3/Bn+Gt6G42X5MqmdOAq0aRJXVjmUs/7K2Jt2kxBk9p1wh/jerJKsSTfr7kW1SbLUcpMiU0nLaxvLVie9iCT64wpZV0nq5P6mgqoJaaFSbV8ntSKub4JTM0gkFLMgAuASBdr2BuI3cbtCvul3svWM+7GltvZW41H6AYj6K/vS/qifx+N7f3/AAReFt6FhckezFRRtUPUSzLLhFUEqbgZiToT2Rldp5NdqioPXQu4lUoa7RZEZJcOYAQB0mzAoLMQoAuSTYAdZPCPUm3og3oVbtpypAZpVDYncZ5FwP8ATHE/tHTqBjZxOy2/Wu+n5KN2WlugRjYbAvC5kytrGJppF3mPMN+cca5ST5Q6/UOMXMy/uoqqr9T4JciCivbe3PgbQVQxOfMxCrBSgpNJcv8AGwN1QLuLNoW/hXduh2XjwVFe+cuL6dX8uX1JNe8k7JfpRkbNUz189sUq0zIrZKaTby3B6CqDplXXXdfMxsFMcZElTBY9T38306/X+OZ1WnOXey+SJnNW/OJMcWH2lZNvpa1xIQ8FtvH4T1veMO6xTeyt0V/fq+ZvYdMqkrNNZy3RX/u+C/19+/kRuqxYNfEZ62lpeXQyDpc+cK9Q337OwXrOWvrP5G/Xitf/AINT9Z77Jf8AtT/v3PDCZLy5iByWrq4gsTvkU7asetXZQbDgAOqOUnr72S5M4ThJxWlNXDpKS4fFJ8erLXVQAANAItHxreu9nMDw0e2uMmiop05bZ1Fkvr02IVdONib9wMWMSnvrowfAjunsQcinfGfiPnU+Evyjf9GY/TzM3xlg8Z+I+dT4S/KHozH6eY8ZYW3sBWz6milzqlgXmEsLKFsl7LoOu1/XGFm1113OFfBGjTKUoJyJHFUlK15UdtZ9FOlSaZ1Vshd7qG0Jso13eSx9ka/Z2FC6DnYvcilk3yraUSFeM3EfOr8NPlGj6Mx+nmVvGWHHjNxHzq/DT5R56Mx+nmPGWHHjOxDzyfDT5R76Mx+nmPF2nrI5R8TmGyPnPUslWPsAjmXZ2NHitPmerJtfAsLYsYrPYTKyYJUreJfNqrv3i3QH590ZWX4SC2alq+uu7+S5T3st89xtdu9qFw6nL6Gc91lKeLcWI/Ct7n1DjEOHiu+zTkuP9953daq468ypvGdiPnU+Evyjc9GY/TzM/wAZYZeE8ptWZyeETrSb3fJJQsQOA7zpfheI7ezKtl7C3+9nUMuTfrPcbHarlSdnQ0Lsq2OcTJS+VfS2p4RFjdlpJ98vozu3L9g0fjPxHzqfCX5RZ9GY/TzIvGWEu5MdtKmuqnlVDqy80WWyBekGUbx2ExQ7Qwqqa1KC5ljGvlZLSRM9tsZNFRTpykBwMqXF+m3RXTjYm/qihiU99dGD4cy1dPYg5FPeM/EfOp8JflG96Mx+nmZvjLB4z8R86nwk+UPRmP08x4ywnuz3+LVdPLn+FyZYmDMFNOCct9De/Ea+uMu/wlVjhsN6e8u197KKepF9p9tcRoahpBqZU0oBmKyVUAkXtY34Ee2LuPhY91ansta+8r3ZFlctnU1XjPxHzqfCT5RP6Mx+nmReMsJDsHtlX11bLlPMUywGeZaWo6Cjrtpdio9cVc3Dx6aXJLfy3k1F9lk9Gb3lU2rqMP8ABlp2VTM5wsSobRcgA1/ePsit2bi137Tny0/clyrpV6bJAfGfiPnU+EvyjT9GY/TzKnjLDJw3lSrFmyzOdXlBhnVZagleNj1xxZ2XS4vYW/4nUcyeu/gWxRbX0M0ArVyNeDTFRh3qxBEYcsO+L0cH9C+roPfqe03aiiXyqumH/wB8v+WaPFi3PhB/Rnvew6oy8LxOVVJzklw6XIDC9iRobHiL6X7IjsrlW9ma0Z1GSktUaPlA2qGHU5KkGdMuspd+vFiPwr/MgcYs4WK8izR8Fx/BHfcq4+8qfxm4j51fhJ8o3PRmP08zP8ZYZuD8plVzyeEziJIN25uShYgcBe1r9cRW9mVbD7uO/wB7Z3DLlr6z3GdtVypTGmIaF2RMtmEyWt89zqNTpa3siPG7Liovvlv9zOrczf6hpfGbiPnV+Gnyiz6Mx+nmReMsJlyXbY1NdUTJdQ4YCXmWyquoYA7u+M/tDDrprUoLmWca+VkmpFiYjXy6eW02awVEF2Y8BujJhCU5KMVvZclJRWrIVVY402Y7ScZoZcsnooySyVHUSzgk+rjGjGhRilOmTfXf+Cu5671NGoxraqdTS2ZcXpp7gdFJVOrljwGYOQo7TE9WLCyWjpaXVv8Agjna4rXbRFvGfiPnU+Evyi76Mx+nmVvGWDxn4j51PhL8oejMfp5jxlhPeS7Ha2vM2bUOplJZFARVvMNidQOAt70ZfaNFNOkYLf8AsXMaydmrkajlG28qaWsMmmdVVEXNdVb7Q3Y7/wBkr+cWMHArsq27FxIsjIlCekSMeM3EfOr8NPlF30Zj9PMg8ZYceM3EfOp8NPlHnozH6eY8ZYPGdiHnk+Gnyj30Zj9PMeLtPal5QsUmm0tjMPUkgOfYAY4l2fix/Vu+Z1HJufAsvYyViT/a100Kv3ZKogY9rkDTuBv19UZGW8ZerSvn+C7V3j3zI5ynbaVNHVLJp3CASwzXVWuzFuvsEW+z8Kq2tzmuZBk5EoS0iRDxl4j55fhp8ov+jMfp5lfxdhNuTzlBE5ZiV09EmZroz5ZalbbgdBcEHf1iM7O7PcGnTHVe7eWcfJUk9tm62o5QqWllNzU2XPmkWVJbBwG4F2BsAPbFfH7Ptsl6y0Xv3fQlsyIRW56lX+MvEfPL8NPlGz6Mx+nmUfF2HaXykYkxCrNDMxAAEpCSToABbfePH2bjJateYWXa9yLt2elz1p5fhL55xF3IAABOuUWA0G71R87e4Ob7taLkakNdn1uJsoiOhAGm2l2mp8Pl55z6nyUWxd/3V/qdBE9GNZfLSC+fIjstjBaspDa/beoxElSebk30lKTr++fvH8h1cY+jxcGuha8X1/HQy7siVm7ka3ZjAZlfUJJl8dXbgiDeT/IDiSIlyL40wc5HFVTsloib40RWzZeE0PQpafWdMB0OU9NmO4gH3nPZeM6r/DF5N36pcF/f6kW5+u1VDguJj8wuK1CUlP8AZYdRC7PuDBb5nLbiza2J4Fm7I72njQds99k+X7fBfweaK2WzH9KJ9KuBK5lAjMvN0kojSVJAAac68Da3bYquhZoxL7GvVT1b4v3/AIXm/ka2HRGbdtm6Ef6kve/Jas0mIslQxplciipftKqdfWdNBuVzDyiTqe3uEUXo93JcT6ShTpSvkv8ANZuhH2V19yS4e75mnauE5jXz0AkSfs6WRuDMvki27Ku9iOItwjnXX1mX1Q64rDqes5b5z6Ln83wXu+JsOTGS9TVz6uaczKLXP43326rKLAdRjqrfLVlXt+caMaGNXuT+y/L8y0IsHyIgCquXHFLLT0wPlEzX7h0U/Msf4RG12PVvlY/h+Shmz3KJUkbpnHrS07TXSWvlOwUd7Gw/nHMpKKcnyPYrV6H1Hh1IsiVLlL5MtQg7lFo+MnNzk5Pmb0VotDIjk9PmvbfFPCq6omXuucov7idAe21/XH12HV3dMY/3eYuRPasbNHFkhJZyXYV4TiEu4usoGa1xcdGwX/cV9kUe0be7oenPcWcWG1Z8C/fBE/Anuj5R8xtS6mtojvLkqu5VHcAI8bb4nuh54hWpIlvNmMFRBmYngB/WPYQc5KMeLPJNRWrPnDa3aF8QqGnPcLulp+BBuHed57T3R9bi48aK9hfNmLda7Jamrpqd5rBJaM7tuVFLE8dANTpf2RPKSitZPREaTb0Rsf0YrfQ6r4Ez6Yh8TT7a+qO+5s9l/RmNXYRUSAGnSJ0pSbAzJboCd9gSBrYH2R3C6ub0jJP4NHMoSjxWhhRIcky5I5+TEpY/Gjr/ALc3/GM/tOOuO/c0WsN6WEn5ccT0p6YHeTOYdgui39r+yKfY9W+Vny/cnzZ7lEqaNwzj3oKUzpsuUvlTHVB3sQv9Y5nNQi5PkdQjtSSPp+UiU0kDRZcmXbsCIvyEfGtuyevNs3FpFfA+ZMWrzUz5s5t812fuubgeoWHqj7CqCrgoLkYlktqTZiRIcFvch+FWlz6kjyyJa9y6t7SQP4Ywe17dZRrXLeaWFDSLkZXLXhDTaaVPUX5hiG/cmZRf1Mq+0xx2Tco2OD5/sdZkHKOq5FLx9CZYgBAAL1C5O4DiYHq3n0jhiS8Mw+XzpCrIlAuetrXa3WSxNhxuI+Rscsi97PNm1HSuta8ihNqcemV9Q859AdEX8EsE5V7+JPEkx9PjY8aa1Bf1mTda7Jas11LSvNYJLRpjncqKWJtroBrEspxitZPREai3uRsf0YrfQ6r4Ez6Yi8TR7a+qO+6n7L+jMauwiokAGdInSgTYGZLZATvsCRvjuFtc90ZJ/BnMoSjxRhRIck15H5+XEkH45br7AH/4xndqR1x2+jRaw3pYTXlrxTm6WXIB1nvcj9iXZj/uKRndk1bVrn0/f+NS3mT0hp1KVj6IyhACAM/AsHm1s5ZMlbs288FXizHgB/6iK66NUHOR3XW5vRH0ZgmFy8PpllJokpSWY2GY72Y9p1MfJ3WyvscnxZtQioR0PnDGa81NROnHfMmM/cCTYeoWHqj62mvu61DojFsltSbMOJDgn3I1hInVjzWAKSUO8X6b9Ef7c/5Rl9q27NSiuLLmHDWTfQuvwSX+BPdEfPbUupp6I9JcpV3ADuAEeNt8T3Q7x4CkuWugZKyXNt0ZssKD+0hNx7GWPouybE6nHo/uZmbF7SZXkapSEAIA5RCxAAJJNgALkk8AOJg2lxCWpc3JpsCaYipql+2/y5Z15sH7zft/y793z3aGf3n+OvhzfX+DUxsfY9aXEsmMkuCAIftRtPULeVQUs2fM3GYZbCWncxsHPcbD8ovY+NW/Wukkumu/+CCy2XCC1ZXEzYDFaxzNnAZ23tOmi/sW9h2ARrLPxao7MOHuRSeNbN6yNnR8js8/raiUvYis/wCZy/yiKfbEP9Yv5/1nccF82TrZ/YiVR00yQkyYHnaPOXKr23AKSCFAF7d5O+M2/NlbYptblwXItV0RhFxXPmZGDbFUlLJmSURmWb+sLN0nG7KWFujv03anrji3Mtsmpt8OB1CiEVojaYZg8imQpIlJLUm5CqBc2tc9enXENls7HrN6s7UVFaIzHlggg8Rb1HtiM7Ta4EZxfYuVOkpIlM0iUr52VLEOT+InUkcNdNOoRG601ojWxu2LarndYtuTWmr5fD9yGbZ7M1hcFZQaRKXJKSSc2SWOtbAljvJAMRThL5G72X2libOkpaTlvk5btX8eGi5E05OsMNPRJmBDzCZjAix10F/4QIlqWkTB7byFdly0eqjuX7+ZJ4kMkQBUG3WxmIV1bNnJLUy9Fl3mIOgoA3X0u2Y+uN3DzMemlRb389xn30WWT1RH/FjiPmk+Knzi16Tx+vkQ+DsN/sLyeVUitlTqlFWXLu2jq13sQugPWb+qKuZ2hVOlxg97JqMaUZ6yLgjCNAwsb53wedzIzTSjBBcDpkEC5PC+sSVbO2tvhrvOZ67L04lGeLPEfMr8VPnH0fpPH6+TMvwlg8WeI+ZX4qfOPfSeP18h4SwsPkr2Tm0Cz2qFCzJjBQAwboKL7x1sT7Iye0cuF7ioPci5jUutPXiT2M0tCAK85TMKxCuKyaeUOYWzMTMVecfhoT5K/wA+4Rqdn249PrzfrfDgVMiFk/VjwIGOTLEfMp8VPnGn6Tx+vkVPCWFhcmexBoA06oA8IfogAhubTsI4tvPZYdcZXaGarmoQ/SvP/wCi5jUd3vfEnsZpaIlyl4DNrqQS5KhpizFcAsF0AYHU9hi72ffGm3alw0IMitzhoirfFjiPmk+Knzja9J4/XyKHg7Dc7H7B19LW0855ahEfpETENlIKnS+u+K+Vn0WUygnvfuJacacJps9tu9jMQrq2bOSUpl6Il5iDoKOq+lyWPrjnDzMemlQb389x7fRZZPVEf8WWI+ZX4qfOLfpPH6+RD4SwkXJ/sDVU9ak6plqqSwzDpq138ldAe0n1RUzc+qylwre9k2PjSjPWRYG29LPnUc2VTKGmTAE1YLZSekbn9m49cZeJKELlKzgi5apODUSnvFjiPmk+Knzje9J4/XyM3wdg8WOI+aT4qfOHpPH6+Q8HYXNsfhHgVHJkG2ZVu9vxscza8dSfZHz+Vd3tsp/3TkaVUNiCibWfJWYrK4DKwIIIuCDoQREKbT1R21ruZTG1XJZPlMXo/tpR1CEgOnZrow7b3/nH0GN2pCS0t3PryM63DaesCGTdn6tTZqWoB/0Zn0xoLIqfCS+qKvcz6GZQ7GV07yaWcO115sf77RHPNohxkvlv+x1HHsfImuyvJXOSdKnVLy1Etw/Npdy2U3ALaAajheM7J7Vg4uNa48y1VhtNOTNvyl4RiFeyypEoeDpZiTMVecfrIv5I4X43PVEHZ92PSnKb9Z+7gS5MLLN0eBBfFniPmV+KnzjS9J4/XyZU8JYWLyZbFGgVps8Dwh+iACGyS9NAeskXPcBGV2hmq9qMP0r7lzGo7taviTuM0tEP5T9n5tdSokhQzrNDWLBejlYHU94i92fkRpsbm92hXya3ZHRFYDkxxHzSfFT5xs+k8fr5FHwdhvNitg66krZE6ZLQIjHMRMU6MrLuB13xXy8+i2mUIve/cS0404TUmbzlM2Kqa+ak6S6METKJbEqd5JIbcb6b7boq9n5tVEXGa48yXJolY9UVhW7JVsk2eln96yzMHtW4jahl0T4TX2+5QdFi5GPJ2fq3Nlpagn/Rmfzyx08ipcZL6o87mfQlGBcltZPIM7LTpxzEM3qQf1Iild2pTBep6z8ixDDm/wBW4t3ZnZqRh8vJJXU+U7WLOe0/0GgjCyMmd8tZP5cjQrqjWtEdds6edNop8qnXNMmLkAzBei2jG5/ZvHuLKEbYynwW8WpuDUSmvFniPmV+Knzj6D0nj9fJmb4SweLPEfMr8VPnHnpPH6+THhLC0eTLZt6ClZZwAmzJhZgCGsAAqi47AT/EYxu0MmN9mseCRex6nXHR8SXxRLAgBAGq2lwGVXyTJnDQ6qw8pGG4qev+YuImovnRPbicWVxmtGUrjvJtW0zHInhCcGlam3am8HuvH0NPaVNi3vR+/wDJmTxJx4bzRps1WE2FJU3/ANCYPzKxZeTSv919UQqmzoyQ4PyX108jnFWnXiZhufUi3/MiKtvalEOG9+4nhhzfHcWjsnsLTYfZlBmzvOvYkfuDco/PtjFyc6y/c9y6IvVURr4EpimTiAEAIAQAgBACAEAIAQAgBACAEAIAQAgBACAEAIAQAgBACAEAIAQAgBACAEAIAQAgBACAEAIAQAgBACAEAIAQAgBACAEAIAQAgBACAEAIAQAgBACAEAIAQAgBACAEAIAQAgBACAEAIAQAgBACAEAIAQAgBACAEAIAQAgBACAEAIAQAgBACAEAIAQAgBACAEAIAQAgBACAEAIAQAgDq7AAkmwGpJ4CAMTDsTSokidLuyNcqbasFJFwO22nqjuytwlsS4nMZKS1Rpl24pjzvRqLSTlmnweYRLI35rA7osPCs3cN/Det5H30d/uNu2LS+Y8IQmZLy5gZYz3XrA7P6RB3UtvYe5+8k2lpqY2B7Ryq2WZslZrIL2YyyuYjQhb7zeO7seVUtmbWvxPI2KS1R54JtTJrHdJImkyyVcmWyqrC+hY6X04R7bizqSctN/vPIWqT0Rn4vikullNNmmyrYaakkmwAHEkkRHVXKyWzHidSkorVnOKYgtNKaa4Yqgu2VSxCjUmw4AR5XW7JKK4sSlsrVmFh+00mdIaoHOLJUZs7y2UMLkdEb21HAa3FolnjThPu+fRM5Via15HXCtqaaokzJ6uUlymKuZqmXlK2Jvm7xCzFshNQa1b4abxGyMlqeM7a6SiCa0uoWSbfbGSwSx0BI8oL2lbR0sSbeymtemu/8eZ53q46bjY4ni8unkme2ZpYGYsi57JbNm0+7bj2xDXVKc9hcfedykktT1wvEEqZUudLJKTFDKSCDY9YO6PLK5VycJcUexkmtUYNVtLJSpFL03nFc+WWhfKu67HcPX1jriSONN195wXvOHYlLZ5nhM2ukie1PkqDNUZiiyXY5d2bThu1jtYk3Db1WnxPO9WuzzOs/bGQkyXLaXUrMm3CKZDgtbfbugsObi5JrRcd4dqT0JArXAO6/XFVkpiYbicuoDtKOZUcyyeBZbXseIB0v2GO7K5V6KXPecxkpcDX0e1UmbUNTKs7nUtnUymGQGxBZtwBBBiaWLOMFY2tH7zlWJy2eYrdqpMmoWmZZxmsLqqymbMBe5B3W0PsjyGLOVfeJrT4h2pPZ5iq2qky6gUxWcZzDMqrKY5l11B3W0OvZHscWcq+8TWnxDtSls8ztje1EmjeWk0Tc002TLLZ8zaaC3HUe2PKcadqbjpu47xO1RejPfEsfkU0tHnsZeewVCpLsx+6JagsT2COa6J2SagtdPp9T1zUVqzAqdspEt5aPLqVeabS1Mh7udNwt2jfEkcOck5JrRcd5y7Unozaf4n/APxn+5/7iLu/+kdbfuM+IjsQAgBACAEAIAQAgBACAEAIAQAgBACAEAIAQAgBACAEAIAQAgBACAEAIAQAgBACAEAIAQAgBACAEAIAge32MpMl1NOs1FWVJZpvTAZ3KnJJUXvrozEcLD7xtpYVLjKNjXF7v3f4+pWvnqnFM22ys0UuE07toJdMJh9zOYgyU7MqUVzennod1tRrT9xCKDFZ9HhrO1PlFa7O9SzhlTn9Axlrdz0bWFh/SNGdVduRopfoWijz3e/gV1KUa9dOPMkONShheCmVKYzGKCUjD77zjqQOA6TEDsirU/E5m1Ldz+hLL/HVojq80yaI08likiklWqJy6FnUXaVKP4i18zjyb2HS8n1Lbu7yW+UnuX7v9lz+HFwhsrguJn8l2HeDYbKLAK0y81uFgx6PsQLEXaNneZD05bv78zrHjs1oi+1mJLXvSOsxWlmrlpJlq4JKAnPNdQfvEAKDuGv3rC5jVulTTW/Zer+yX7/wQ2y2mn7yU8qNYyUDy0/WVDLIQdZc6j3QR64p9nQTuUnwjv8AoTZEtIaLmYeAT/Cpi0ZlmQlBzZeU5UvMdR9n5N15sEB7gm5C7hv7vj3UXbrq566Pkuvz5HMHtPZ000PKvPh+LrSkDwekUT5i8Jk42y5hxtmX2GOof4cXvP8AaW5e5Bvbt2eSN9t/VLKw6rLWsZTIL/icZF/MiK2FFyyIadfsSXNKtmhlUrthVDSNcNUKisOIkqpnMOzoqE7M4iy5JZNlq/11+vBfn5EWjdUY9RsVjDS8KplQZ57M0mUnW4ZtW6kUDMT1DrIhl0qWTJv9PFv+83yPap6VrqefJnQA1FfUli95pkCY29yljMbsDNY23AADhHvaE/8AHXXw3a6fHgjzHj60pGZsD/1NTX1p3TJ3My/9OULadhNvYYjzf8dddXRav4s6p9aUpCi/6vG5z70opIlD/Vm6t+VxCf8Aiw0uc3r8kF61rfQ2G1GMoG8FE1ZRZS81y6qUk9S3OrvqotuFzwF4sel6d41r0+P4X8HVk/8AVGFySJkwuSx0DGY3cM7D+QiTtN65LXw+xzjf+NGr2DrJzmqrEpXmirnEq4mS0+zlkooszA6dKJ8yEFsVOemyuGj4vfyOKXLfLTXUzNlHasxSsqXTIJCrTIpYNlbyn1XQm/8A5RHkpVY0K09dd/4Oq9ZWOT5bjFocTU4jW1ZBmFStFTS18qY69JwvUL6ljoASTujudT8PCrh/s306Hil/klL5I86Sgefjcszm5yZTyedmWvkR30SWg6lBBvvJuT1D2VkYYb2FopPRdXpxb+PkeKLd2/kZO3RFPiNBUj7ZxeUtOPLbNm6acBa+t7DQaxxh+vRZXwXHa5fBnt3qzjLyO+GTmrcZZ3ltLWikZMjFGImzDe91Yjyb8eAhZFU4iSeu2+PuXxPYtzt1a4E9jMLJzACAEAIAQAgBACAEAIAQAgBACAEAIAQAgBACAEAIAQAgBACAEAIAQAgBACAEAIAQAgBACAEAIAQAgDQ7XYrMp5VpIUzXBCFyQqm3lGwN7XvbjFnGqjOfr8ER2ScVu4kc2lpkGGrJky1z1Evy3te5IZ2ZwpJYkk954Rax5SeRtSe6L4LyRFNLY0S4mPtBXPNw2XSSlVGaWstiXNgiWVgCFub5bbhoY7phGOQ7ZPnr9fmczk3Woo9a2nn4rJSjRZVNTjIHYO0xyqWIVV5tQNw1vwjmEoY03a9ZS+i3/Nnsk7I7PBHht0hnzKenUFJFK4L2ch2yqAuTom1hfW/HsjrDexGU3+qXDp8zy5bTUeSMvlBlnwQUNMiy1YITdioEsHNYWUkkkDXvjjBf+XvrHrx+p7d+nYie+KYnz5p6ZZYWmbJzwLkM0sgZUUBfJJtm1FwCOMc11bG1Y363Lp73+DqUtrSPIxNsbeGUplypYWlmc4/3S91UgLZeGu8x3i/+KW098lojmz9S0XA67R1zVFbSPlHM0rl2UsczORZSBltZTY7+uPaIKuma13yE5bU0+SNjtTTPTVtPXScuqmTOQkrnl7wQQD0h/QRFjSVlMqZfFe46sTjNTRi4s3+G1bYiAHk1MtVmy72dXABDLpZtAAQSOMd1LxFXh+cXufI5m+7l3nJmStE2MtKmzSEo5bZ1kglmmuNxmGwCqNeiL364421iJxjvm+fT4fk6S73Rvh0PanxIzcSUlAESW8lOlrnLAuxW1rZUAGvE9ccyr2cd797af4+56pazNThmGNhsibM0mT5rzkk3JCyUZiQN3EgM1hrYDheJ7LVkTUeCWmvV/wB5HEY92tebOMCrGpMM5lFHPdNM2Y5ecfM2e+W+l91uELoK3J23w3fRcjyD2a9lcTZbGVAosMAyAtJOVrNozsb3uRoOkOERZUe9yNdeJ3U9iv4Gr2UrplJIqnZEeomzjMJznKS4OUE5bgCx4cYmyYRtnBJ6RS0+nzOa5OKevEzzZMOLtLSZUVGYO7W1nMCpbNluFFrAAaAARHvd+iekY8vce8Ib1vZrqOumScJWllqonZGk5s5ygnUtfLfcx0tv9sSyhGeV3r4cf79DlSar2VxN7gNcKTDJWVBeUBLtm0L8TmtuLXO7jFa6t25D1fHf8iSEtmtGo2PrHoqGaGVXnmYzMwbotMm5ipJy3AFhfQxNlQVty03R08kcVy2IPqOTyhSjp506YOcnqSXbNcWY3slwMt7AnTU9wj3Osds1CO6P94/seURUItvieezVe9O9dUTER509w62c2CDoohbJcWvvAMe5FcZquEXolu/L4ituLk3xZsNnsNaSs3EqsidUzBplvllS72CJcad9v6kxX2KbWPXuivN9WdQi1rZLexybh1ar50KZs6a08srEjK1gF1Ubjmhn6NQ2eCWgo1TevPeTiM0s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DaxlinePro-Bold" pitchFamily="50" charset="0"/>
            </a:endParaRPr>
          </a:p>
        </p:txBody>
      </p:sp>
      <p:sp>
        <p:nvSpPr>
          <p:cNvPr id="3" name="AutoShape 10" descr="data:image/jpeg;base64,/9j/4AAQSkZJRgABAQAAAQABAAD/2wCEAAkGBxQQEhQUExQUFBUVGB0XGRgWFRgVHxgWGRwYFxseGxceHCgiGxwmHBsXITEjJykrLi4vFx8zODMsNygtLisBCgoKDg0OGxAQGzQkICQ0NDI0LCwvLCwsNDQwLCwsLCwsLCwsLCwsLCwsLCwsLCwsLCwsLCwsLCwsLCwsLCwsLP/AABEIAF4CGQMBEQACEQEDEQH/xAAcAAEAAgIDAQAAAAAAAAAAAAAABgcEBQECAwj/xABJEAACAAQDAwYLBAgFBAMBAAABAgADBBEFEiEGMUEHEyJRYXEUFzJTVIGRkpPR0iNCUqEWM2JygrHB4hVDc6LCJKOy4WSD8GP/xAAaAQEAAwEBAQAAAAAAAAAAAAAAAwQFAgEG/8QAOhEAAgIBAQUECQQDAAEEAwAAAAECAwQREiExQVEFExShFSJSYXGBkbHRMsHh8CNCYjOiwtLxJENy/9oADAMBAAIRAxEAPwC8YAQAgBACAEAIAQAgDi8AYGIVpVklywDMfXXckseU7dnADiT1XIkhBNOUuC/uhy29dFxPHCp7VDtOBtJtllD8f4ph7Day9gJ+9EKeu/kXsiuNMFV/vxl7ukfz793I20dFMQAgBACAEAIAQAgBACAEAIAQAgBACAEAIAQAgBACAEAIAQAgBACAEAIAQAgBACAEAIAQAgBACAEAIAQAgBACAEAIAQAgBACAEAIAQAgBACAEAIAQAgBAGLiOIS6eW02c6y0XezH/APXPZHcK5TlsxWrPJSUVqyNYbtQ9UGqFRkpVOSULfaVU06Cw+6l9O06kgAiLdmKq3sN6y59Ir8kMbHL1lw+5zNS/OrMcAeXWzQTYAC6yEPAZTrxset7xSusU/VX6V/fq+ZrYdMqkrdNZy/Qvfw2vguC6vfyZJcNnc5KR8uQMoIXqU7ge21o5T1RVvhsWSjrrpz+5kx6RCAEAIAQAgBACAEAIAQAgBACAEAIAQAgBACAEAIAQAgBACAEAIAQAgBACAEAIAQAgBACAEAIAQAgBACAEAIAQAgBACAEAIAQAgBACAEAIAQAgBACAEAa6oxiWs4SAc022ZlH3JfF3O5R1X1PCJVTJx2+X39yOHNa6FZ4rVNj9bzSNloaY5nfcGte7X6zqF6hcxr1xWFTtP9cuX98ynJu+ei/SiYI36rmVCsVKUksjSXKAAac691rDfYqNCxjJvscfU11k+L/vJff5GriURn/ks3Qj/Ul735LVmqn0/h84UMknwWQ2apm31mzb5subiS1yf/QilptPZXBH0ELPB1eMtX+Se6EfZXDXT4f3eywVFtInPmddd5DNudvBhkyXLErnWdSx6eTKL2H3Te/S9kX8PAeRFy100K1+QqmloRrxy/8AxP8Avf2Rc9Df9+X8kPjl0OfHL/8AE/739kPQ3/fl/I8cug8co9EPxv7Iehv+/IeOXQ58co9EPxv7Iehv+/IeOXQlWw+2JxQzbSDKWXbpF892a+lso3AX9cUczD8Pp62upPTd3uu4wtsOUZMPqOY5gzSEDEiYFsWv0bZTwAPriTF7OlfXt7WnyObslVy00NJ45V9Eb4w+iLPoZ+35fyReOXQeOVfRG+MPoh6Gft+X8jxy6Dxyr6I3xh9EPQz9vy/keOXQ3GzvKjTVUwS5iNTsxspZgykncM2lj3i3bEF/ZdlcdqL1+5LXlwm9HuJ7GYWhAGq2lxyXQ07z5m5dFXi7nco7/wAhcxNRRK6xQicWWKEdplc+OVvRB8Y/RGt6HXt+RS8d7h45W9EHxj9EPQ3/AH5Dx3uLA2Ox7/EKVKjJzZYspXNmtlYjfYcLH1xl5VHcWOGupcqs247Ru4rkhoNtNoxhtPzxXOS6oq5suYm532O5Qx9UWcTGeRZscCK63u46kD8creiD439kafof/vyKnjvcPHKfRB8Y/RD0N/35Dx3uLNwSsafTyprpzbTEDlL3y5hcC9hwtGPbBQm4p66cy9B7UU2QTaTlT8FqZshacTBKbLm5zLc2GbTKdxuPVGlj9l97WpuWmvuKtmWoScdDW+OVvRB8b+yJvQ//AH5EfjvcSPYfbt8TnPL8HEtUTMzc5m1JAAtlG/X2RUzMFY8FLa1b9xPRkO16aE4jOLJFdqNvKSgJRmM2aP8ALl2JH7x3L69eyLmPgW3b1uXVkFmRCv4lfYlyvVL/AKmVKlD9q8w/0H5Rq19kVL9bb8inLNlyRp35ScRJ/Xgd0qWP+MWF2bjr/XzZH4u3qZdDyqV8sjO0qaOIaWF/NbW/OI59l0NbtV8/ydRzLFxLh2Uxhq2llz2l80XBOW+bcSLg2GhteMHJpVNjgnroaVc9uKkbeIDs0+1OPy8Pp2nTNbaIt7F3O5R/O/AAxPj48r7FCJHZYq46sr3xyn0QfG/sjV9Df9+X8lPx3uOp5ZW9EHxj9EPQ69vyHjvcWFshjnh9KlRkyFiwK3zWKsV32HVf1xl5VHcWOGupcqs7yO0bqK5IajavGxQ0syoK5slrLe2ZmIUC/efyifGpd1ih1I7Z7EXIqGv5V66Yfs+ZlDhZM59rEj8o3YdlULjqzPlmzfA1T8oGIk38KYdySx/xiddn46/1+5H4q3qZlDynYhLIzTEmjqmS1/mtjEc+zMeXBafB/k6jl2LjvLL2J5QJOIHmmXmZ9rhSbh7b8jdfYde+MjL7PnQtpb4l2nIjZu5kzjPLJXm0fKilHUzJAkGbzZylhMC9KwJFsp3E29UalHZcra1Pa019xUsy1CWzoa3xyr6I3xh9ETehn7fl/JH45dB45V9Eb4w+iHoZ+35fyPHLoPHKvojfGH0Q9DP2/L+R45dCQ7K8o9NXOJRVpE1vJVyCGPUrjj2EDsvFXJ7OspjtcUTVZMZvTgyaRnlk4JgCC7S8p9LSkpKvUzBochAQHtfj6gY0qOzLbN8vVXn9CrZlQhuW8g9dysVrn7MSZQ7ELn2sbflGlDsmlcdWVZZs3wNf4ycRvfwgd3NS7f8AjEvo3H0/T5s48Xb1JPs3yttmCVqLlOnOywRbtZNbju9kUsjslaa1P5MnqzOUy16aesxVdGDKwDKwNwQdQQYxHFxej4l9NNao9Y8PRACAEAIAQB1dwu8gcNdNToBBLUEH5R9rHp8lJS9KqnWAy6lFY2Fv2idB1anqjRwMRWa2WfpRWyLXH1Y8WQ7E5b0yLhlMTNrKog1c2+Y3YeRn35QNSeq/4jGhW1Y3kWboR/Sv30K8tYruo8XxJlheFyaKn5gayZJBnuBrUVBtaWo4i+UEfur+KMzIyW33suL4Lovz0+vQvYuK7JKqHzf319y4s6Y1WTkIky7Gvq99jcU8nXS/AAX14nMeoRlyb4c2fS4tNUl3s/8Aw1/+qX89OS0XUz9iFlqZkmn1k0/QL+entq7X6lFgO/sEe19EV+1nZLZtu/XPfp7MVwXz/vMlsSmKfOHKFioqcQqHDAqrc2uu5ZYyn2tmPrj6zBq7uiK09/1MfJblYyPAxbK4gAYA4zDrED3Rl+clOHCmw5HbQziZzH9k6L6sqg+sx8x2lZ3mQ0uW7+/M1saGxXvKV2ixI1VVPnHXnJjEfuXso9SgR9FRX3dcYdEZls9qbZrolIzgmA0AMAcwB9E8m2JtU4fJdzd1vLJ68jFQe+wEfKZ9Srvklw4/U2seTlWmySzHCgkkAAXJOgAG8kxTS13Ex898oe1ZxGo6BPMSriWN1+tyOs8OoW7Y+pwcXuIb/wBT4/gyMm7vJaLgRWLxWEAXdyJz81DMX8E5vYVQ/wA7x852vHS5P3GrhvWssKMstlO8uGKZp0imG5F51v3nJVfWAD7wje7Iq0jKzruM7NnvUSsY2SgbHZ3DTVVUiSP8yYAf3b3Y+6DEN9nd1yn0RJVHamkfSeI1a00iZMOiykLepRe39I+Rrg7JqPU2pPZWp8v1E9pjs7as7Fj3sbn84+zjFRSS5GFJ6vU849PC7ORXC+bpHnkaz30/cl3Uf7s8fO9rW7Vqh0/f+o1MOGkNepj8p23hpyaWla03/MmD/LB+6v7Vt54d+7rs/AU/8li3cl1/g8ycjZ9WPEpxjfU6k6kniY+gRmN6nEAIA9KaQZjqi+U7BR3sQB+ZjyUlFNvkexWrSPqLCqJaeTKkr5MtFQfwgCPjLJuc3J8zdjHZSR7zpoRSzEKqgkk6AAakk9UcpNvRHreh887f7UtiNQSCRJl3WUvZxcjrb8haPqsLFVFe/i+P4MjIu7yXuIxFwriALz5F5+agK/gmuPblb+sfN9qx0v16pGthvWsnsZhaKs5ccUslPTg+WTMbuXoqPWST/DGz2PVrKVnyKObPRKJUUbxmiAEAe9DVtJmJNQ2aWwcEdam8czgpxcXzOoScWmj6drq9ZMh5z6KkszD3Bc0fGwrcpqC5vQ3HLSOrPmCrqTNmPMbypjM572JY/mY+yhFRiorkYcpbTbPKOjk4JgNADAHZWIIIJBGoI0II3EGPGkwnofTOyuImqo6ec3lTJalv3tx/MGPj8mtV2yguTN2uW1FMqvlM27aodqWma0lTZ3U/rTxAI+4N3b3b9vs/AUErLFv5Lp/P2KGTkNvZiVzGsUTi8AcwAgC4eRHF2eVOp2JIlEOl+CvcEDsuL/xRgdr1KMo2Ln+xp4U24uL5FnXjHLpzACAEAIAjm1u2VPhy/aNnmkXWUpGY9p/CvafVeLWNh2Xv1eHUhtujWt/Eiwx6bKpziddbO9xR0wJCrmFwxB3sRvY6hb2tmtF3uIyn4engv1S/vL3dfgRd41HvJ/JEdpKhqCU2I1PTrqu/g6NrkVt80rwG4AcBlHE2tyirpLHr3Qjxf7ECbgu8l+p8CR7E7PvSrnc/9dVAuztqaeQTdma/3yfa1huVop5mRGx6L9EfN/j9viT01OP/APTNrV4jLp5QqLXky+hSS95nTTcc6eLX1seos29hGNZY5PbkfS4uFJvwsN0nvm/ZXs//AC9+7kyO1bzZA5sXfEq79YRvkyzuQfhNvYAeoRC9Vu5s2a1Vc9t7serh/wBNc/f+7+LLB2WwVaKnSUpzEas34nO8js4DsAieEdlaHzPaGZLLvdr3dF7jbx0UjGOHyvNS/cX5R13kup5sroUptbslX1VZPmpSMEZrIAZYGRQFXTNpcC/rj6LFy8euqMXPf8zMuosnNtI1H6AYj6K/vS/qifx+N7f3/BF4W3oSnk42HqJVYJtVIKJLRiucowLnojQE8Cxiln51cqtmuWrZYxseUZ6yRbH+HyvNS/cX5Rid5PqzQ2V0NZtlKmmhnS6aWWmOnNqqlVsG6JIuQBZSYlxXBXRlY9y3nFqew1EpLxfYj6K3vy/rj6P0hje39/wZfhbeg8X+I+it78v64ekMb2/v+B4W3oWdyX7KNSU7mplKJsx75WCtlRRZRfUanMfWIxu0cpW2Lu3uSL2NTsR9bia3lW2ZnVTU/glNmyh87JkTflyrqRfcT2X7Ym7NyYVqXeS+5xlUynpsogX6A4j6K/vS/qjT8fje39yp4W3oXRyfYQ9HQSZUwWmdJnHUXYtb1AgeqPns25W3ylHgaVEHCCTNRynLWz5QpqSQ7o4vNcMq6X0QXYHXj2WHExP2e6IS7y2W9cF+/wCDjI25LZgirv0AxH0V/el/VG14/G9v7/gz/C29B+gGI+iv70v6oePxvb+/4PfC29B+gGI+iv70v6oePxvb+/4PPC29Cy+SPBqmjl1CVEppWZlZblTfQg7ieoRkdp3V2yi4PUvYsJQTUkT8xllsoza7ZbEaysnzhSuVZyE6Sfq16K/e4gA+uPpMXKx6qow2vvx5mZdTbObehp/0BxH0V/el/VE/j8b2/v8Agi8Lb0N7sZgFfh9Tz7UEyaQhVQJktbFra3ueFx64rZeRRfXsKxL5Mmoqsrlq4kl2tr8RraV6dcOmys5F252W3RBBItcb7Ae2KeNXjU2KbsT09zJ7XZOOyolefoHiPokz2p9Ua3j8f2/uUvC29Adg8R9Eme1Pqh4/H9v7jwtnQu400yhw8S6aXzk2VKCIotq+gubkC1yWPcY+c2o3X7Vj0TZp6OENIlKzdhcTclmppjMxJJLyySTqSTm3x9Cs7GS0Ul5/gzHjWt66HX9AMR9Ff3pf1R74/G9v7nnhbehM9l+SZSivWuwY681LIFuxn1ue72mM/I7WaelS+bLVWGtNZkxkcn+HILeDIf3izH2kxQefkP8A2LKx61yO9PsLQy5qTUkBHlsGUhmADDd0b2MeSzr5RcXLcwqK09UiRxUJiB8p8quqEFNSSHaW3SmuGRc3UguwNuJ9Q640uz3RW+8slv5Lf9SrkqyS2YIrLxf4j6K3vy/rjZ9IY3tff8FHwtvQeL/EfRW9+X9cPSGN7f3/AAPC29B4v8R9Fb35f1w9IY3t/f8AA8Lb0LN5JMGqaOVPSolGXmcOtypvdbHySeoe2MftO6u2UZQeu4vYsJQi1JE9jMLRCtsMLR56zP8ADWrmKAFudChACbKFY24k6CNDFtahs97sfIr2QTlrs6kZrtnVmi3+CTpZ65dUikeq5HtEXIZDj/8AvT+KZDKpP/QiU7YGvzHLSzMt9MzyibcL2a14vLPx9N815lV41nJHT9AMR9Ff3pf1R74/G9v7/g88Lb0Peg5Pa9pssPTMqF1DMWSwW4zHRuAvHM+0KFF6S3/M6ji2bS1RbPKPS1E2iMmlltMaYyq1iotLF2J1I32C/wAUYeBKuN23Y9EvuaF6k4aRKg8X+I+it78v643vSGN7f3/BneFt6Dxf4j6K3vy/rh6Qxvb+/wCB4W3oW5ye7NCkokSdLXnWJdwwViCdAL67lAjCzsnvbm4vcaNFWxDR8SJcp+ylRU1SNS0t0WWAzLzahmuTuuCbCwi92dlV11tWT36+8r5NMpy9VEOOwOI+iv70v6ov+Pxvb+5W8Lb0LXxShqqXCZdNSy2efzayiVKjJcXdrkjtA7TGJVOqzKdlj0Wuv4NCUZRq2Y8SqRsBiPor+9L+qNvx+N7f3/Bn+Gt6G42X5MqmdOAq0aRJXVjmUs/7K2Jt2kxBk9p1wh/jerJKsSTfr7kW1SbLUcpMiU0nLaxvLVie9iCT64wpZV0nq5P6mgqoJaaFSbV8ntSKub4JTM0gkFLMgAuASBdr2BuI3cbtCvul3svWM+7GltvZW41H6AYj6K/vS/qifx+N7f3/AAReFt6FhckezFRRtUPUSzLLhFUEqbgZiToT2Rldp5NdqioPXQu4lUoa7RZEZJcOYAQB0mzAoLMQoAuSTYAdZPCPUm3og3oVbtpypAZpVDYncZ5FwP8ATHE/tHTqBjZxOy2/Wu+n5KN2WlugRjYbAvC5kytrGJppF3mPMN+cca5ST5Q6/UOMXMy/uoqqr9T4JciCivbe3PgbQVQxOfMxCrBSgpNJcv8AGwN1QLuLNoW/hXduh2XjwVFe+cuL6dX8uX1JNe8k7JfpRkbNUz189sUq0zIrZKaTby3B6CqDplXXXdfMxsFMcZElTBY9T38306/X+OZ1WnOXey+SJnNW/OJMcWH2lZNvpa1xIQ8FtvH4T1veMO6xTeyt0V/fq+ZvYdMqkrNNZy3RX/u+C/19+/kRuqxYNfEZ62lpeXQyDpc+cK9Q337OwXrOWvrP5G/Xitf/AINT9Z77Jf8AtT/v3PDCZLy5iByWrq4gsTvkU7asetXZQbDgAOqOUnr72S5M4ThJxWlNXDpKS4fFJ8erLXVQAANAItHxreu9nMDw0e2uMmiop05bZ1Fkvr02IVdONib9wMWMSnvrowfAjunsQcinfGfiPnU+Evyjf9GY/TzM3xlg8Z+I+dT4S/KHozH6eY8ZYW3sBWz6milzqlgXmEsLKFsl7LoOu1/XGFm1113OFfBGjTKUoJyJHFUlK15UdtZ9FOlSaZ1Vshd7qG0Jso13eSx9ka/Z2FC6DnYvcilk3yraUSFeM3EfOr8NPlGj6Mx+nmVvGWHHjNxHzq/DT5R56Mx+nmPGWHHjOxDzyfDT5R76Mx+nmPF2nrI5R8TmGyPnPUslWPsAjmXZ2NHitPmerJtfAsLYsYrPYTKyYJUreJfNqrv3i3QH590ZWX4SC2alq+uu7+S5T3st89xtdu9qFw6nL6Gc91lKeLcWI/Ct7n1DjEOHiu+zTkuP9953daq468ypvGdiPnU+Evyjc9GY/TzM/wAZYZeE8ptWZyeETrSb3fJJQsQOA7zpfheI7ezKtl7C3+9nUMuTfrPcbHarlSdnQ0Lsq2OcTJS+VfS2p4RFjdlpJ98vozu3L9g0fjPxHzqfCX5RZ9GY/TzIvGWEu5MdtKmuqnlVDqy80WWyBekGUbx2ExQ7Qwqqa1KC5ljGvlZLSRM9tsZNFRTpykBwMqXF+m3RXTjYm/qihiU99dGD4cy1dPYg5FPeM/EfOp8JflG96Mx+nmZvjLB4z8R86nwk+UPRmP08x4ywnuz3+LVdPLn+FyZYmDMFNOCct9De/Ea+uMu/wlVjhsN6e8u197KKepF9p9tcRoahpBqZU0oBmKyVUAkXtY34Ee2LuPhY91ansta+8r3ZFlctnU1XjPxHzqfCT5RP6Mx+nmReMsJDsHtlX11bLlPMUywGeZaWo6Cjrtpdio9cVc3Dx6aXJLfy3k1F9lk9Gb3lU2rqMP8ABlp2VTM5wsSobRcgA1/ePsit2bi137Tny0/clyrpV6bJAfGfiPnU+EvyjT9GY/TzKnjLDJw3lSrFmyzOdXlBhnVZagleNj1xxZ2XS4vYW/4nUcyeu/gWxRbX0M0ArVyNeDTFRh3qxBEYcsO+L0cH9C+roPfqe03aiiXyqumH/wB8v+WaPFi3PhB/Rnvew6oy8LxOVVJzklw6XIDC9iRobHiL6X7IjsrlW9ma0Z1GSktUaPlA2qGHU5KkGdMuspd+vFiPwr/MgcYs4WK8izR8Fx/BHfcq4+8qfxm4j51fhJ8o3PRmP08zP8ZYZuD8plVzyeEziJIN25uShYgcBe1r9cRW9mVbD7uO/wB7Z3DLlr6z3GdtVypTGmIaF2RMtmEyWt89zqNTpa3siPG7Liovvlv9zOrczf6hpfGbiPnV+Gnyiz6Mx+nmReMsJlyXbY1NdUTJdQ4YCXmWyquoYA7u+M/tDDrprUoLmWca+VkmpFiYjXy6eW02awVEF2Y8BujJhCU5KMVvZclJRWrIVVY402Y7ScZoZcsnooySyVHUSzgk+rjGjGhRilOmTfXf+Cu5671NGoxraqdTS2ZcXpp7gdFJVOrljwGYOQo7TE9WLCyWjpaXVv8Agjna4rXbRFvGfiPnU+Evyi76Mx+nmVvGWDxn4j51PhL8oejMfp5jxlhPeS7Ha2vM2bUOplJZFARVvMNidQOAt70ZfaNFNOkYLf8AsXMaydmrkajlG28qaWsMmmdVVEXNdVb7Q3Y7/wBkr+cWMHArsq27FxIsjIlCekSMeM3EfOr8NPlF30Zj9PMg8ZYceM3EfOp8NPlHnozH6eY8ZYPGdiHnk+Gnyj30Zj9PMeLtPal5QsUmm0tjMPUkgOfYAY4l2fix/Vu+Z1HJufAsvYyViT/a100Kv3ZKogY9rkDTuBv19UZGW8ZerSvn+C7V3j3zI5ynbaVNHVLJp3CASwzXVWuzFuvsEW+z8Kq2tzmuZBk5EoS0iRDxl4j55fhp8ov+jMfp5lfxdhNuTzlBE5ZiV09EmZroz5ZalbbgdBcEHf1iM7O7PcGnTHVe7eWcfJUk9tm62o5QqWllNzU2XPmkWVJbBwG4F2BsAPbFfH7Ptsl6y0Xv3fQlsyIRW56lX+MvEfPL8NPlGz6Mx+nmUfF2HaXykYkxCrNDMxAAEpCSToABbfePH2bjJateYWXa9yLt2elz1p5fhL55xF3IAABOuUWA0G71R87e4Ob7taLkakNdn1uJsoiOhAGm2l2mp8Pl55z6nyUWxd/3V/qdBE9GNZfLSC+fIjstjBaspDa/beoxElSebk30lKTr++fvH8h1cY+jxcGuha8X1/HQy7siVm7ka3ZjAZlfUJJl8dXbgiDeT/IDiSIlyL40wc5HFVTsloib40RWzZeE0PQpafWdMB0OU9NmO4gH3nPZeM6r/DF5N36pcF/f6kW5+u1VDguJj8wuK1CUlP8AZYdRC7PuDBb5nLbiza2J4Fm7I72njQds99k+X7fBfweaK2WzH9KJ9KuBK5lAjMvN0kojSVJAAac68Da3bYquhZoxL7GvVT1b4v3/AIXm/ka2HRGbdtm6Ef6kve/Jas0mIslQxplciipftKqdfWdNBuVzDyiTqe3uEUXo93JcT6ShTpSvkv8ANZuhH2V19yS4e75mnauE5jXz0AkSfs6WRuDMvki27Ku9iOItwjnXX1mX1Q64rDqes5b5z6Ln83wXu+JsOTGS9TVz6uaczKLXP43326rKLAdRjqrfLVlXt+caMaGNXuT+y/L8y0IsHyIgCquXHFLLT0wPlEzX7h0U/Msf4RG12PVvlY/h+Shmz3KJUkbpnHrS07TXSWvlOwUd7Gw/nHMpKKcnyPYrV6H1Hh1IsiVLlL5MtQg7lFo+MnNzk5Pmb0VotDIjk9PmvbfFPCq6omXuucov7idAe21/XH12HV3dMY/3eYuRPasbNHFkhJZyXYV4TiEu4usoGa1xcdGwX/cV9kUe0be7oenPcWcWG1Z8C/fBE/Anuj5R8xtS6mtojvLkqu5VHcAI8bb4nuh54hWpIlvNmMFRBmYngB/WPYQc5KMeLPJNRWrPnDa3aF8QqGnPcLulp+BBuHed57T3R9bi48aK9hfNmLda7Jamrpqd5rBJaM7tuVFLE8dANTpf2RPKSitZPREaTb0Rsf0YrfQ6r4Ez6Yh8TT7a+qO+5s9l/RmNXYRUSAGnSJ0pSbAzJboCd9gSBrYH2R3C6ub0jJP4NHMoSjxWhhRIcky5I5+TEpY/Gjr/ALc3/GM/tOOuO/c0WsN6WEn5ccT0p6YHeTOYdgui39r+yKfY9W+Vny/cnzZ7lEqaNwzj3oKUzpsuUvlTHVB3sQv9Y5nNQi5PkdQjtSSPp+UiU0kDRZcmXbsCIvyEfGtuyevNs3FpFfA+ZMWrzUz5s5t812fuubgeoWHqj7CqCrgoLkYlktqTZiRIcFvch+FWlz6kjyyJa9y6t7SQP4Ywe17dZRrXLeaWFDSLkZXLXhDTaaVPUX5hiG/cmZRf1Mq+0xx2Tco2OD5/sdZkHKOq5FLx9CZYgBAAL1C5O4DiYHq3n0jhiS8Mw+XzpCrIlAuetrXa3WSxNhxuI+Rscsi97PNm1HSuta8ihNqcemV9Q859AdEX8EsE5V7+JPEkx9PjY8aa1Bf1mTda7Jas11LSvNYJLRpjncqKWJtroBrEspxitZPREai3uRsf0YrfQ6r4Ez6Yi8TR7a+qO+6n7L+jMauwiokAGdInSgTYGZLZATvsCRvjuFtc90ZJ/BnMoSjxRhRIck15H5+XEkH45br7AH/4xndqR1x2+jRaw3pYTXlrxTm6WXIB1nvcj9iXZj/uKRndk1bVrn0/f+NS3mT0hp1KVj6IyhACAM/AsHm1s5ZMlbs288FXizHgB/6iK66NUHOR3XW5vRH0ZgmFy8PpllJokpSWY2GY72Y9p1MfJ3WyvscnxZtQioR0PnDGa81NROnHfMmM/cCTYeoWHqj62mvu61DojFsltSbMOJDgn3I1hInVjzWAKSUO8X6b9Ef7c/5Rl9q27NSiuLLmHDWTfQuvwSX+BPdEfPbUupp6I9JcpV3ADuAEeNt8T3Q7x4CkuWugZKyXNt0ZssKD+0hNx7GWPouybE6nHo/uZmbF7SZXkapSEAIA5RCxAAJJNgALkk8AOJg2lxCWpc3JpsCaYipql+2/y5Z15sH7zft/y793z3aGf3n+OvhzfX+DUxsfY9aXEsmMkuCAIftRtPULeVQUs2fM3GYZbCWncxsHPcbD8ovY+NW/Wukkumu/+CCy2XCC1ZXEzYDFaxzNnAZ23tOmi/sW9h2ARrLPxao7MOHuRSeNbN6yNnR8js8/raiUvYis/wCZy/yiKfbEP9Yv5/1nccF82TrZ/YiVR00yQkyYHnaPOXKr23AKSCFAF7d5O+M2/NlbYptblwXItV0RhFxXPmZGDbFUlLJmSURmWb+sLN0nG7KWFujv03anrji3Mtsmpt8OB1CiEVojaYZg8imQpIlJLUm5CqBc2tc9enXENls7HrN6s7UVFaIzHlggg8Rb1HtiM7Ta4EZxfYuVOkpIlM0iUr52VLEOT+InUkcNdNOoRG601ojWxu2LarndYtuTWmr5fD9yGbZ7M1hcFZQaRKXJKSSc2SWOtbAljvJAMRThL5G72X2libOkpaTlvk5btX8eGi5E05OsMNPRJmBDzCZjAix10F/4QIlqWkTB7byFdly0eqjuX7+ZJ4kMkQBUG3WxmIV1bNnJLUy9Fl3mIOgoA3X0u2Y+uN3DzMemlRb389xn30WWT1RH/FjiPmk+Knzi16Tx+vkQ+DsN/sLyeVUitlTqlFWXLu2jq13sQugPWb+qKuZ2hVOlxg97JqMaUZ6yLgjCNAwsb53wedzIzTSjBBcDpkEC5PC+sSVbO2tvhrvOZ67L04lGeLPEfMr8VPnH0fpPH6+TMvwlg8WeI+ZX4qfOPfSeP18h4SwsPkr2Tm0Cz2qFCzJjBQAwboKL7x1sT7Iye0cuF7ioPci5jUutPXiT2M0tCAK85TMKxCuKyaeUOYWzMTMVecfhoT5K/wA+4Rqdn249PrzfrfDgVMiFk/VjwIGOTLEfMp8VPnGn6Tx+vkVPCWFhcmexBoA06oA8IfogAhubTsI4tvPZYdcZXaGarmoQ/SvP/wCi5jUd3vfEnsZpaIlyl4DNrqQS5KhpizFcAsF0AYHU9hi72ffGm3alw0IMitzhoirfFjiPmk+Knzja9J4/XyKHg7Dc7H7B19LW0855ahEfpETENlIKnS+u+K+Vn0WUygnvfuJacacJps9tu9jMQrq2bOSUpl6Il5iDoKOq+lyWPrjnDzMemlQb389x7fRZZPVEf8WWI+ZX4qfOLfpPH6+RD4SwkXJ/sDVU9ak6plqqSwzDpq138ldAe0n1RUzc+qylwre9k2PjSjPWRYG29LPnUc2VTKGmTAE1YLZSekbn9m49cZeJKELlKzgi5apODUSnvFjiPmk+Knzje9J4/XyM3wdg8WOI+aT4qfOHpPH6+Q8HYXNsfhHgVHJkG2ZVu9vxscza8dSfZHz+Vd3tsp/3TkaVUNiCibWfJWYrK4DKwIIIuCDoQREKbT1R21ruZTG1XJZPlMXo/tpR1CEgOnZrow7b3/nH0GN2pCS0t3PryM63DaesCGTdn6tTZqWoB/0Zn0xoLIqfCS+qKvcz6GZQ7GV07yaWcO115sf77RHPNohxkvlv+x1HHsfImuyvJXOSdKnVLy1Etw/Npdy2U3ALaAajheM7J7Vg4uNa48y1VhtNOTNvyl4RiFeyypEoeDpZiTMVecfrIv5I4X43PVEHZ92PSnKb9Z+7gS5MLLN0eBBfFniPmV+KnzjS9J4/XyZU8JYWLyZbFGgVps8Dwh+iACGyS9NAeskXPcBGV2hmq9qMP0r7lzGo7taviTuM0tEP5T9n5tdSokhQzrNDWLBejlYHU94i92fkRpsbm92hXya3ZHRFYDkxxHzSfFT5xs+k8fr5FHwdhvNitg66krZE6ZLQIjHMRMU6MrLuB13xXy8+i2mUIve/cS0404TUmbzlM2Kqa+ak6S6METKJbEqd5JIbcb6b7boq9n5tVEXGa48yXJolY9UVhW7JVsk2eln96yzMHtW4jahl0T4TX2+5QdFi5GPJ2fq3Nlpagn/Rmfzyx08ipcZL6o87mfQlGBcltZPIM7LTpxzEM3qQf1Iild2pTBep6z8ixDDm/wBW4t3ZnZqRh8vJJXU+U7WLOe0/0GgjCyMmd8tZP5cjQrqjWtEdds6edNop8qnXNMmLkAzBei2jG5/ZvHuLKEbYynwW8WpuDUSmvFniPmV+Knzj6D0nj9fJmb4SweLPEfMr8VPnHnpPH6+THhLC0eTLZt6ClZZwAmzJhZgCGsAAqi47AT/EYxu0MmN9mseCRex6nXHR8SXxRLAgBAGq2lwGVXyTJnDQ6qw8pGG4qev+YuImovnRPbicWVxmtGUrjvJtW0zHInhCcGlam3am8HuvH0NPaVNi3vR+/wDJmTxJx4bzRps1WE2FJU3/ANCYPzKxZeTSv919UQqmzoyQ4PyX108jnFWnXiZhufUi3/MiKtvalEOG9+4nhhzfHcWjsnsLTYfZlBmzvOvYkfuDco/PtjFyc6y/c9y6IvVURr4EpimTiAEAIAQAgBACAEAIAQAgBACAEAIAQAgBACAEAIAQAgBACAEAIAQAgBACAEAIAQAgBACAEAIAQAgBACAEAIAQAgBACAEAIAQAgBACAEAIAQAgBACAEAIAQAgBACAEAIAQAgBACAEAIAQAgBACAEAIAQAgBACAEAIAQAgBACAEAIAQAgBACAEAIAQAgBACAEAIAQAgBACAEAIAQAgDq7AAkmwGpJ4CAMTDsTSokidLuyNcqbasFJFwO22nqjuytwlsS4nMZKS1Rpl24pjzvRqLSTlmnweYRLI35rA7osPCs3cN/Det5H30d/uNu2LS+Y8IQmZLy5gZYz3XrA7P6RB3UtvYe5+8k2lpqY2B7Ryq2WZslZrIL2YyyuYjQhb7zeO7seVUtmbWvxPI2KS1R54JtTJrHdJImkyyVcmWyqrC+hY6X04R7bizqSctN/vPIWqT0Rn4vikullNNmmyrYaakkmwAHEkkRHVXKyWzHidSkorVnOKYgtNKaa4Yqgu2VSxCjUmw4AR5XW7JKK4sSlsrVmFh+00mdIaoHOLJUZs7y2UMLkdEb21HAa3FolnjThPu+fRM5Via15HXCtqaaokzJ6uUlymKuZqmXlK2Jvm7xCzFshNQa1b4abxGyMlqeM7a6SiCa0uoWSbfbGSwSx0BI8oL2lbR0sSbeymtemu/8eZ53q46bjY4ni8unkme2ZpYGYsi57JbNm0+7bj2xDXVKc9hcfedykktT1wvEEqZUudLJKTFDKSCDY9YO6PLK5VycJcUexkmtUYNVtLJSpFL03nFc+WWhfKu67HcPX1jriSONN195wXvOHYlLZ5nhM2ukie1PkqDNUZiiyXY5d2bThu1jtYk3Db1WnxPO9WuzzOs/bGQkyXLaXUrMm3CKZDgtbfbugsObi5JrRcd4dqT0JArXAO6/XFVkpiYbicuoDtKOZUcyyeBZbXseIB0v2GO7K5V6KXPecxkpcDX0e1UmbUNTKs7nUtnUymGQGxBZtwBBBiaWLOMFY2tH7zlWJy2eYrdqpMmoWmZZxmsLqqymbMBe5B3W0PsjyGLOVfeJrT4h2pPZ5iq2qky6gUxWcZzDMqrKY5l11B3W0OvZHscWcq+8TWnxDtSls8ztje1EmjeWk0Tc002TLLZ8zaaC3HUe2PKcadqbjpu47xO1RejPfEsfkU0tHnsZeewVCpLsx+6JagsT2COa6J2SagtdPp9T1zUVqzAqdspEt5aPLqVeabS1Mh7udNwt2jfEkcOck5JrRcd5y7Unozaf4n/APxn+5/7iLu/+kdbfuM+IjsQAgBACAEAIAQAgBACAEAIAQAgBACAEAIAQAgBACAEAIAQAgBACAEAIAQAgBACAEAIAQAgBACAEAIAge32MpMl1NOs1FWVJZpvTAZ3KnJJUXvrozEcLD7xtpYVLjKNjXF7v3f4+pWvnqnFM22ys0UuE07toJdMJh9zOYgyU7MqUVzennod1tRrT9xCKDFZ9HhrO1PlFa7O9SzhlTn9Axlrdz0bWFh/SNGdVduRopfoWijz3e/gV1KUa9dOPMkONShheCmVKYzGKCUjD77zjqQOA6TEDsirU/E5m1Ldz+hLL/HVojq80yaI08likiklWqJy6FnUXaVKP4i18zjyb2HS8n1Lbu7yW+UnuX7v9lz+HFwhsrguJn8l2HeDYbKLAK0y81uFgx6PsQLEXaNneZD05bv78zrHjs1oi+1mJLXvSOsxWlmrlpJlq4JKAnPNdQfvEAKDuGv3rC5jVulTTW/Zer+yX7/wQ2y2mn7yU8qNYyUDy0/WVDLIQdZc6j3QR64p9nQTuUnwjv8AoTZEtIaLmYeAT/Cpi0ZlmQlBzZeU5UvMdR9n5N15sEB7gm5C7hv7vj3UXbrq566Pkuvz5HMHtPZ000PKvPh+LrSkDwekUT5i8Jk42y5hxtmX2GOof4cXvP8AaW5e5Bvbt2eSN9t/VLKw6rLWsZTIL/icZF/MiK2FFyyIadfsSXNKtmhlUrthVDSNcNUKisOIkqpnMOzoqE7M4iy5JZNlq/11+vBfn5EWjdUY9RsVjDS8KplQZ57M0mUnW4ZtW6kUDMT1DrIhl0qWTJv9PFv+83yPap6VrqefJnQA1FfUli95pkCY29yljMbsDNY23AADhHvaE/8AHXXw3a6fHgjzHj60pGZsD/1NTX1p3TJ3My/9OULadhNvYYjzf8dddXRav4s6p9aUpCi/6vG5z70opIlD/Vm6t+VxCf8Aiw0uc3r8kF61rfQ2G1GMoG8FE1ZRZS81y6qUk9S3OrvqotuFzwF4sel6d41r0+P4X8HVk/8AVGFySJkwuSx0DGY3cM7D+QiTtN65LXw+xzjf+NGr2DrJzmqrEpXmirnEq4mS0+zlkooszA6dKJ8yEFsVOemyuGj4vfyOKXLfLTXUzNlHasxSsqXTIJCrTIpYNlbyn1XQm/8A5RHkpVY0K09dd/4Oq9ZWOT5bjFocTU4jW1ZBmFStFTS18qY69JwvUL6ljoASTujudT8PCrh/s306Hil/klL5I86Sgefjcszm5yZTyedmWvkR30SWg6lBBvvJuT1D2VkYYb2FopPRdXpxb+PkeKLd2/kZO3RFPiNBUj7ZxeUtOPLbNm6acBa+t7DQaxxh+vRZXwXHa5fBnt3qzjLyO+GTmrcZZ3ltLWikZMjFGImzDe91Yjyb8eAhZFU4iSeu2+PuXxPYtzt1a4E9jMLJzACAEAIAQAgBACAEAIAQAgBACAEAIAQAgBACAEAIAQAgBACAEAIAQAgBACAEAIAQAgBACAEAIAQAgDQ7XYrMp5VpIUzXBCFyQqm3lGwN7XvbjFnGqjOfr8ER2ScVu4kc2lpkGGrJky1z1Evy3te5IZ2ZwpJYkk954Rax5SeRtSe6L4LyRFNLY0S4mPtBXPNw2XSSlVGaWstiXNgiWVgCFub5bbhoY7phGOQ7ZPnr9fmczk3Woo9a2nn4rJSjRZVNTjIHYO0xyqWIVV5tQNw1vwjmEoY03a9ZS+i3/Nnsk7I7PBHht0hnzKenUFJFK4L2ch2yqAuTom1hfW/HsjrDexGU3+qXDp8zy5bTUeSMvlBlnwQUNMiy1YITdioEsHNYWUkkkDXvjjBf+XvrHrx+p7d+nYie+KYnz5p6ZZYWmbJzwLkM0sgZUUBfJJtm1FwCOMc11bG1Y363Lp73+DqUtrSPIxNsbeGUplypYWlmc4/3S91UgLZeGu8x3i/+KW098lojmz9S0XA67R1zVFbSPlHM0rl2UsczORZSBltZTY7+uPaIKuma13yE5bU0+SNjtTTPTVtPXScuqmTOQkrnl7wQQD0h/QRFjSVlMqZfFe46sTjNTRi4s3+G1bYiAHk1MtVmy72dXABDLpZtAAQSOMd1LxFXh+cXufI5m+7l3nJmStE2MtKmzSEo5bZ1kglmmuNxmGwCqNeiL364421iJxjvm+fT4fk6S73Rvh0PanxIzcSUlAESW8lOlrnLAuxW1rZUAGvE9ccyr2cd797af4+56pazNThmGNhsibM0mT5rzkk3JCyUZiQN3EgM1hrYDheJ7LVkTUeCWmvV/wB5HEY92tebOMCrGpMM5lFHPdNM2Y5ecfM2e+W+l91uELoK3J23w3fRcjyD2a9lcTZbGVAosMAyAtJOVrNozsb3uRoOkOERZUe9yNdeJ3U9iv4Gr2UrplJIqnZEeomzjMJznKS4OUE5bgCx4cYmyYRtnBJ6RS0+nzOa5OKevEzzZMOLtLSZUVGYO7W1nMCpbNluFFrAAaAARHvd+iekY8vce8Ib1vZrqOumScJWllqonZGk5s5ygnUtfLfcx0tv9sSyhGeV3r4cf79DlSar2VxN7gNcKTDJWVBeUBLtm0L8TmtuLXO7jFa6t25D1fHf8iSEtmtGo2PrHoqGaGVXnmYzMwbotMm5ipJy3AFhfQxNlQVty03R08kcVy2IPqOTyhSjp506YOcnqSXbNcWY3slwMt7AnTU9wj3Osds1CO6P94/seURUItvieezVe9O9dUTER509w62c2CDoohbJcWvvAMe5FcZquEXolu/L4ituLk3xZsNnsNaSs3EqsidUzBplvllS72CJcad9v6kxX2KbWPXuivN9WdQi1rZLexybh1ar50KZs6a08srEjK1gF1Ubjmhn6NQ2eCWgo1TevPeTiM0s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DaxlinePro-Bold" pitchFamily="50" charset="0"/>
            </a:endParaRPr>
          </a:p>
        </p:txBody>
      </p:sp>
      <p:pic>
        <p:nvPicPr>
          <p:cNvPr id="1036" name="Picture 12" descr="http://toplogos.ru/images/logo-transaer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689" y="4780683"/>
            <a:ext cx="1403375" cy="24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zech Airlines j.s.c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922219"/>
            <a:ext cx="1420008" cy="4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587062"/>
            <a:ext cx="1302609" cy="41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 descr="Finnai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74671"/>
            <a:ext cx="1420007" cy="15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БЕЛАВИА - Авиакомпания Республики Беларусь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263047"/>
            <a:ext cx="1495128" cy="3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84491" y="5073986"/>
            <a:ext cx="5020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Свердловская область, г. Екатеринбург,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ул. 8 марта, д.13, 2 этаж</a:t>
            </a:r>
          </a:p>
          <a:p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+7 (343) 350 05 25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1085997"/>
            <a:ext cx="3185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Международный аэропорт Кольцово –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крупнейший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региональный воздушный порт России.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Более 40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российских и зарубежных авиакомпаний-партнеров связывают Екатеринбург более чем с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100 городами мира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а через удобные пункты пересадок – международные аэропорты-хабы – практически со всей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планетой.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http://1.bp.blogspot.com/-gXLbRa_KsOs/UkrbPl95MEI/AAAAAAAACwI/ZBtj3e7cspM/s1600/map-marker-final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3" t="19987" r="25879" b="13635"/>
          <a:stretch/>
        </p:blipFill>
        <p:spPr bwMode="auto">
          <a:xfrm>
            <a:off x="238679" y="5229200"/>
            <a:ext cx="300873" cy="42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sport-smile.ru/img/phon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699">
            <a:off x="227733" y="5853485"/>
            <a:ext cx="372508" cy="3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kvarta-ural.ru/usr/foto/logo_partners/koltsovo.gif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8794" r="3403" b="18849"/>
          <a:stretch/>
        </p:blipFill>
        <p:spPr bwMode="auto">
          <a:xfrm>
            <a:off x="5652120" y="388121"/>
            <a:ext cx="2458240" cy="62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2100899" y="251229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03598" y="2368480"/>
            <a:ext cx="1946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ЕКАТЕРИНБУРГ</a:t>
            </a:r>
            <a:endParaRPr lang="ru-RU" sz="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аэропорт кольцово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95" y="5730611"/>
            <a:ext cx="1495128" cy="61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1.bp.blogspot.com/-w4jIq2TJmlE/VCKDQrrD7bI/AAAAAAAAAxM/gHh3mnhdVaY/s1600/Air%2BArabia%2BOffice%2Bin%2BDhak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964" y="5679203"/>
            <a:ext cx="1492015" cy="7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toplogos.ru/images/logo-air-astana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5144"/>
            <a:ext cx="1563937" cy="47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8" descr="Картинки по запросу flydubai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AutoShape 10" descr="Картинки по запросу flydubai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9" name="Picture 12" descr="http://employment.kg/wp-content/uploads/2015/03/flydubai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9" b="29893"/>
          <a:stretch/>
        </p:blipFill>
        <p:spPr bwMode="auto">
          <a:xfrm>
            <a:off x="7408885" y="2687690"/>
            <a:ext cx="1555603" cy="47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34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"/>
          <p:cNvSpPr>
            <a:spLocks noChangeArrowheads="1"/>
          </p:cNvSpPr>
          <p:nvPr/>
        </p:nvSpPr>
        <p:spPr bwMode="auto">
          <a:xfrm>
            <a:off x="107504" y="-19050"/>
            <a:ext cx="3600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825" tIns="82550" rIns="123825" bIns="82550" anchor="ctr"/>
          <a:lstStyle/>
          <a:p>
            <a:pPr defTabSz="2889250">
              <a:lnSpc>
                <a:spcPct val="9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Деятельность Центра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7406705" y="6453336"/>
            <a:ext cx="17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sz="2000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15" name="Picture 2" descr="C:\Users\Нина\Documents\ЦРТ\Полиграфия и сувенирка макеты\Брендбук\бланки новые\лого ЦРТ 2013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312" y="83548"/>
            <a:ext cx="606176" cy="6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61998" y="5667690"/>
            <a:ext cx="3528393" cy="636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72000" rIns="0" bIns="7200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подготовки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экскурсоводов, гидов-переводчиков, волонтеров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69213" y="4710825"/>
            <a:ext cx="2134409" cy="583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информационно-туристические стойки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96820" y="3177846"/>
            <a:ext cx="2726593" cy="1074601"/>
          </a:xfrm>
          <a:prstGeom prst="wedgeRectCallout">
            <a:avLst>
              <a:gd name="adj1" fmla="val 60204"/>
              <a:gd name="adj2" fmla="val 664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0858" y="3177794"/>
            <a:ext cx="2702555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оказание информационной поддержки событийным мероприятиям, участникам туристской отрасли;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96819" y="1512375"/>
            <a:ext cx="2726593" cy="836506"/>
          </a:xfrm>
          <a:prstGeom prst="wedgeRectCallout">
            <a:avLst>
              <a:gd name="adj1" fmla="val 62398"/>
              <a:gd name="adj2" fmla="val 78608"/>
            </a:avLst>
          </a:prstGeom>
          <a:noFill/>
          <a:ln>
            <a:solidFill>
              <a:srgbClr val="FF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0858" y="1484784"/>
            <a:ext cx="2527805" cy="829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организация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событийных и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конгрессно-выставочных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мероприятий</a:t>
            </a: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09739" y="4834752"/>
            <a:ext cx="2527805" cy="631792"/>
          </a:xfrm>
          <a:prstGeom prst="wedgeRectCallout">
            <a:avLst>
              <a:gd name="adj1" fmla="val 54970"/>
              <a:gd name="adj2" fmla="val -75025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4869160"/>
            <a:ext cx="2527805" cy="562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оказание консультационной помощи </a:t>
            </a:r>
          </a:p>
        </p:txBody>
      </p:sp>
      <p:sp>
        <p:nvSpPr>
          <p:cNvPr id="22" name="Прямоугольная выноска 21"/>
          <p:cNvSpPr/>
          <p:nvPr/>
        </p:nvSpPr>
        <p:spPr>
          <a:xfrm flipH="1">
            <a:off x="6618666" y="2537080"/>
            <a:ext cx="2336105" cy="1593637"/>
          </a:xfrm>
          <a:prstGeom prst="wedgeRectCallout">
            <a:avLst>
              <a:gd name="adj1" fmla="val 59576"/>
              <a:gd name="adj2" fmla="val 3285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ая выноска 22"/>
          <p:cNvSpPr/>
          <p:nvPr/>
        </p:nvSpPr>
        <p:spPr>
          <a:xfrm flipH="1">
            <a:off x="6012156" y="908720"/>
            <a:ext cx="2942617" cy="1074654"/>
          </a:xfrm>
          <a:prstGeom prst="wedgeRectCallout">
            <a:avLst>
              <a:gd name="adj1" fmla="val 69949"/>
              <a:gd name="adj2" fmla="val 29102"/>
            </a:avLst>
          </a:prstGeom>
          <a:noFill/>
          <a:ln>
            <a:solidFill>
              <a:srgbClr val="FF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ая выноска 23"/>
          <p:cNvSpPr/>
          <p:nvPr/>
        </p:nvSpPr>
        <p:spPr>
          <a:xfrm flipH="1">
            <a:off x="6625123" y="4710825"/>
            <a:ext cx="2329647" cy="538161"/>
          </a:xfrm>
          <a:prstGeom prst="wedgeRectCallout">
            <a:avLst>
              <a:gd name="adj1" fmla="val 68904"/>
              <a:gd name="adj2" fmla="val -85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152681" y="908720"/>
            <a:ext cx="2829140" cy="107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ве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реестра тур.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п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родуктов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и базы туристских ресурсов Свердловской области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18062" y="2564904"/>
            <a:ext cx="2400457" cy="1565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разработка, издание 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распространение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полиграфических материалов о туристской сфере Свердловской области</a:t>
            </a: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4499992" y="5667690"/>
            <a:ext cx="3590399" cy="631792"/>
          </a:xfrm>
          <a:prstGeom prst="wedgeRectCallout">
            <a:avLst>
              <a:gd name="adj1" fmla="val -19815"/>
              <a:gd name="adj2" fmla="val -126425"/>
            </a:avLst>
          </a:prstGeom>
          <a:noFill/>
          <a:ln>
            <a:solidFill>
              <a:srgbClr val="00B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925383" y="1540995"/>
            <a:ext cx="3456384" cy="4003328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20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</a:p>
          <a:p>
            <a:pPr algn="ctr"/>
            <a:r>
              <a:rPr lang="ru-RU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туристско-рекреационного потенциала Свердловской области, устойчивое развитие внутреннего туризма, удовлетворяющего потребности российских и иностранных граждан в качественных туристских услугах.</a:t>
            </a: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509739" y="5766275"/>
            <a:ext cx="3590399" cy="631792"/>
          </a:xfrm>
          <a:prstGeom prst="wedgeRectCallout">
            <a:avLst>
              <a:gd name="adj1" fmla="val 40642"/>
              <a:gd name="adj2" fmla="val -131835"/>
            </a:avLst>
          </a:prstGeom>
          <a:noFill/>
          <a:ln>
            <a:solidFill>
              <a:srgbClr val="00B3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71745" y="5894756"/>
            <a:ext cx="3528393" cy="3909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72000" rIns="0" bIns="7200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установка знаков туристской навигации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uralinfotour.ru/media/k2/items/cache/f863e4fb1b47b206b2276d9b70a5b183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02" y="2852936"/>
            <a:ext cx="2107166" cy="149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03" y="1259132"/>
            <a:ext cx="2085107" cy="13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49" y="-27384"/>
            <a:ext cx="3225498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Государственные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работы и услуги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6" descr="http://zenger.kz/images/career-oper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74" y="1262701"/>
            <a:ext cx="2016224" cy="13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75089" y="1262701"/>
            <a:ext cx="2433215" cy="973495"/>
          </a:xfrm>
          <a:prstGeom prst="rect">
            <a:avLst/>
          </a:prstGeom>
          <a:solidFill>
            <a:srgbClr val="74D203"/>
          </a:solidFill>
        </p:spPr>
        <p:txBody>
          <a:bodyPr wrap="square" tIns="144000" bIns="180000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консультационных услуг в сфере туризма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875089" y="2835513"/>
            <a:ext cx="4179009" cy="1662352"/>
            <a:chOff x="4875089" y="2835513"/>
            <a:chExt cx="4179009" cy="166235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932" y="2835513"/>
              <a:ext cx="2107166" cy="1662352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4875089" y="2835513"/>
              <a:ext cx="2433215" cy="1169551"/>
            </a:xfrm>
            <a:prstGeom prst="rect">
              <a:avLst/>
            </a:prstGeom>
            <a:solidFill>
              <a:srgbClr val="FF0099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Организация участия субъектов туристской деятельности в конгрессно - выставочных мероприятиях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07504" y="2852936"/>
            <a:ext cx="2433996" cy="954107"/>
          </a:xfrm>
          <a:prstGeom prst="rect">
            <a:avLst/>
          </a:prstGeom>
          <a:solidFill>
            <a:srgbClr val="FF009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проведения обучающих семинаров для специалистов туристской индустрии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021" y="1260268"/>
            <a:ext cx="2433215" cy="954107"/>
          </a:xfrm>
          <a:prstGeom prst="rect">
            <a:avLst/>
          </a:prstGeom>
          <a:solidFill>
            <a:srgbClr val="74D203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обеспечение туризма на территории Свердловской области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5299" y="4653136"/>
            <a:ext cx="4160981" cy="1521803"/>
            <a:chOff x="105299" y="2834352"/>
            <a:chExt cx="4160981" cy="1521803"/>
          </a:xfrm>
        </p:grpSpPr>
        <p:pic>
          <p:nvPicPr>
            <p:cNvPr id="18" name="Picture 17" descr="http://www.desertart.ru/dsrt_inc_img/ural/nv/nv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870" y="2834352"/>
              <a:ext cx="2102410" cy="1521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05300" y="2834352"/>
              <a:ext cx="2433215" cy="738664"/>
            </a:xfrm>
            <a:prstGeom prst="rect">
              <a:avLst/>
            </a:prstGeom>
            <a:solidFill>
              <a:srgbClr val="00B1F4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Формирование и ведение региональной базы туристских ресурсов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05299" y="3832935"/>
              <a:ext cx="2433215" cy="523220"/>
            </a:xfrm>
            <a:prstGeom prst="rect">
              <a:avLst/>
            </a:prstGeom>
            <a:solidFill>
              <a:srgbClr val="FF0919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Ведение реестра туристских продуктов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884237" y="4608419"/>
            <a:ext cx="4152259" cy="1568419"/>
            <a:chOff x="114021" y="4608419"/>
            <a:chExt cx="4152259" cy="1568419"/>
          </a:xfrm>
        </p:grpSpPr>
        <p:pic>
          <p:nvPicPr>
            <p:cNvPr id="1026" name="Picture 2" descr="http://gotoural.com/uploads/picture/file/352/xlarge_414472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5185" y="4638517"/>
              <a:ext cx="2051095" cy="1538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14021" y="4608419"/>
              <a:ext cx="2433996" cy="523220"/>
            </a:xfrm>
            <a:prstGeom prst="rect">
              <a:avLst/>
            </a:prstGeom>
            <a:solidFill>
              <a:srgbClr val="00B3F7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Мониторинг туристского потока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14021" y="5653618"/>
              <a:ext cx="2433996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Установка знаков туристской навигации</a:t>
              </a:r>
              <a:endPara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25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4"/>
          <p:cNvSpPr>
            <a:spLocks noChangeArrowheads="1"/>
          </p:cNvSpPr>
          <p:nvPr/>
        </p:nvSpPr>
        <p:spPr bwMode="auto">
          <a:xfrm>
            <a:off x="35496" y="670"/>
            <a:ext cx="4625404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825" tIns="82550" rIns="123825" bIns="82550" anchor="ctr"/>
          <a:lstStyle/>
          <a:p>
            <a:pPr defTabSz="28892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Туристско-информационные </a:t>
            </a:r>
          </a:p>
          <a:p>
            <a:pPr defTabSz="288925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стойки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4"/>
          <p:cNvSpPr>
            <a:spLocks noChangeArrowheads="1"/>
          </p:cNvSpPr>
          <p:nvPr/>
        </p:nvSpPr>
        <p:spPr bwMode="auto">
          <a:xfrm>
            <a:off x="4355977" y="752474"/>
            <a:ext cx="4595316" cy="1020341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lIns="123825" tIns="82550" rIns="123825" bIns="82550" anchor="ctr"/>
          <a:lstStyle/>
          <a:p>
            <a:pPr algn="ctr" defTabSz="2889250"/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Актуальная информация о туристской инфраструктуре, объектах туристского показа</a:t>
            </a:r>
          </a:p>
        </p:txBody>
      </p:sp>
      <p:sp>
        <p:nvSpPr>
          <p:cNvPr id="4" name="Скругленный прямоугольник 4"/>
          <p:cNvSpPr>
            <a:spLocks noChangeArrowheads="1"/>
          </p:cNvSpPr>
          <p:nvPr/>
        </p:nvSpPr>
        <p:spPr bwMode="auto">
          <a:xfrm>
            <a:off x="4355978" y="3289625"/>
            <a:ext cx="4595314" cy="1152128"/>
          </a:xfrm>
          <a:prstGeom prst="rect">
            <a:avLst/>
          </a:prstGeom>
          <a:solidFill>
            <a:srgbClr val="00B3F7"/>
          </a:solidFill>
          <a:ln>
            <a:noFill/>
          </a:ln>
          <a:extLst/>
        </p:spPr>
        <p:txBody>
          <a:bodyPr lIns="123825" tIns="82550" rIns="123825" bIns="82550" anchor="ctr"/>
          <a:lstStyle/>
          <a:p>
            <a:pPr algn="ctr" defTabSz="2889250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Телефоны служб экстренной помощи, представительств и консульств иностранных государств, туроператоров Свердловской 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4355977" y="1924646"/>
            <a:ext cx="4595315" cy="1216322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123825" tIns="82550" rIns="123825" bIns="8255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Бесплатные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карты-путеводители, листовки, карты-схемы и др.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en-US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Свердловской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области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4"/>
          <p:cNvSpPr>
            <a:spLocks noChangeArrowheads="1"/>
          </p:cNvSpPr>
          <p:nvPr/>
        </p:nvSpPr>
        <p:spPr bwMode="auto">
          <a:xfrm>
            <a:off x="4355978" y="4585352"/>
            <a:ext cx="4595315" cy="1152128"/>
          </a:xfrm>
          <a:prstGeom prst="rect">
            <a:avLst/>
          </a:prstGeom>
          <a:solidFill>
            <a:srgbClr val="FF0099"/>
          </a:solidFill>
          <a:ln>
            <a:noFill/>
          </a:ln>
          <a:extLst/>
        </p:spPr>
        <p:txBody>
          <a:bodyPr lIns="123825" tIns="82550" rIns="123825" bIns="82550" anchor="ctr"/>
          <a:lstStyle/>
          <a:p>
            <a:pPr algn="ctr" defTabSz="2889250"/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Интерактивная панель с мобильным приложением о тур. ресурсах 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Свердловской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области и самостоятельного формирования туристских маршрутов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126909" y="1268760"/>
            <a:ext cx="3446643" cy="1739845"/>
          </a:xfrm>
          <a:prstGeom prst="rect">
            <a:avLst/>
          </a:prstGeom>
          <a:noFill/>
          <a:ln w="31750">
            <a:solidFill>
              <a:srgbClr val="FF0000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офисе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развития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туризма в центре г. Екатеринбург;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вокзал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аэропорт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«Кольцо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фотографии\Событийные мероприятия\2015\ИННОПРОМ -2015\ЦРТ\IMG_8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84" y="8071380"/>
            <a:ext cx="1783039" cy="215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графии\Событийные мероприятия\2015\ИННОПРОМ -2015\ЦРТ\IMG_835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39" y="3129508"/>
            <a:ext cx="1032260" cy="7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uralinfotour.ru/media/k2/items/cache/78f502461110c4d314eb36f70984df35_X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t="7797" r="18032" b="-7797"/>
          <a:stretch/>
        </p:blipFill>
        <p:spPr bwMode="auto">
          <a:xfrm>
            <a:off x="126910" y="4077072"/>
            <a:ext cx="34466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://zenger.kz/images/career-operat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38460"/>
            <a:ext cx="1152128" cy="79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7" descr="wi_fi_free_zo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4" y="3289624"/>
            <a:ext cx="1095578" cy="57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16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11663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/>
          <p:cNvSpPr>
            <a:spLocks noChangeArrowheads="1"/>
          </p:cNvSpPr>
          <p:nvPr/>
        </p:nvSpPr>
        <p:spPr bwMode="auto">
          <a:xfrm>
            <a:off x="49845" y="83548"/>
            <a:ext cx="4104456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3825" tIns="82550" rIns="123825" bIns="82550" anchor="ctr"/>
          <a:lstStyle/>
          <a:p>
            <a:pPr defTabSz="2889250">
              <a:lnSpc>
                <a:spcPct val="90000"/>
              </a:lnSpc>
              <a:spcAft>
                <a:spcPct val="35000"/>
              </a:spcAft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Туристский портал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gotoural.com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 мобильный путеводитель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4"/>
          <p:cNvSpPr/>
          <p:nvPr/>
        </p:nvSpPr>
        <p:spPr bwMode="auto">
          <a:xfrm>
            <a:off x="247651" y="446087"/>
            <a:ext cx="8872538" cy="1984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3825" tIns="82550" rIns="123825" bIns="82550" spcCol="1270" anchor="ctr"/>
          <a:lstStyle/>
          <a:p>
            <a:pPr algn="ctr" defTabSz="2889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linePro-Bold" pitchFamily="50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4"/>
          <p:cNvSpPr>
            <a:spLocks noChangeArrowheads="1"/>
          </p:cNvSpPr>
          <p:nvPr/>
        </p:nvSpPr>
        <p:spPr bwMode="auto">
          <a:xfrm>
            <a:off x="179512" y="5435947"/>
            <a:ext cx="3974789" cy="369317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00000"/>
                </a:solidFill>
              </a14:hiddenFill>
            </a:ext>
          </a:extLst>
        </p:spPr>
        <p:txBody>
          <a:bodyPr lIns="123825" tIns="82550" rIns="123825" bIns="8255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Телефоны экстренной связи</a:t>
            </a:r>
          </a:p>
        </p:txBody>
      </p:sp>
      <p:sp>
        <p:nvSpPr>
          <p:cNvPr id="22" name="Скругленный прямоугольник 4"/>
          <p:cNvSpPr>
            <a:spLocks noChangeArrowheads="1"/>
          </p:cNvSpPr>
          <p:nvPr/>
        </p:nvSpPr>
        <p:spPr bwMode="auto">
          <a:xfrm>
            <a:off x="179512" y="1196752"/>
            <a:ext cx="3974789" cy="504056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defTabSz="2889250"/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Актуальная информация о туристской инфраструктуре, объектах туристского показа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4"/>
          <p:cNvSpPr>
            <a:spLocks noChangeArrowheads="1"/>
          </p:cNvSpPr>
          <p:nvPr/>
        </p:nvSpPr>
        <p:spPr bwMode="auto">
          <a:xfrm>
            <a:off x="179512" y="3284984"/>
            <a:ext cx="3974789" cy="432048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99CC"/>
                </a:solidFill>
              </a14:hiddenFill>
            </a:ext>
          </a:extLst>
        </p:spPr>
        <p:txBody>
          <a:bodyPr lIns="123825" tIns="82550" rIns="123825" bIns="8255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Календарь событийных мероприятий</a:t>
            </a:r>
          </a:p>
        </p:txBody>
      </p:sp>
      <p:sp>
        <p:nvSpPr>
          <p:cNvPr id="24" name="Скругленный прямоугольник 4"/>
          <p:cNvSpPr>
            <a:spLocks noChangeArrowheads="1"/>
          </p:cNvSpPr>
          <p:nvPr/>
        </p:nvSpPr>
        <p:spPr bwMode="auto">
          <a:xfrm>
            <a:off x="179512" y="4365104"/>
            <a:ext cx="3974789" cy="432048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txBody>
          <a:bodyPr lIns="123825" tIns="82550" rIns="123825" bIns="82550" anchor="ctr"/>
          <a:lstStyle/>
          <a:p>
            <a:pPr algn="ctr" defTabSz="2889250">
              <a:lnSpc>
                <a:spcPct val="90000"/>
              </a:lnSpc>
              <a:spcAft>
                <a:spcPct val="35000"/>
              </a:spcAft>
            </a:pPr>
            <a:r>
              <a:rPr lang="ru-RU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Интерактивная карта</a:t>
            </a:r>
          </a:p>
        </p:txBody>
      </p:sp>
      <p:sp>
        <p:nvSpPr>
          <p:cNvPr id="25" name="Скругленный прямоугольник 4"/>
          <p:cNvSpPr>
            <a:spLocks noChangeArrowheads="1"/>
          </p:cNvSpPr>
          <p:nvPr/>
        </p:nvSpPr>
        <p:spPr bwMode="auto">
          <a:xfrm>
            <a:off x="179512" y="4941168"/>
            <a:ext cx="3974789" cy="360040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</a:extLst>
        </p:spPr>
        <p:txBody>
          <a:bodyPr lIns="123825" tIns="82550" rIns="123825" bIns="82550" anchor="ctr"/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предложений от туроператоров</a:t>
            </a:r>
          </a:p>
        </p:txBody>
      </p:sp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23069"/>
            <a:ext cx="4104456" cy="283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8" t="5905" r="2403" b="3813"/>
          <a:stretch/>
        </p:blipFill>
        <p:spPr bwMode="auto">
          <a:xfrm>
            <a:off x="4788024" y="1001389"/>
            <a:ext cx="3983096" cy="23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9512" y="3861048"/>
            <a:ext cx="3974789" cy="432048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 объектов размещения и питания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492739"/>
            <a:ext cx="3974789" cy="648229"/>
          </a:xfrm>
          <a:prstGeom prst="rect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построения индивидуальных туристических маршрутов</a:t>
            </a: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65163" y="5877272"/>
            <a:ext cx="3974789" cy="389508"/>
          </a:xfrm>
          <a:prstGeom prst="rect">
            <a:avLst/>
          </a:prstGeom>
          <a:noFill/>
          <a:ln w="28575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ru-RU" sz="1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Обновление базы данных </a:t>
            </a:r>
            <a:r>
              <a:rPr lang="ru-RU" sz="1400" b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в </a:t>
            </a:r>
            <a:r>
              <a:rPr lang="ru-RU" sz="14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неделю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79512" y="1848660"/>
            <a:ext cx="3974789" cy="572228"/>
          </a:xfrm>
          <a:prstGeom prst="rect">
            <a:avLst/>
          </a:prstGeom>
          <a:noFill/>
          <a:ln w="28575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r>
              <a:rPr lang="ru-RU" sz="14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список достопримечательностей области по категориям</a:t>
            </a:r>
            <a:endParaRPr lang="ru-RU" sz="1400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27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008" y="2341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</a:p>
          <a:p>
            <a:pPr lvl="0"/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СОБЫТИЙНЫХ МЕРОПРИЯТИЙ </a:t>
            </a:r>
          </a:p>
          <a:p>
            <a:pPr lvl="0"/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2014-2015 ГОДУ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39" y="1628800"/>
            <a:ext cx="431378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событийных мероприятий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</a:t>
            </a:r>
            <a:r>
              <a:rPr lang="ru-RU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639" y="2924944"/>
            <a:ext cx="431378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 туров</a:t>
            </a:r>
          </a:p>
        </p:txBody>
      </p:sp>
      <p:pic>
        <p:nvPicPr>
          <p:cNvPr id="2053" name="Picture 5" descr="C:\Users\Нина\Desktop\xlarge_IMG_3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0" t="5319" b="11886"/>
          <a:stretch/>
        </p:blipFill>
        <p:spPr bwMode="auto">
          <a:xfrm>
            <a:off x="2288879" y="5154252"/>
            <a:ext cx="2153542" cy="13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Нина\Desktop\xlarge_DSC_68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7596"/>
          <a:stretch/>
        </p:blipFill>
        <p:spPr bwMode="auto">
          <a:xfrm>
            <a:off x="128639" y="3512745"/>
            <a:ext cx="2069100" cy="15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ина\Desktop\xlarge_IMG_31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54253"/>
            <a:ext cx="2072228" cy="138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Нина\Desktop\xlarge_IMG_994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r="6093"/>
          <a:stretch/>
        </p:blipFill>
        <p:spPr bwMode="auto">
          <a:xfrm>
            <a:off x="2288879" y="3512743"/>
            <a:ext cx="2153542" cy="15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60032" y="1628800"/>
            <a:ext cx="4032448" cy="1200329"/>
          </a:xfrm>
          <a:prstGeom prst="rect">
            <a:avLst/>
          </a:prstGeom>
          <a:solidFill>
            <a:srgbClr val="00B3F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событийных мероприятий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205 000 </a:t>
            </a:r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участников</a:t>
            </a:r>
            <a:endParaRPr lang="ru-RU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0032" y="2924944"/>
            <a:ext cx="403244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информационных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4401" y="1003043"/>
            <a:ext cx="431378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г.:</a:t>
            </a:r>
            <a:endParaRPr lang="ru-RU" sz="2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1897" y="1003043"/>
            <a:ext cx="43204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г.:</a:t>
            </a:r>
          </a:p>
        </p:txBody>
      </p:sp>
      <p:pic>
        <p:nvPicPr>
          <p:cNvPr id="17" name="Picture 2" descr="D:\фотографии\Событийные мероприятия\2015\IMG_13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/>
          <a:stretch/>
        </p:blipFill>
        <p:spPr bwMode="auto">
          <a:xfrm>
            <a:off x="4834360" y="5154252"/>
            <a:ext cx="1897880" cy="138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ystav.com/wp-content/uploads/2015/07/1a10.jpg?9c9d6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8"/>
          <a:stretch/>
        </p:blipFill>
        <p:spPr bwMode="auto">
          <a:xfrm>
            <a:off x="4860032" y="3512743"/>
            <a:ext cx="1720673" cy="150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Екатерина\xlarge_IMG_40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03" y="5154252"/>
            <a:ext cx="2034177" cy="13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C:\Users\User\Desktop\Фестиваль барбекю Екатеринбург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60232" y="3512745"/>
            <a:ext cx="2232248" cy="1500431"/>
          </a:xfrm>
          <a:prstGeom prst="rect">
            <a:avLst/>
          </a:prstGeom>
          <a:noFill/>
          <a:effectLst/>
        </p:spPr>
      </p:pic>
      <p:sp>
        <p:nvSpPr>
          <p:cNvPr id="21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22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3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Отдел проектов\1. Презентации\1. Презентации осенние\чист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926184"/>
              </p:ext>
            </p:extLst>
          </p:nvPr>
        </p:nvGraphicFramePr>
        <p:xfrm>
          <a:off x="302620" y="1844824"/>
          <a:ext cx="8529637" cy="40717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6211806"/>
                <a:gridCol w="2317831"/>
              </a:tblGrid>
              <a:tr h="3634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мероприятия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 поддержки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</a:tr>
              <a:tr h="3539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«Верхотурский рождественская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ярмарка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г. Верхотурье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  <a:tc rowSpan="9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endParaRPr lang="ru-RU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Информационная поддержка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Организация инфо-туров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Транспортное обеспечение</a:t>
                      </a:r>
                      <a:endParaRPr lang="ru-RU" sz="140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</a:tr>
              <a:tr h="51824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«Фестиваль народных художественных промыслов Урала </a:t>
                      </a:r>
                    </a:p>
                    <a:p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«Тайны самоцветного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кольца»,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Невьянский ГО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1824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«Фольклорный фестиваль и ярмарка народных ремесел «Малахитовая шкатулка», г. Екатеринбург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0523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Пятый Международный</a:t>
                      </a:r>
                      <a:r>
                        <a:rPr lang="ru-RU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фестиваль барбекю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«Венский 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Фестиваль музыкальных фильмов», </a:t>
                      </a:r>
                      <a:r>
                        <a:rPr lang="en-US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Екатеринбург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125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«XX Международный горный марафон «Конжак» и 5 этап Кубка России по скайраннингу (горному бегу)», ГО Краснотурьинск</a:t>
                      </a:r>
                      <a:r>
                        <a:rPr lang="en-US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ий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6347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«Пятый Международный турнир косарей», </a:t>
                      </a:r>
                      <a:r>
                        <a:rPr lang="ru-RU" sz="14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Артинский</a:t>
                      </a:r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51824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Выставка-ярмарка современных и традиционных ремесел и промыслов «Город мастеров»,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r>
                        <a:rPr lang="ru-RU" sz="1400" kern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Ирбит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2655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Золотой фестиваль «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Au.fest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», 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Березовский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7" marR="91427" marT="45727" marB="45727"/>
                </a:tc>
                <a:tc vMerge="1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sz="1400" b="1" baseline="0" dirty="0" smtClean="0">
                        <a:latin typeface="DaxlinePro-Bold" pitchFamily="50" charset="0"/>
                        <a:cs typeface="Times New Roman" pitchFamily="18" charset="0"/>
                      </a:endParaRPr>
                    </a:p>
                  </a:txBody>
                  <a:tcPr marL="91427" marR="91427" marT="45727" marB="45727"/>
                </a:tc>
              </a:tr>
            </a:tbl>
          </a:graphicData>
        </a:graphic>
      </p:graphicFrame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355975" y="83548"/>
            <a:ext cx="385219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Событийные мероприятия, получившие поддержку Правительства </a:t>
            </a:r>
            <a:endParaRPr lang="ru-RU" sz="20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Свердловской </a:t>
            </a:r>
            <a:r>
              <a:rPr lang="ru-RU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области в </a:t>
            </a: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2015 году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36512" y="-32272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Поддержка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событийных </a:t>
            </a:r>
          </a:p>
          <a:p>
            <a:pPr lvl="0"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мероприятий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13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-99392"/>
            <a:ext cx="26350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Инфо-туры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xlinePro-Bold" pitchFamily="50" charset="0"/>
                <a:cs typeface="Times New Roman" pitchFamily="18" charset="0"/>
              </a:rPr>
              <a:t>презентации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xlinePro-Bold" pitchFamily="50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83548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инфо-туров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презентации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324" y="1124744"/>
            <a:ext cx="383562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инфо/пресс-туров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событийные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также по патриотическим маршрутам, сформированным к 70-летнему юбилею Победы в Великой Отечественной войне.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7558570" y="6471990"/>
            <a:ext cx="155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atangChe" pitchFamily="49" charset="-127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axlinePro-Bold" pitchFamily="50" charset="0"/>
                <a:cs typeface="Arial" charset="0"/>
              </a:rPr>
              <a:t>gotoural.com</a:t>
            </a:r>
            <a:endParaRPr lang="ru-RU" dirty="0">
              <a:solidFill>
                <a:srgbClr val="002060"/>
              </a:solidFill>
              <a:latin typeface="DaxlinePro-Bold" pitchFamily="50" charset="0"/>
              <a:cs typeface="Arial" charset="0"/>
            </a:endParaRPr>
          </a:p>
        </p:txBody>
      </p:sp>
      <p:pic>
        <p:nvPicPr>
          <p:cNvPr id="24" name="Picture 2" descr="\\Elenasosnovskih\общая\1. ПРЕЗЕНТАЦИИ\логотип центра развития туризма с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916" y="289272"/>
            <a:ext cx="554394" cy="5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88024" y="1140853"/>
            <a:ext cx="4146286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Еженедельно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деловой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площадке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ЦРТ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проходят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презентации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ресурсов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Свердловской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участием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представителей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турбизнеса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отельеров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организаторов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событийных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://gotoural.com/uploads/post/image/733/xlarge_IMG_2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00183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otoural.com/uploads/post/image/727/xlarge_IMG_246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2300183"/>
            <a:ext cx="2418094" cy="181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otoural.com/uploads/post/image/234/xlarge_IMG_93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46" y="2300183"/>
            <a:ext cx="2665334" cy="177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.xx.fbcdn.net/hphotos-xft1/t31.0-8/11875044_879513868810338_7821551129389377779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1" y="4274787"/>
            <a:ext cx="2616699" cy="1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Z:\1.ВЫПОЛНЕНИЕ ГОСЗАДАНИЯ 2015\2.ОТЧЕТ за II квартал\Приложение 4 презентации, мастер-класс и т.д\приложение 4.1. презентации\материалы\Приложение 4.1.3. 21.05.2015 Тайны Самоцветного кольца\фотоотчет 21.05.2015\IMG_47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74787"/>
            <a:ext cx="2466990" cy="185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Z:\1.ВЫПОЛНЕНИЕ ГОСЗАДАНИЯ 2015\1.ОТЧЕТ ЗА I квартал\Приложение 4 презентации, мастер-класс и т.д\приложение 4.1. презентации\Приложение 4.1.3. 05.03.2015 Санаторно-курортный отдых в СО\Фотоотчет 05.03.2015\IMG_033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11"/>
          <a:stretch/>
        </p:blipFill>
        <p:spPr bwMode="auto">
          <a:xfrm>
            <a:off x="6960709" y="4263689"/>
            <a:ext cx="1931771" cy="186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37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821</Words>
  <Application>Microsoft Office PowerPoint</Application>
  <PresentationFormat>Экран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Международных  мероприятиях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Начальник проектов</cp:lastModifiedBy>
  <cp:revision>114</cp:revision>
  <cp:lastPrinted>2014-12-01T10:14:00Z</cp:lastPrinted>
  <dcterms:created xsi:type="dcterms:W3CDTF">2014-07-16T11:48:04Z</dcterms:created>
  <dcterms:modified xsi:type="dcterms:W3CDTF">2015-09-04T11:58:15Z</dcterms:modified>
</cp:coreProperties>
</file>